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7710"/>
  </p:normalViewPr>
  <p:slideViewPr>
    <p:cSldViewPr snapToGrid="0" snapToObjects="1">
      <p:cViewPr varScale="1">
        <p:scale>
          <a:sx n="112" d="100"/>
          <a:sy n="112" d="100"/>
        </p:scale>
        <p:origin x="50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5/23/2025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18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May 28, 2025</a:t>
            </a:r>
          </a:p>
          <a:p>
            <a:r>
              <a:rPr lang="en-US" dirty="0"/>
              <a:t>Blake Holt 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8728030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1000" u="sng" dirty="0"/>
          </a:p>
          <a:p>
            <a:pPr marL="0" indent="0" algn="ctr">
              <a:buNone/>
            </a:pPr>
            <a:endParaRPr lang="en-US" sz="1200" u="sng" dirty="0"/>
          </a:p>
          <a:p>
            <a:r>
              <a:rPr lang="en-US" sz="2000" dirty="0"/>
              <a:t>Final discussion on ADER Phase 3 governing document</a:t>
            </a:r>
          </a:p>
          <a:p>
            <a:pPr lvl="1"/>
            <a:r>
              <a:rPr lang="en-US" sz="1200" b="0" dirty="0"/>
              <a:t>Leap, Voltus, Vistra/Enchanted Rock, and Tesla all presented opinions on paths forward</a:t>
            </a:r>
          </a:p>
          <a:p>
            <a:pPr lvl="1"/>
            <a:r>
              <a:rPr lang="en-US" sz="1200" dirty="0"/>
              <a:t>WMS voted 90% in favor of approving Vistra/Enchanted Rock concepts</a:t>
            </a:r>
          </a:p>
          <a:p>
            <a:pPr lvl="2"/>
            <a:r>
              <a:rPr lang="en-US" sz="1100" dirty="0"/>
              <a:t>ERCOT verifies a QSE-to-QSE relationship between LSE QSE and 3</a:t>
            </a:r>
            <a:r>
              <a:rPr lang="en-US" sz="1100" baseline="30000" dirty="0"/>
              <a:t>rd</a:t>
            </a:r>
            <a:r>
              <a:rPr lang="en-US" sz="1100" dirty="0"/>
              <a:t> Party QSE</a:t>
            </a:r>
          </a:p>
          <a:p>
            <a:pPr marL="347662" lvl="1" indent="0">
              <a:buNone/>
            </a:pPr>
            <a:endParaRPr lang="en-US" sz="1200" dirty="0"/>
          </a:p>
          <a:p>
            <a:r>
              <a:rPr lang="en-US" sz="2000" dirty="0"/>
              <a:t>ERCOT market items discussed</a:t>
            </a:r>
          </a:p>
          <a:p>
            <a:pPr lvl="1"/>
            <a:r>
              <a:rPr lang="en-US" sz="1200" b="0" dirty="0"/>
              <a:t>RMR Life Cycle Uplift Costs</a:t>
            </a:r>
            <a:endParaRPr lang="en-US" sz="1200" dirty="0"/>
          </a:p>
          <a:p>
            <a:pPr marL="347662" lvl="1" indent="0">
              <a:buNone/>
            </a:pPr>
            <a:r>
              <a:rPr lang="en-US" sz="1200" dirty="0"/>
              <a:t> </a:t>
            </a:r>
          </a:p>
          <a:p>
            <a:r>
              <a:rPr lang="en-US" sz="2000" dirty="0"/>
              <a:t>WMS Strategic Objectives ready for TAC approval</a:t>
            </a:r>
          </a:p>
          <a:p>
            <a:endParaRPr lang="en-US" sz="1200" dirty="0"/>
          </a:p>
          <a:p>
            <a:r>
              <a:rPr lang="en-US" sz="2000" u="sng" dirty="0"/>
              <a:t>Items endorsed/approved</a:t>
            </a:r>
          </a:p>
          <a:p>
            <a:pPr lvl="1"/>
            <a:r>
              <a:rPr lang="en-US" sz="1200" dirty="0"/>
              <a:t>SMOGRR032, Move OBD to Section 12 – TDSP Access to EPS Metering Facility Notification Form</a:t>
            </a:r>
          </a:p>
          <a:p>
            <a:pPr lvl="1"/>
            <a:r>
              <a:rPr lang="en-US" sz="1200" dirty="0"/>
              <a:t>SMOGRR033, Move OBD to Section 12 – TDSP Cutover Form for EPS Metering Points</a:t>
            </a:r>
          </a:p>
          <a:p>
            <a:pPr lvl="1"/>
            <a:r>
              <a:rPr lang="en-US" sz="1200" dirty="0"/>
              <a:t>VCMRR044, RTC+B – Mitigated Offer Cap for Hydro Generation Resources</a:t>
            </a:r>
          </a:p>
          <a:p>
            <a:pPr marL="347662" lvl="1" indent="0">
              <a:buNone/>
            </a:pPr>
            <a:endParaRPr lang="en-US" sz="1200" dirty="0"/>
          </a:p>
          <a:p>
            <a:pPr lvl="1"/>
            <a:endParaRPr lang="en-US" sz="1400" dirty="0"/>
          </a:p>
          <a:p>
            <a:pPr marL="347662" lvl="1" indent="0">
              <a:buNone/>
            </a:pPr>
            <a:endParaRPr lang="en-US" sz="1400" dirty="0"/>
          </a:p>
          <a:p>
            <a:pPr marL="347662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800" b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May 7, 2025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May 7,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044183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endParaRPr lang="en-US" sz="1200" b="0" dirty="0"/>
          </a:p>
          <a:p>
            <a:r>
              <a:rPr lang="en-US" sz="1200" b="0" dirty="0"/>
              <a:t>NPRR1070, Planning Criteria for GTC Exit Solutions (WMS)</a:t>
            </a:r>
          </a:p>
          <a:p>
            <a:r>
              <a:rPr lang="en-US" sz="1200" b="0" dirty="0"/>
              <a:t>NPRR1235, Dispatchable Reliability Reserve Service as a Stand-Alone Ancillary Service (SAWG)</a:t>
            </a:r>
          </a:p>
          <a:p>
            <a:r>
              <a:rPr lang="en-US" sz="1200" b="0" dirty="0"/>
              <a:t>NPRR1263, Remove Accuracy Testing Requirements for CCVTs (MWG)</a:t>
            </a:r>
          </a:p>
          <a:p>
            <a:r>
              <a:rPr lang="en-US" sz="1200" b="0" dirty="0"/>
              <a:t>VCMRR043, Related to NPRR1264, Creation of a New Energy Attribute Certificate Program (WMS-IA)</a:t>
            </a:r>
          </a:p>
          <a:p>
            <a:r>
              <a:rPr lang="en-US" sz="1200" b="0" dirty="0"/>
              <a:t>COPMGRR051, Related to NPRR1264, Creation of a New Energy Attribute Certificate Program(WMS-IA)</a:t>
            </a:r>
          </a:p>
          <a:p>
            <a:r>
              <a:rPr lang="en-US" sz="1200" b="0" dirty="0"/>
              <a:t>SMOGRR031, Related to NPRR1264, Creation of a New Energy Attribute Certificate Program(WMS-IA)</a:t>
            </a:r>
          </a:p>
          <a:p>
            <a:r>
              <a:rPr lang="en-US" sz="1200" b="0" strike="sngStrike" dirty="0">
                <a:solidFill>
                  <a:schemeClr val="accent3"/>
                </a:solidFill>
              </a:rPr>
              <a:t>ADER Phase 3 Governing Document (WMS)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200" dirty="0"/>
              <a:t>SMOGRR032, Move OBD to Section 12 – TDSP Access to EPS Metering Facility Notification Form (WMS-IA)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200" dirty="0"/>
              <a:t>SMOGRR033, Move OBD to Section 12 – TDSP Cutover Form for EPS Metering Points </a:t>
            </a:r>
            <a:r>
              <a:rPr lang="en-US" sz="1200" b="0" dirty="0"/>
              <a:t>(WMS-IA)</a:t>
            </a:r>
            <a:endParaRPr lang="en-US" sz="1200" dirty="0"/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200" dirty="0"/>
              <a:t>VCMRR044, RTC+B – Mitigated Offer Cap for Hydro Generation Resources</a:t>
            </a:r>
            <a:r>
              <a:rPr lang="en-US" sz="1200" b="0" dirty="0"/>
              <a:t>(WMS-IA)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120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June 4,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180</TotalTime>
  <Words>362</Words>
  <Application>Microsoft Office PowerPoint</Application>
  <PresentationFormat>Widescreen</PresentationFormat>
  <Paragraphs>63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LCRA</cp:lastModifiedBy>
  <cp:revision>23</cp:revision>
  <dcterms:created xsi:type="dcterms:W3CDTF">2023-04-25T18:57:27Z</dcterms:created>
  <dcterms:modified xsi:type="dcterms:W3CDTF">2025-05-23T16:54:01Z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