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6" r:id="rId8"/>
    <p:sldId id="269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C44B4A3-2F4A-F2F4-A340-7E8150691CC7}" name="Khalifeh, Amar" initials="AK" userId="S::Amar.Khalifeh@ercot.com::d3e3ff3c-6067-4190-b9f0-249db3f2a5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9" d="100"/>
          <a:sy n="89" d="100"/>
        </p:scale>
        <p:origin x="25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load%20profiling\Annual_Validation_Reports\AV_2025\BUS%20Freq%20Al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Load</a:t>
            </a:r>
            <a:r>
              <a:rPr lang="en-US" baseline="0"/>
              <a:t> Factor Frequency Distribution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Sheet2!$B$2:$B$11</c:f>
              <c:strCache>
                <c:ptCount val="10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  <c:pt idx="6">
                  <c:v>0.7</c:v>
                </c:pt>
                <c:pt idx="7">
                  <c:v>0.8</c:v>
                </c:pt>
                <c:pt idx="8">
                  <c:v>0.9</c:v>
                </c:pt>
                <c:pt idx="9">
                  <c:v>&gt;.9</c:v>
                </c:pt>
              </c:strCache>
            </c:strRef>
          </c:cat>
          <c:val>
            <c:numRef>
              <c:f>Sheet2!$D$2:$D$11</c:f>
              <c:numCache>
                <c:formatCode>0%</c:formatCode>
                <c:ptCount val="10"/>
                <c:pt idx="0">
                  <c:v>6.1636429927456972E-2</c:v>
                </c:pt>
                <c:pt idx="1">
                  <c:v>0.1983974318678049</c:v>
                </c:pt>
                <c:pt idx="2">
                  <c:v>0.24135329838192585</c:v>
                </c:pt>
                <c:pt idx="3">
                  <c:v>0.18275940104854221</c:v>
                </c:pt>
                <c:pt idx="4">
                  <c:v>0.13323443006994473</c:v>
                </c:pt>
                <c:pt idx="5">
                  <c:v>8.8528897773419324E-2</c:v>
                </c:pt>
                <c:pt idx="6">
                  <c:v>5.0675350037926885E-2</c:v>
                </c:pt>
                <c:pt idx="7">
                  <c:v>2.4966787781256154E-2</c:v>
                </c:pt>
                <c:pt idx="8">
                  <c:v>1.3209452805122854E-2</c:v>
                </c:pt>
                <c:pt idx="9">
                  <c:v>5.2385203066001168E-3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0-4153-BF59-C7AB28F76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0108192"/>
        <c:axId val="710108672"/>
      </c:barChart>
      <c:catAx>
        <c:axId val="71010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108672"/>
        <c:crosses val="autoZero"/>
        <c:auto val="1"/>
        <c:lblAlgn val="ctr"/>
        <c:lblOffset val="100"/>
        <c:noMultiLvlLbl val="0"/>
      </c:catAx>
      <c:valAx>
        <c:axId val="71010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10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2025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May 21,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2025 Annual RES and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4FB443-98B8-70A4-616F-4A86F835E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14462"/>
              </p:ext>
            </p:extLst>
          </p:nvPr>
        </p:nvGraphicFramePr>
        <p:xfrm>
          <a:off x="533400" y="1828800"/>
          <a:ext cx="7886699" cy="2551314"/>
        </p:xfrm>
        <a:graphic>
          <a:graphicData uri="http://schemas.openxmlformats.org/drawingml/2006/table">
            <a:tbl>
              <a:tblPr/>
              <a:tblGrid>
                <a:gridCol w="648115">
                  <a:extLst>
                    <a:ext uri="{9D8B030D-6E8A-4147-A177-3AD203B41FA5}">
                      <a16:colId xmlns:a16="http://schemas.microsoft.com/office/drawing/2014/main" val="2809388894"/>
                    </a:ext>
                  </a:extLst>
                </a:gridCol>
                <a:gridCol w="3021934">
                  <a:extLst>
                    <a:ext uri="{9D8B030D-6E8A-4147-A177-3AD203B41FA5}">
                      <a16:colId xmlns:a16="http://schemas.microsoft.com/office/drawing/2014/main" val="2770396867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3110906910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790624893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1320038530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3604453786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1832544716"/>
                    </a:ext>
                  </a:extLst>
                </a:gridCol>
                <a:gridCol w="702775">
                  <a:extLst>
                    <a:ext uri="{9D8B030D-6E8A-4147-A177-3AD203B41FA5}">
                      <a16:colId xmlns:a16="http://schemas.microsoft.com/office/drawing/2014/main" val="2552899100"/>
                    </a:ext>
                  </a:extLst>
                </a:gridCol>
              </a:tblGrid>
              <a:tr h="3572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2025 Progress Report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56500"/>
                  </a:ext>
                </a:extLst>
              </a:tr>
              <a:tr h="292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 Annual Validation Task List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87855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provide list of RES &amp; BUS ESI IDs to TDSPs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3/4/25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3993691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3993704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55140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4008887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52043"/>
                  </a:ext>
                </a:extLst>
              </a:tr>
              <a:tr h="3560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provide finalized list of RES &amp; BUS ESI IDs to ERCOT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5/19/25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030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5/20/25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15874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4/15/25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44811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9/30/25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750836"/>
                  </a:ext>
                </a:extLst>
              </a:tr>
              <a:tr h="210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10/3/25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01516"/>
                  </a:ext>
                </a:extLst>
              </a:tr>
              <a:tr h="216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10/10/25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89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AV RES and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A0C4F6B-F61D-4EA3-A600-82F33E6D6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162324"/>
              </p:ext>
            </p:extLst>
          </p:nvPr>
        </p:nvGraphicFramePr>
        <p:xfrm>
          <a:off x="304800" y="1828800"/>
          <a:ext cx="8381996" cy="2438399"/>
        </p:xfrm>
        <a:graphic>
          <a:graphicData uri="http://schemas.openxmlformats.org/drawingml/2006/table">
            <a:tbl>
              <a:tblPr/>
              <a:tblGrid>
                <a:gridCol w="1098029">
                  <a:extLst>
                    <a:ext uri="{9D8B030D-6E8A-4147-A177-3AD203B41FA5}">
                      <a16:colId xmlns:a16="http://schemas.microsoft.com/office/drawing/2014/main" val="1530363206"/>
                    </a:ext>
                  </a:extLst>
                </a:gridCol>
                <a:gridCol w="402225">
                  <a:extLst>
                    <a:ext uri="{9D8B030D-6E8A-4147-A177-3AD203B41FA5}">
                      <a16:colId xmlns:a16="http://schemas.microsoft.com/office/drawing/2014/main" val="3442384361"/>
                    </a:ext>
                  </a:extLst>
                </a:gridCol>
                <a:gridCol w="402225">
                  <a:extLst>
                    <a:ext uri="{9D8B030D-6E8A-4147-A177-3AD203B41FA5}">
                      <a16:colId xmlns:a16="http://schemas.microsoft.com/office/drawing/2014/main" val="1297068438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2171887480"/>
                    </a:ext>
                  </a:extLst>
                </a:gridCol>
                <a:gridCol w="402225">
                  <a:extLst>
                    <a:ext uri="{9D8B030D-6E8A-4147-A177-3AD203B41FA5}">
                      <a16:colId xmlns:a16="http://schemas.microsoft.com/office/drawing/2014/main" val="1523077969"/>
                    </a:ext>
                  </a:extLst>
                </a:gridCol>
                <a:gridCol w="402225">
                  <a:extLst>
                    <a:ext uri="{9D8B030D-6E8A-4147-A177-3AD203B41FA5}">
                      <a16:colId xmlns:a16="http://schemas.microsoft.com/office/drawing/2014/main" val="3046903205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2635814007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4289585144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2241137028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616835244"/>
                    </a:ext>
                  </a:extLst>
                </a:gridCol>
                <a:gridCol w="589467">
                  <a:extLst>
                    <a:ext uri="{9D8B030D-6E8A-4147-A177-3AD203B41FA5}">
                      <a16:colId xmlns:a16="http://schemas.microsoft.com/office/drawing/2014/main" val="2879260242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3918747504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575194266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2426585377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2244846569"/>
                    </a:ext>
                  </a:extLst>
                </a:gridCol>
                <a:gridCol w="508560">
                  <a:extLst>
                    <a:ext uri="{9D8B030D-6E8A-4147-A177-3AD203B41FA5}">
                      <a16:colId xmlns:a16="http://schemas.microsoft.com/office/drawing/2014/main" val="413811100"/>
                    </a:ext>
                  </a:extLst>
                </a:gridCol>
              </a:tblGrid>
              <a:tr h="1892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19-May-25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185919"/>
                  </a:ext>
                </a:extLst>
              </a:tr>
              <a:tr h="17469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927358"/>
                  </a:ext>
                </a:extLst>
              </a:tr>
              <a:tr h="18924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677271"/>
                  </a:ext>
                </a:extLst>
              </a:tr>
              <a:tr h="174691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18665"/>
                  </a:ext>
                </a:extLst>
              </a:tr>
              <a:tr h="1746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Set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972799"/>
                  </a:ext>
                </a:extLst>
              </a:tr>
              <a:tr h="1746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074453"/>
                  </a:ext>
                </a:extLst>
              </a:tr>
              <a:tr h="34938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690797"/>
                  </a:ext>
                </a:extLst>
              </a:tr>
              <a:tr h="34938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May-19-2025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173,076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197,795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836404"/>
                  </a:ext>
                </a:extLst>
              </a:tr>
              <a:tr h="1746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766283"/>
                  </a:ext>
                </a:extLst>
              </a:tr>
              <a:tr h="19652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69132"/>
                  </a:ext>
                </a:extLst>
              </a:tr>
              <a:tr h="291152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Load Profiling Guide, sec 11.2.1 (2) (a) vi, 99% is considered complete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233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6F3C-FBDB-CA77-8EB0-27C6C49A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AV: BUS Load Factor Frequency Distribution</a:t>
            </a:r>
            <a:r>
              <a:rPr lang="en-US" baseline="30000" dirty="0"/>
              <a:t>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3EA02-3F69-E322-4F55-BDF1C5FBD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E1A181E-791C-29A0-22CA-1E95526AA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700549"/>
              </p:ext>
            </p:extLst>
          </p:nvPr>
        </p:nvGraphicFramePr>
        <p:xfrm>
          <a:off x="304800" y="990600"/>
          <a:ext cx="4572000" cy="2859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16D3DD-088A-12C9-CA7B-F09162C18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05071"/>
              </p:ext>
            </p:extLst>
          </p:nvPr>
        </p:nvGraphicFramePr>
        <p:xfrm>
          <a:off x="3048000" y="3962400"/>
          <a:ext cx="5867400" cy="201168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3667259349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8806266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3202647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87990307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45859243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539935569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1408568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0501658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6796754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Load Factor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COAST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EAST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FWEST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NCENT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NORTH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SCENT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SOUTH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WEST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5899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8,701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1,389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1,555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7,400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1,333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6,068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1845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32,965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4,335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4,099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28,511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3,369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2,118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14,868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4,417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1730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38,050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4,753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6,078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37,123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3,577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2,346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18,565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4,690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0828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27,911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3,266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5,411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29,249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2,546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1,874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13,728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3,234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0786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20,000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2,034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3,455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22,417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1,584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1,315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10,426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2,353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059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13,886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1,191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1,873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14,824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965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905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7,186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1,419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217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8,173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670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1,151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7,964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629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4,188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2663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3,459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3,647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2,575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970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0.9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2,268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1,258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1,546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3983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&gt;0.9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703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1,285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B3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9054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1DDEAAE-59C7-D118-3334-99B39C45371B}"/>
              </a:ext>
            </a:extLst>
          </p:cNvPr>
          <p:cNvSpPr txBox="1"/>
          <p:nvPr/>
        </p:nvSpPr>
        <p:spPr>
          <a:xfrm>
            <a:off x="152400" y="597408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*</a:t>
            </a:r>
            <a:r>
              <a:rPr lang="en-US" sz="1400" dirty="0"/>
              <a:t>Based on 2024 load data</a:t>
            </a:r>
          </a:p>
        </p:txBody>
      </p:sp>
    </p:spTree>
    <p:extLst>
      <p:ext uri="{BB962C8B-B14F-4D97-AF65-F5344CB8AC3E}">
        <p14:creationId xmlns:p14="http://schemas.microsoft.com/office/powerpoint/2010/main" val="55598498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c34af464-7aa1-4edd-9be4-83dffc1cb926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469</Words>
  <Application>Microsoft Office PowerPoint</Application>
  <PresentationFormat>On-screen Show (4:3)</PresentationFormat>
  <Paragraphs>300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 Narrow</vt:lpstr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2025 Annual RES and BUS Validation Progress Report</vt:lpstr>
      <vt:lpstr>2025 AV RES and BUS Status Update</vt:lpstr>
      <vt:lpstr>2025 AV: BUS Load Factor Frequency Distribution*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121</cp:revision>
  <cp:lastPrinted>2016-01-21T20:53:15Z</cp:lastPrinted>
  <dcterms:created xsi:type="dcterms:W3CDTF">2016-01-21T15:20:31Z</dcterms:created>
  <dcterms:modified xsi:type="dcterms:W3CDTF">2025-05-20T19:05:44Z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2023-08-07T19:02:15Z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d63258bd-2510-4955-abec-c1eb369ff1c3</vt:lpwstr>
  </property>
  <property fmtid="{D5CDD505-2E9C-101B-9397-08002B2CF9AE}" pid="9" name="MSIP_Label_7084cbda-52b8-46fb-a7b7-cb5bd465ed85_ContentBits">
    <vt:lpwstr>0</vt:lpwstr>
  </property>
</Properties>
</file>