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13"/>
  </p:notesMasterIdLst>
  <p:handoutMasterIdLst>
    <p:handoutMasterId r:id="rId14"/>
  </p:handoutMasterIdLst>
  <p:sldIdLst>
    <p:sldId id="260" r:id="rId8"/>
    <p:sldId id="379" r:id="rId9"/>
    <p:sldId id="381" r:id="rId10"/>
    <p:sldId id="378" r:id="rId11"/>
    <p:sldId id="38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B2E48F-FF42-0370-0F43-70643E8E4E1E}" name="Dwyer, Davida" initials="DD" userId="S::Davida.Dwyer@ercot.com::79b08b87-7cab-486c-83ce-9fe1deb6aa2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451" autoAdjust="0"/>
  </p:normalViewPr>
  <p:slideViewPr>
    <p:cSldViewPr showGuides="1">
      <p:cViewPr varScale="1">
        <p:scale>
          <a:sx n="95" d="100"/>
          <a:sy n="95" d="100"/>
        </p:scale>
        <p:origin x="206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5/20/2025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1822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0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5148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0617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738068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mailto:RTCB@ercot.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2492990"/>
          </a:xfrm>
          <a:prstGeom prst="rect">
            <a:avLst/>
          </a:prstGeom>
          <a:noFill/>
        </p:spPr>
        <p:txBody>
          <a:bodyPr wrap="square" rtlCol="0">
            <a:spAutoFit/>
          </a:bodyPr>
          <a:lstStyle/>
          <a:p>
            <a:r>
              <a:rPr lang="en-US" sz="2400" b="1" dirty="0">
                <a:solidFill>
                  <a:schemeClr val="tx2"/>
                </a:solidFill>
              </a:rPr>
              <a:t>Settlement Statements and Extracts</a:t>
            </a:r>
          </a:p>
          <a:p>
            <a:endParaRPr lang="en-US" b="1" dirty="0">
              <a:solidFill>
                <a:schemeClr val="tx2"/>
              </a:solidFill>
            </a:endParaRPr>
          </a:p>
          <a:p>
            <a:r>
              <a:rPr lang="en-US" sz="1800" i="1" dirty="0">
                <a:solidFill>
                  <a:schemeClr val="tx2"/>
                </a:solidFill>
              </a:rPr>
              <a:t>Magie Shanks</a:t>
            </a:r>
          </a:p>
          <a:p>
            <a:r>
              <a:rPr lang="en-US" sz="1800" dirty="0">
                <a:solidFill>
                  <a:schemeClr val="tx2"/>
                </a:solidFill>
              </a:rPr>
              <a:t>ERCOT</a:t>
            </a:r>
          </a:p>
          <a:p>
            <a:endParaRPr lang="en-US" sz="1800" dirty="0">
              <a:solidFill>
                <a:schemeClr val="tx2"/>
              </a:solidFill>
            </a:endParaRPr>
          </a:p>
          <a:p>
            <a:r>
              <a:rPr lang="en-US" sz="1800" dirty="0">
                <a:solidFill>
                  <a:schemeClr val="tx2"/>
                </a:solidFill>
              </a:rPr>
              <a:t>RTCBTF Working Group</a:t>
            </a:r>
          </a:p>
          <a:p>
            <a:r>
              <a:rPr lang="en-US" sz="1800" dirty="0">
                <a:solidFill>
                  <a:schemeClr val="tx2"/>
                </a:solidFill>
              </a:rPr>
              <a:t>May 21,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FBBBD-2552-AA27-DE18-671ECD31D505}"/>
              </a:ext>
            </a:extLst>
          </p:cNvPr>
          <p:cNvSpPr>
            <a:spLocks noGrp="1"/>
          </p:cNvSpPr>
          <p:nvPr>
            <p:ph type="title"/>
          </p:nvPr>
        </p:nvSpPr>
        <p:spPr/>
        <p:txBody>
          <a:bodyPr/>
          <a:lstStyle/>
          <a:p>
            <a:r>
              <a:rPr lang="en-US" dirty="0"/>
              <a:t>DAM and RTM Statements and Extracts</a:t>
            </a:r>
          </a:p>
        </p:txBody>
      </p:sp>
      <p:sp>
        <p:nvSpPr>
          <p:cNvPr id="3" name="Content Placeholder 2">
            <a:extLst>
              <a:ext uri="{FF2B5EF4-FFF2-40B4-BE49-F238E27FC236}">
                <a16:creationId xmlns:a16="http://schemas.microsoft.com/office/drawing/2014/main" id="{FEAB6361-8822-CB8D-A8D2-CB86B708CF23}"/>
              </a:ext>
            </a:extLst>
          </p:cNvPr>
          <p:cNvSpPr>
            <a:spLocks noGrp="1"/>
          </p:cNvSpPr>
          <p:nvPr>
            <p:ph idx="1"/>
          </p:nvPr>
        </p:nvSpPr>
        <p:spPr>
          <a:xfrm>
            <a:off x="304800" y="1143000"/>
            <a:ext cx="8534400" cy="4777033"/>
          </a:xfrm>
        </p:spPr>
        <p:txBody>
          <a:bodyPr/>
          <a:lstStyle/>
          <a:p>
            <a:r>
              <a:rPr lang="en-US" sz="2000" dirty="0">
                <a:solidFill>
                  <a:schemeClr val="tx2"/>
                </a:solidFill>
              </a:rPr>
              <a:t>A sample DAM and RTM Initial Statement have been provided with the corresponding DAM and RTM MODE/CODE extracts. </a:t>
            </a:r>
          </a:p>
          <a:p>
            <a:r>
              <a:rPr lang="en-US" sz="2000" dirty="0">
                <a:solidFill>
                  <a:schemeClr val="tx2"/>
                </a:solidFill>
              </a:rPr>
              <a:t>Data in the statements and extracts has been created manually and for a single, generic QSE. </a:t>
            </a:r>
          </a:p>
          <a:p>
            <a:r>
              <a:rPr lang="en-US" sz="2000" dirty="0">
                <a:solidFill>
                  <a:schemeClr val="tx2"/>
                </a:solidFill>
              </a:rPr>
              <a:t>All MODE/CODE extracts have been provided in both XML and CSV formats. </a:t>
            </a:r>
          </a:p>
          <a:p>
            <a:r>
              <a:rPr lang="en-US" sz="2000" dirty="0">
                <a:solidFill>
                  <a:schemeClr val="tx2"/>
                </a:solidFill>
              </a:rPr>
              <a:t>Statements have been provided in XML and HTML format. </a:t>
            </a:r>
          </a:p>
          <a:p>
            <a:r>
              <a:rPr lang="en-US" sz="2000" dirty="0">
                <a:solidFill>
                  <a:schemeClr val="tx2"/>
                </a:solidFill>
              </a:rPr>
              <a:t>Only tables that contain data used in the Settlement calculations are provided in MODE/CODE extracts. </a:t>
            </a:r>
          </a:p>
          <a:p>
            <a:r>
              <a:rPr lang="en-US" sz="2000" dirty="0">
                <a:solidFill>
                  <a:schemeClr val="tx2"/>
                </a:solidFill>
              </a:rPr>
              <a:t>Provided data is test data; data may not be realistic in value. </a:t>
            </a:r>
          </a:p>
        </p:txBody>
      </p:sp>
      <p:sp>
        <p:nvSpPr>
          <p:cNvPr id="4" name="Slide Number Placeholder 3">
            <a:extLst>
              <a:ext uri="{FF2B5EF4-FFF2-40B4-BE49-F238E27FC236}">
                <a16:creationId xmlns:a16="http://schemas.microsoft.com/office/drawing/2014/main" id="{666B45C1-E8CF-9219-7AA1-B7F1B0045E3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73175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D0AEA-72E6-783F-82C2-DB3B0713F7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90A7F5-009A-87B1-9A61-6CAB0F133A8B}"/>
              </a:ext>
            </a:extLst>
          </p:cNvPr>
          <p:cNvSpPr>
            <a:spLocks noGrp="1"/>
          </p:cNvSpPr>
          <p:nvPr>
            <p:ph type="title"/>
          </p:nvPr>
        </p:nvSpPr>
        <p:spPr/>
        <p:txBody>
          <a:bodyPr/>
          <a:lstStyle/>
          <a:p>
            <a:r>
              <a:rPr lang="en-US" dirty="0"/>
              <a:t>DAM and RTM Statements and Extracts Cont.</a:t>
            </a:r>
          </a:p>
        </p:txBody>
      </p:sp>
      <p:sp>
        <p:nvSpPr>
          <p:cNvPr id="3" name="Content Placeholder 2">
            <a:extLst>
              <a:ext uri="{FF2B5EF4-FFF2-40B4-BE49-F238E27FC236}">
                <a16:creationId xmlns:a16="http://schemas.microsoft.com/office/drawing/2014/main" id="{B5B5C180-BC4D-FFE5-7845-CA2A004AD50E}"/>
              </a:ext>
            </a:extLst>
          </p:cNvPr>
          <p:cNvSpPr>
            <a:spLocks noGrp="1"/>
          </p:cNvSpPr>
          <p:nvPr>
            <p:ph idx="1"/>
          </p:nvPr>
        </p:nvSpPr>
        <p:spPr>
          <a:xfrm>
            <a:off x="304800" y="1143000"/>
            <a:ext cx="8534400" cy="4777033"/>
          </a:xfrm>
        </p:spPr>
        <p:txBody>
          <a:bodyPr/>
          <a:lstStyle/>
          <a:p>
            <a:r>
              <a:rPr lang="en-US" sz="2000" dirty="0">
                <a:solidFill>
                  <a:schemeClr val="tx2"/>
                </a:solidFill>
              </a:rPr>
              <a:t>Only charge types that were impacted by the RTC+B project have been provided in the Statements and Extracts, with the exception of Reliability Unit Commitment (RUC). </a:t>
            </a:r>
          </a:p>
          <a:p>
            <a:pPr lvl="1"/>
            <a:r>
              <a:rPr lang="en-US" sz="1800" dirty="0">
                <a:solidFill>
                  <a:schemeClr val="tx2"/>
                </a:solidFill>
              </a:rPr>
              <a:t>A second iteration of the RTM Initial Statement and corresponding extracts will be provided at the July RTCBTF meeting which will include RUC Settlement amounts.   </a:t>
            </a:r>
          </a:p>
          <a:p>
            <a:pPr lvl="1"/>
            <a:r>
              <a:rPr lang="en-US" sz="1800" dirty="0">
                <a:solidFill>
                  <a:schemeClr val="tx2"/>
                </a:solidFill>
              </a:rPr>
              <a:t>For input data provided that is used in charge types that were not impacted by the project, those charge types were not included in the output. Ex. some data that is used in the calculation of Real-Time Energy Imbalance is available in the extracts, but the output was not calculated.</a:t>
            </a:r>
          </a:p>
        </p:txBody>
      </p:sp>
      <p:sp>
        <p:nvSpPr>
          <p:cNvPr id="4" name="Slide Number Placeholder 3">
            <a:extLst>
              <a:ext uri="{FF2B5EF4-FFF2-40B4-BE49-F238E27FC236}">
                <a16:creationId xmlns:a16="http://schemas.microsoft.com/office/drawing/2014/main" id="{73414D6D-0272-B94A-F5F1-FC3DF5C2CB25}"/>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08777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p:txBody>
          <a:bodyPr/>
          <a:lstStyle/>
          <a:p>
            <a:r>
              <a:rPr lang="en-US" dirty="0"/>
              <a:t>Public Reference Data Extract (PRDE)</a:t>
            </a:r>
          </a:p>
        </p:txBody>
      </p:sp>
      <p:sp>
        <p:nvSpPr>
          <p:cNvPr id="3" name="Content Placeholder 2">
            <a:extLst>
              <a:ext uri="{FF2B5EF4-FFF2-40B4-BE49-F238E27FC236}">
                <a16:creationId xmlns:a16="http://schemas.microsoft.com/office/drawing/2014/main" id="{2E3117F9-78DB-4D16-B21B-11E09CCDA6E0}"/>
              </a:ext>
            </a:extLst>
          </p:cNvPr>
          <p:cNvSpPr>
            <a:spLocks noGrp="1"/>
          </p:cNvSpPr>
          <p:nvPr>
            <p:ph idx="1"/>
          </p:nvPr>
        </p:nvSpPr>
        <p:spPr>
          <a:xfrm>
            <a:off x="304800" y="838200"/>
            <a:ext cx="8534400" cy="5052221"/>
          </a:xfrm>
        </p:spPr>
        <p:txBody>
          <a:bodyPr/>
          <a:lstStyle/>
          <a:p>
            <a:r>
              <a:rPr lang="en-US" sz="2000" dirty="0">
                <a:solidFill>
                  <a:schemeClr val="tx2"/>
                </a:solidFill>
              </a:rPr>
              <a:t>Public Reference Data Extract (PRDE) has also been provided in XML and CSV format. </a:t>
            </a:r>
          </a:p>
          <a:p>
            <a:r>
              <a:rPr lang="en-US" dirty="0"/>
              <a:t>The relationship data between the generic QSE and its generic Resources has been provided in both a separate excel file (Generic Relationship Key file) and added to the associated, necessary tables in the PRDE. Those include: </a:t>
            </a:r>
          </a:p>
          <a:p>
            <a:pPr lvl="1"/>
            <a:r>
              <a:rPr lang="en-US" dirty="0"/>
              <a:t>QSE</a:t>
            </a:r>
          </a:p>
          <a:p>
            <a:pPr lvl="1"/>
            <a:r>
              <a:rPr lang="en-US" dirty="0"/>
              <a:t>RESOURCENODAL</a:t>
            </a:r>
          </a:p>
          <a:p>
            <a:pPr lvl="1"/>
            <a:r>
              <a:rPr lang="en-US" dirty="0"/>
              <a:t>GENERATOR, GENERATORHIST, GENHISTSETTLEMENT</a:t>
            </a:r>
          </a:p>
          <a:p>
            <a:pPr lvl="1"/>
            <a:r>
              <a:rPr lang="en-US" dirty="0"/>
              <a:t>LOADRESOURCE</a:t>
            </a:r>
          </a:p>
          <a:p>
            <a:pPr lvl="1"/>
            <a:r>
              <a:rPr lang="en-US" dirty="0"/>
              <a:t>RESOURCEID</a:t>
            </a:r>
          </a:p>
          <a:p>
            <a:pPr lvl="1"/>
            <a:r>
              <a:rPr lang="en-US" dirty="0"/>
              <a:t>SETTLEMENTPOINT</a:t>
            </a:r>
          </a:p>
          <a:p>
            <a:pPr lvl="1"/>
            <a:r>
              <a:rPr lang="en-US" dirty="0"/>
              <a:t>STATION, STATIONSERVICEHIST</a:t>
            </a:r>
          </a:p>
          <a:p>
            <a:pPr marL="400050"/>
            <a:r>
              <a:rPr lang="en-US" dirty="0"/>
              <a:t>Single model ESR’s with a start date prior to April 4, 2025 are modelled in the PRDE. </a:t>
            </a:r>
          </a:p>
          <a:p>
            <a:pPr marL="400050"/>
            <a:r>
              <a:rPr lang="en-US" dirty="0"/>
              <a:t>New Factor/</a:t>
            </a:r>
            <a:r>
              <a:rPr lang="en-US" dirty="0" err="1"/>
              <a:t>FactorValues</a:t>
            </a:r>
            <a:r>
              <a:rPr lang="en-US" dirty="0"/>
              <a:t> and Bill Determinants are available. </a:t>
            </a:r>
          </a:p>
          <a:p>
            <a:pPr lvl="1"/>
            <a:endParaRPr lang="en-US" dirty="0"/>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71217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B936-AB76-A713-5A46-8A4E12F12E63}"/>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AAC96DDB-E5AC-469F-A632-EC85F6AFFFD4}"/>
              </a:ext>
            </a:extLst>
          </p:cNvPr>
          <p:cNvSpPr>
            <a:spLocks noGrp="1"/>
          </p:cNvSpPr>
          <p:nvPr>
            <p:ph idx="1"/>
          </p:nvPr>
        </p:nvSpPr>
        <p:spPr/>
        <p:txBody>
          <a:bodyPr/>
          <a:lstStyle/>
          <a:p>
            <a:r>
              <a:rPr lang="en-US" dirty="0"/>
              <a:t>The updated Settlement Matrix will be provided at the July or August RTCBTF meeting. </a:t>
            </a:r>
          </a:p>
          <a:p>
            <a:pPr marL="0" indent="0">
              <a:buNone/>
            </a:pPr>
            <a:endParaRPr lang="en-US" dirty="0"/>
          </a:p>
          <a:p>
            <a:r>
              <a:rPr lang="en-US" dirty="0"/>
              <a:t>For any additional questions or issues, please send an email to </a:t>
            </a:r>
            <a:r>
              <a:rPr lang="en-US" dirty="0">
                <a:hlinkClick r:id="rId2"/>
              </a:rPr>
              <a:t>RTCB@ercot.com</a:t>
            </a:r>
            <a:r>
              <a:rPr lang="en-US" dirty="0"/>
              <a:t>. </a:t>
            </a:r>
          </a:p>
        </p:txBody>
      </p:sp>
      <p:sp>
        <p:nvSpPr>
          <p:cNvPr id="4" name="Slide Number Placeholder 3">
            <a:extLst>
              <a:ext uri="{FF2B5EF4-FFF2-40B4-BE49-F238E27FC236}">
                <a16:creationId xmlns:a16="http://schemas.microsoft.com/office/drawing/2014/main" id="{8949438D-8878-743B-E076-0460FA4CA3DC}"/>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51977762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9885</TotalTime>
  <Words>382</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5</vt:i4>
      </vt:variant>
    </vt:vector>
  </HeadingPairs>
  <TitlesOfParts>
    <vt:vector size="11" baseType="lpstr">
      <vt:lpstr>Arial</vt:lpstr>
      <vt:lpstr>Calibri</vt:lpstr>
      <vt:lpstr>1_Custom Design</vt:lpstr>
      <vt:lpstr>Office Theme</vt:lpstr>
      <vt:lpstr>Custom Design</vt:lpstr>
      <vt:lpstr>1_Office Theme</vt:lpstr>
      <vt:lpstr>PowerPoint Presentation</vt:lpstr>
      <vt:lpstr>DAM and RTM Statements and Extracts</vt:lpstr>
      <vt:lpstr>DAM and RTM Statements and Extracts Cont.</vt:lpstr>
      <vt:lpstr>Public Reference Data Extract (PRDE)</vt:lpstr>
      <vt:lpstr>Additional Information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Shanks, Magie</cp:lastModifiedBy>
  <cp:revision>223</cp:revision>
  <cp:lastPrinted>2016-01-21T20:53:15Z</cp:lastPrinted>
  <dcterms:created xsi:type="dcterms:W3CDTF">2016-01-21T15:20:31Z</dcterms:created>
  <dcterms:modified xsi:type="dcterms:W3CDTF">2025-05-20T21:27:17Z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2024-03-14T21:52:30Z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bcfca1b8-81e1-4f8e-9c18-2b7d7cf53a2c</vt:lpwstr>
  </property>
  <property fmtid="{D5CDD505-2E9C-101B-9397-08002B2CF9AE}" pid="9" name="MSIP_Label_7084cbda-52b8-46fb-a7b7-cb5bd465ed85_ContentBits">
    <vt:lpwstr>0</vt:lpwstr>
  </property>
</Properties>
</file>