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3" r:id="rId6"/>
    <p:sldMasterId id="2147483665" r:id="rId7"/>
  </p:sldMasterIdLst>
  <p:notesMasterIdLst>
    <p:notesMasterId r:id="rId41"/>
  </p:notesMasterIdLst>
  <p:handoutMasterIdLst>
    <p:handoutMasterId r:id="rId42"/>
  </p:handoutMasterIdLst>
  <p:sldIdLst>
    <p:sldId id="260" r:id="rId8"/>
    <p:sldId id="2688" r:id="rId9"/>
    <p:sldId id="543" r:id="rId10"/>
    <p:sldId id="536" r:id="rId11"/>
    <p:sldId id="409" r:id="rId12"/>
    <p:sldId id="544" r:id="rId13"/>
    <p:sldId id="545" r:id="rId14"/>
    <p:sldId id="548" r:id="rId15"/>
    <p:sldId id="547" r:id="rId16"/>
    <p:sldId id="549" r:id="rId17"/>
    <p:sldId id="550" r:id="rId18"/>
    <p:sldId id="346" r:id="rId19"/>
    <p:sldId id="2693" r:id="rId20"/>
    <p:sldId id="1903" r:id="rId21"/>
    <p:sldId id="1910" r:id="rId22"/>
    <p:sldId id="2696" r:id="rId23"/>
    <p:sldId id="1905" r:id="rId24"/>
    <p:sldId id="2692" r:id="rId25"/>
    <p:sldId id="2700" r:id="rId26"/>
    <p:sldId id="2694" r:id="rId27"/>
    <p:sldId id="2689" r:id="rId28"/>
    <p:sldId id="2695" r:id="rId29"/>
    <p:sldId id="269" r:id="rId30"/>
    <p:sldId id="270" r:id="rId31"/>
    <p:sldId id="2702" r:id="rId32"/>
    <p:sldId id="2697" r:id="rId33"/>
    <p:sldId id="2690" r:id="rId34"/>
    <p:sldId id="2691" r:id="rId35"/>
    <p:sldId id="2698" r:id="rId36"/>
    <p:sldId id="2701" r:id="rId37"/>
    <p:sldId id="267" r:id="rId38"/>
    <p:sldId id="268" r:id="rId39"/>
    <p:sldId id="2699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3954" y="3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105419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548640"/>
        <a:ext cx="105419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101431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1160373" y="2194560"/>
        <a:ext cx="101431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105419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3840480"/>
        <a:ext cx="105419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new graphic to show public power</a:t>
            </a:r>
            <a:r>
              <a:rPr lang="en-US" baseline="0" dirty="0"/>
              <a:t> entity.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33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Interim Period 2 is the last chance to make changes to the model.  This period is usually 2~3 weeks before the model will go into production.  The ML1 model is used to build the 60day and 90day models.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E4F58-53FA-4B54-88E6-BEC6921168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6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CAC12-2571-1C59-ABD9-A4F4C0E8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30E95-F46F-D64E-E421-25CFA10B0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F0C1E-9231-35A0-1426-6C77A7EEF1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Interim Period 2 is the last chance to make changes to the model.  This period is usually 2~3 weeks before the model will go into production.  The ML1 model is used to build the 60day and 90day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3F88C-D89A-957B-62CF-C478FF221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E4F58-53FA-4B54-88E6-BEC6921168B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F289-FF4E-3A23-26CC-1193479C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0C0A4-6EC6-1FF4-5D2E-2F0685CF9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D5EC80-FC40-2F83-137A-49FFECD5B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Interim Period 2 is the last chance to make changes to the model.  This period is usually 2~3 weeks before the model will go into production.  The ML1 model is used to build the 60day and 90day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5C742-90CD-6A5A-1D59-643BD13A8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E4F58-53FA-4B54-88E6-BEC6921168B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49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Notification Logs should not be confused with Conflict logs. Notification Logs deal with attribute changes and do not block submission/withdrawal. Conflict logs deal with links and do block submission/withdrawal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7CD0D-5845-4DD1-9D76-1F3A089EB9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01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05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to self it is 1 entry per instance. So only 1 CR per instance.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3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31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catches this. Withdrawn Notification Logs have tagged CRs carry the notification log.</a:t>
            </a:r>
          </a:p>
          <a:p>
            <a:endParaRPr lang="en-US" dirty="0"/>
          </a:p>
          <a:p>
            <a:r>
              <a:rPr lang="en-US" dirty="0"/>
              <a:t>Need to mention that if they modify an existing CR then when ERCOT reaches out, they will need to let us know it is taken care 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332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6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NMG-Network Modeling Group</a:t>
            </a:r>
            <a:br>
              <a:rPr lang="en-US" sz="1800" dirty="0">
                <a:effectLst/>
                <a:latin typeface="Segoe UI" panose="020B0502040204020203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</a:rPr>
              <a:t>MP-Market Participant’s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At the end of the validation period by the MPs the model is finalized.  This is indicated by interim period 2.</a:t>
            </a: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E4F58-53FA-4B54-88E6-BEC6921168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ED77F-1181-61FC-1EA6-D1E5C89FC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36B04-4495-93D6-C4D5-988DFD688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95890-93E2-40C1-81EC-1B9FEF7FFB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NMG-Network Modeling Group</a:t>
            </a:r>
            <a:br>
              <a:rPr lang="en-US" sz="1800" dirty="0">
                <a:effectLst/>
                <a:latin typeface="Segoe UI" panose="020B0502040204020203" pitchFamily="34" charset="0"/>
              </a:rPr>
            </a:br>
            <a:r>
              <a:rPr lang="en-US" sz="1800" dirty="0">
                <a:effectLst/>
                <a:latin typeface="Segoe UI" panose="020B0502040204020203" pitchFamily="34" charset="0"/>
              </a:rPr>
              <a:t>MP-Market Participant’s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At the end of the validation period by the MPs the model is finalized.  This is indicated by interim period 2.</a:t>
            </a:r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D6887-AD3C-BBD5-6E52-35F15DF74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E4F58-53FA-4B54-88E6-BEC6921168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0430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55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438405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0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5280822"/>
          </a:xfrm>
          <a:prstGeom prst="rect">
            <a:avLst/>
          </a:prstGeom>
        </p:spPr>
        <p:txBody>
          <a:bodyPr lIns="274320" tIns="182880" rIns="274320" bIns="18288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5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5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8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3429000"/>
            <a:ext cx="113792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800600"/>
            <a:ext cx="113792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19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53684"/>
            <a:ext cx="113792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38601"/>
            <a:ext cx="11120581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6400" y="1219202"/>
            <a:ext cx="110744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963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213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2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838200"/>
            <a:ext cx="44704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151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06401" y="1066801"/>
            <a:ext cx="11379200" cy="2043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06401" y="3574375"/>
            <a:ext cx="11379200" cy="1982081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5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762001"/>
            <a:ext cx="51816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09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2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3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196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40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72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932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000379" y="1237099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026400" y="1922899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406400" y="762000"/>
          <a:ext cx="1137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23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68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324600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299284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86803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78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96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0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73600" y="0"/>
            <a:ext cx="75184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49" y="2876278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100584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667000" y="6477001"/>
            <a:ext cx="950976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4" y="6248400"/>
            <a:ext cx="1181866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37C3E-B8C6-3479-C42C-1589CDA47C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666" y="2837923"/>
            <a:ext cx="3558291" cy="14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26080" y="6477005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903" y="6553200"/>
            <a:ext cx="9431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27BBE96-0B6E-DC6F-634C-1066027ADE9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316238" y="6296044"/>
            <a:ext cx="1248477" cy="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gridinfo/transmission/opsys-change-schedule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2819400"/>
            <a:ext cx="5646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NDSWG Meeting</a:t>
            </a:r>
          </a:p>
          <a:p>
            <a:r>
              <a:rPr lang="en-US" sz="4000" dirty="0">
                <a:solidFill>
                  <a:schemeClr val="tx2"/>
                </a:solidFill>
              </a:rPr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8E01-FFD0-FAFD-3E5B-5A12FE9C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if you are not sure what to 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F1EC2-54F0-2C3D-EA6D-6CAE88208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DEBAF-52C2-9162-3FD8-176C95000832}"/>
              </a:ext>
            </a:extLst>
          </p:cNvPr>
          <p:cNvSpPr txBox="1"/>
          <p:nvPr/>
        </p:nvSpPr>
        <p:spPr>
          <a:xfrm>
            <a:off x="508000" y="1152144"/>
            <a:ext cx="4645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Send an email to NOMCR Help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Include CR number, notification log as attachment, and short message of what you need help with.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Should be used for anything that ERCOT usually makes changes on.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Contingencies enable/disable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83F210-442B-5A29-53C0-A0011D93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781" y="1157343"/>
            <a:ext cx="6077819" cy="526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0870-3672-8971-C2AF-0F290A36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Withdrawn Notification Logs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7C8D8-FAA3-2DF4-B4F7-9C32227CB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9D88D-7529-0FA0-7457-C3493AEA9002}"/>
              </a:ext>
            </a:extLst>
          </p:cNvPr>
          <p:cNvSpPr txBox="1"/>
          <p:nvPr/>
        </p:nvSpPr>
        <p:spPr>
          <a:xfrm>
            <a:off x="685800" y="1170432"/>
            <a:ext cx="40883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way for Submitter to know it occurred since CR closes upon withdrawal.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currently has a process to catch notification logs but is a day behind of when they occur.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NOMCRHelp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Lead will reach out to TSPs when seen as needed.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ERCOT is working with Siemens to make them more prominent, so the log is not missed.</a:t>
            </a:r>
          </a:p>
        </p:txBody>
      </p:sp>
    </p:spTree>
    <p:extLst>
      <p:ext uri="{BB962C8B-B14F-4D97-AF65-F5344CB8AC3E}">
        <p14:creationId xmlns:p14="http://schemas.microsoft.com/office/powerpoint/2010/main" val="194718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</p:spPr>
        <p:txBody>
          <a:bodyPr>
            <a:normAutofit/>
          </a:bodyPr>
          <a:lstStyle/>
          <a:p>
            <a:r>
              <a:rPr lang="en-US" dirty="0"/>
              <a:t>Questions? </a:t>
            </a:r>
          </a:p>
        </p:txBody>
      </p:sp>
      <p:pic>
        <p:nvPicPr>
          <p:cNvPr id="8" name="Picture 7" descr="Question mark on green pastel background">
            <a:extLst>
              <a:ext uri="{FF2B5EF4-FFF2-40B4-BE49-F238E27FC236}">
                <a16:creationId xmlns:a16="http://schemas.microsoft.com/office/drawing/2014/main" id="{4670D828-997B-30BC-C5E1-079465E26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9" b="28363"/>
          <a:stretch/>
        </p:blipFill>
        <p:spPr>
          <a:xfrm>
            <a:off x="406400" y="990601"/>
            <a:ext cx="11379200" cy="505222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D3338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D3338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3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A2348-36D9-1CA5-51DE-2F220A85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680D-B82D-50A4-22D9-DDA1AA8A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7408D-5D1E-D19E-2A4C-BD64383F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>
                <a:solidFill>
                  <a:srgbClr val="FF0000"/>
                </a:solidFill>
              </a:rPr>
              <a:t>NOMCR Timeline and Inclusion on Outage Coordination Studies</a:t>
            </a:r>
          </a:p>
          <a:p>
            <a:r>
              <a:rPr lang="en-US" sz="3200" dirty="0"/>
              <a:t>NOMCR Business Change on Additional Action Required Status</a:t>
            </a:r>
          </a:p>
          <a:p>
            <a:r>
              <a:rPr lang="en-US" sz="3200" dirty="0"/>
              <a:t>CIM 16 Timeline Update</a:t>
            </a:r>
          </a:p>
          <a:p>
            <a:r>
              <a:rPr lang="en-US" sz="3200" dirty="0"/>
              <a:t>Manual Contingency Review</a:t>
            </a:r>
          </a:p>
          <a:p>
            <a:r>
              <a:rPr lang="en-US" sz="3200" dirty="0"/>
              <a:t>Data Submission Reminders</a:t>
            </a:r>
          </a:p>
          <a:p>
            <a:r>
              <a:rPr lang="en-US" sz="3200" dirty="0"/>
              <a:t>Other Topics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7E605-B6C1-8A21-504B-1BF54AE9D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C119B4-C8E3-2912-BC1E-69115063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NOMCR Timeline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FB4F7-79F3-ACE5-0C95-0C634448724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27251" y="1691640"/>
            <a:ext cx="7912101" cy="4632960"/>
          </a:xfrm>
          <a:prstGeom prst="rect">
            <a:avLst/>
          </a:prstGeom>
        </p:spPr>
        <p:txBody>
          <a:bodyPr/>
          <a:lstStyle/>
          <a:p>
            <a:r>
              <a:rPr lang="en-US" sz="1400" dirty="0"/>
              <a:t>3.10.1 - Time Line for Network Operations Model Changes</a:t>
            </a:r>
          </a:p>
          <a:p>
            <a:pPr>
              <a:buAutoNum type="arabicParenBoth" startAt="3"/>
            </a:pPr>
            <a:r>
              <a:rPr lang="en-US" sz="1400" b="1" u="sng" dirty="0"/>
              <a:t>TSPs and Resource Entities shall submit Network Operations Model updates at least three months prior to the physical equipment change</a:t>
            </a:r>
            <a:r>
              <a:rPr lang="en-US" sz="1400" u="sng" dirty="0"/>
              <a:t>.</a:t>
            </a:r>
            <a:r>
              <a:rPr lang="en-US" sz="1400" dirty="0"/>
              <a:t>  ERCOT shall update the Network Operations Model according to the following table:</a:t>
            </a:r>
          </a:p>
          <a:p>
            <a:pPr>
              <a:buAutoNum type="arabicParenBoth" startAt="3"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1600" i="1" dirty="0"/>
              <a:t>Note: Actual schedule is posted on </a:t>
            </a:r>
            <a:r>
              <a:rPr lang="en-US" sz="1600" i="1" dirty="0">
                <a:hlinkClick r:id="rId2"/>
              </a:rPr>
              <a:t>ERCOT website</a:t>
            </a:r>
            <a:r>
              <a:rPr lang="en-US" sz="1600" i="1" dirty="0"/>
              <a:t>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8262-0450-0EE8-0EF9-820DDEA1F7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8800" y="1104900"/>
            <a:ext cx="8540750" cy="8318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Timelines – Protocol Requirement for Standard Submissions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524CE40-19B1-F7A9-CA54-039CD7134F01}"/>
              </a:ext>
            </a:extLst>
          </p:cNvPr>
          <p:cNvGraphicFramePr>
            <a:graphicFrameLocks noGrp="1"/>
          </p:cNvGraphicFramePr>
          <p:nvPr/>
        </p:nvGraphicFramePr>
        <p:xfrm>
          <a:off x="1943101" y="2933700"/>
          <a:ext cx="8096250" cy="295274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6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8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Deadline to Submit Information to ERCOT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</a:t>
                      </a:r>
                      <a:r>
                        <a:rPr lang="en-US" sz="800" b="1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to:</a:t>
                      </a:r>
                      <a:endParaRPr lang="en-US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Model Complete and Available for Test 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Updated Network Operations Model Testing Complete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Update Network Operations Model Production Environment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Target Physical Equipment included in Production Model 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Jan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Feb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March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April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April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Feb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March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April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May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May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March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April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June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June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April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June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July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July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May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June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July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August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August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June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July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August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September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September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July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August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September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October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October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August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September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October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November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November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September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October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November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December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December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October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November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December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January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January (the next year)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November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December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January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February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February (the next year)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December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January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February 15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March 1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Month of March (the next year)</a:t>
                      </a:r>
                    </a:p>
                  </a:txBody>
                  <a:tcPr marL="54769" marR="547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0184903-A907-04CB-EC62-28174FE0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3" y="6561138"/>
            <a:ext cx="485231" cy="220662"/>
          </a:xfrm>
        </p:spPr>
        <p:txBody>
          <a:bodyPr/>
          <a:lstStyle/>
          <a:p>
            <a:pPr algn="ctr"/>
            <a:fld id="{C1AF86E1-F6E6-4749-96AA-C9AF35B224C4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92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1367-9837-C189-43AB-8DFDE0C7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NOMCR Timeline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1E6437F-F1E0-7749-4015-CC7C759C9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3" y="6561138"/>
            <a:ext cx="485231" cy="220662"/>
          </a:xfrm>
        </p:spPr>
        <p:txBody>
          <a:bodyPr/>
          <a:lstStyle/>
          <a:p>
            <a:pPr algn="ctr"/>
            <a:fld id="{C1AF86E1-F6E6-4749-96AA-C9AF35B224C4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44D02857-CDC9-F697-651B-7FDC763F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772378"/>
            <a:ext cx="9753600" cy="53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5E6C1-CA56-8DDB-B8D2-4D9932BEB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503F-F3EB-D4BB-558A-D2924CFAF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NOMCR Timeline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B1007-6BD7-ECFC-6D35-9BCBFC0A20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8800" y="1121223"/>
            <a:ext cx="8540750" cy="4619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800" b="1" dirty="0"/>
              <a:t>Standard Model Change Submission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84CCAB-1266-21A9-02CE-007EC2F371D4}"/>
              </a:ext>
            </a:extLst>
          </p:cNvPr>
          <p:cNvCxnSpPr/>
          <p:nvPr/>
        </p:nvCxnSpPr>
        <p:spPr>
          <a:xfrm>
            <a:off x="9784382" y="3067671"/>
            <a:ext cx="11313" cy="83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25074B-18E6-FA1F-6514-05FA6D98E3D1}"/>
              </a:ext>
            </a:extLst>
          </p:cNvPr>
          <p:cNvCxnSpPr/>
          <p:nvPr/>
        </p:nvCxnSpPr>
        <p:spPr>
          <a:xfrm>
            <a:off x="9359696" y="2671705"/>
            <a:ext cx="12689" cy="1232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B11C1A-9EEB-0024-7A80-BE87C2E657C5}"/>
              </a:ext>
            </a:extLst>
          </p:cNvPr>
          <p:cNvCxnSpPr/>
          <p:nvPr/>
        </p:nvCxnSpPr>
        <p:spPr>
          <a:xfrm>
            <a:off x="8844606" y="2674671"/>
            <a:ext cx="7837" cy="1226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577875-6DDF-7246-5E42-EBE783351567}"/>
              </a:ext>
            </a:extLst>
          </p:cNvPr>
          <p:cNvCxnSpPr/>
          <p:nvPr/>
        </p:nvCxnSpPr>
        <p:spPr>
          <a:xfrm>
            <a:off x="8375648" y="2368137"/>
            <a:ext cx="0" cy="1694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AC97F3-F426-6421-00DC-1D2626EE11CB}"/>
              </a:ext>
            </a:extLst>
          </p:cNvPr>
          <p:cNvSpPr/>
          <p:nvPr/>
        </p:nvSpPr>
        <p:spPr>
          <a:xfrm>
            <a:off x="1880260" y="2152156"/>
            <a:ext cx="1000495" cy="127362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CIM 0 NOMCR Processing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8E14F-32BE-F211-C5E3-B7B8FACEC0D0}"/>
              </a:ext>
            </a:extLst>
          </p:cNvPr>
          <p:cNvSpPr/>
          <p:nvPr/>
        </p:nvSpPr>
        <p:spPr>
          <a:xfrm>
            <a:off x="2956458" y="2152155"/>
            <a:ext cx="2048494" cy="2137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01B39F-A8A7-72BF-9632-150A7F8009FF}"/>
              </a:ext>
            </a:extLst>
          </p:cNvPr>
          <p:cNvSpPr/>
          <p:nvPr/>
        </p:nvSpPr>
        <p:spPr>
          <a:xfrm>
            <a:off x="2956458" y="2486148"/>
            <a:ext cx="2048494" cy="2137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D157F5-D4F2-5CED-EEA1-7583C48EC6AC}"/>
              </a:ext>
            </a:extLst>
          </p:cNvPr>
          <p:cNvSpPr/>
          <p:nvPr/>
        </p:nvSpPr>
        <p:spPr>
          <a:xfrm>
            <a:off x="2949037" y="3189762"/>
            <a:ext cx="2048494" cy="2137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4A3F0-3B27-2097-BBB0-833882897FC9}"/>
              </a:ext>
            </a:extLst>
          </p:cNvPr>
          <p:cNvSpPr/>
          <p:nvPr/>
        </p:nvSpPr>
        <p:spPr>
          <a:xfrm>
            <a:off x="5166757" y="2152155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1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09A7D-CA9A-23CA-A899-D1711D69A968}"/>
              </a:ext>
            </a:extLst>
          </p:cNvPr>
          <p:cNvSpPr/>
          <p:nvPr/>
        </p:nvSpPr>
        <p:spPr>
          <a:xfrm>
            <a:off x="5166756" y="2486150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9CA89F-3262-9F6F-C768-E44A3BAD57E8}"/>
              </a:ext>
            </a:extLst>
          </p:cNvPr>
          <p:cNvSpPr/>
          <p:nvPr/>
        </p:nvSpPr>
        <p:spPr>
          <a:xfrm>
            <a:off x="5166756" y="2833502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250380-CEC4-2F09-F6B7-72618C8F52C1}"/>
              </a:ext>
            </a:extLst>
          </p:cNvPr>
          <p:cNvSpPr/>
          <p:nvPr/>
        </p:nvSpPr>
        <p:spPr>
          <a:xfrm>
            <a:off x="5166756" y="3189762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A9E9FC-20C5-1771-9DE5-5D420F16698F}"/>
              </a:ext>
            </a:extLst>
          </p:cNvPr>
          <p:cNvSpPr/>
          <p:nvPr/>
        </p:nvSpPr>
        <p:spPr>
          <a:xfrm>
            <a:off x="7283532" y="2154381"/>
            <a:ext cx="1079171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CIM_0_ML1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A54CFD-F864-3BE9-7A8F-021FE5ABFEDF}"/>
              </a:ext>
            </a:extLst>
          </p:cNvPr>
          <p:cNvSpPr/>
          <p:nvPr/>
        </p:nvSpPr>
        <p:spPr>
          <a:xfrm>
            <a:off x="7283532" y="2472789"/>
            <a:ext cx="1561073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CIM_0_ML2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121FFF-E91B-8507-1AD7-6EA3FF2F097B}"/>
              </a:ext>
            </a:extLst>
          </p:cNvPr>
          <p:cNvSpPr/>
          <p:nvPr/>
        </p:nvSpPr>
        <p:spPr>
          <a:xfrm>
            <a:off x="7283533" y="2837955"/>
            <a:ext cx="2072053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CIM_0_ML3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4D0FA8-BD38-0A0A-B036-93690F08F5CC}"/>
              </a:ext>
            </a:extLst>
          </p:cNvPr>
          <p:cNvSpPr/>
          <p:nvPr/>
        </p:nvSpPr>
        <p:spPr>
          <a:xfrm>
            <a:off x="7283532" y="3185309"/>
            <a:ext cx="2519051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CIM_0_ML4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F987FA-2A79-062F-AE94-2D364E565CEA}"/>
              </a:ext>
            </a:extLst>
          </p:cNvPr>
          <p:cNvCxnSpPr/>
          <p:nvPr/>
        </p:nvCxnSpPr>
        <p:spPr>
          <a:xfrm>
            <a:off x="1880261" y="4049238"/>
            <a:ext cx="8674925" cy="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E45779-674E-5F24-C9D8-01F71CCC30C3}"/>
              </a:ext>
            </a:extLst>
          </p:cNvPr>
          <p:cNvCxnSpPr/>
          <p:nvPr/>
        </p:nvCxnSpPr>
        <p:spPr>
          <a:xfrm>
            <a:off x="1880260" y="3790951"/>
            <a:ext cx="0" cy="5878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937CF1-B4FC-48CB-599B-63D11588C0FC}"/>
              </a:ext>
            </a:extLst>
          </p:cNvPr>
          <p:cNvCxnSpPr/>
          <p:nvPr/>
        </p:nvCxnSpPr>
        <p:spPr>
          <a:xfrm>
            <a:off x="2824347" y="391118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E4FFCC-9C11-2904-390D-DE057BA7D43A}"/>
              </a:ext>
            </a:extLst>
          </p:cNvPr>
          <p:cNvCxnSpPr/>
          <p:nvPr/>
        </p:nvCxnSpPr>
        <p:spPr>
          <a:xfrm>
            <a:off x="3980705" y="4049239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B96DF2-0618-3791-0BF7-28070D49FD19}"/>
              </a:ext>
            </a:extLst>
          </p:cNvPr>
          <p:cNvCxnSpPr/>
          <p:nvPr/>
        </p:nvCxnSpPr>
        <p:spPr>
          <a:xfrm>
            <a:off x="4997531" y="3911187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BC9C6A-1A97-7441-A60B-F73C5ABCEAFD}"/>
              </a:ext>
            </a:extLst>
          </p:cNvPr>
          <p:cNvCxnSpPr/>
          <p:nvPr/>
        </p:nvCxnSpPr>
        <p:spPr>
          <a:xfrm>
            <a:off x="6189516" y="4070020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180743-F8C6-247F-7309-3406EC55B653}"/>
              </a:ext>
            </a:extLst>
          </p:cNvPr>
          <p:cNvCxnSpPr/>
          <p:nvPr/>
        </p:nvCxnSpPr>
        <p:spPr>
          <a:xfrm>
            <a:off x="7215250" y="389782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FC3443-D0DF-6E00-4940-0D47F062F57B}"/>
              </a:ext>
            </a:extLst>
          </p:cNvPr>
          <p:cNvCxnSpPr/>
          <p:nvPr/>
        </p:nvCxnSpPr>
        <p:spPr>
          <a:xfrm>
            <a:off x="8359413" y="406927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03B6A8-4144-6585-CDF5-CF5101280A70}"/>
              </a:ext>
            </a:extLst>
          </p:cNvPr>
          <p:cNvCxnSpPr/>
          <p:nvPr/>
        </p:nvCxnSpPr>
        <p:spPr>
          <a:xfrm>
            <a:off x="8862147" y="3904508"/>
            <a:ext cx="1485" cy="1647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6E035A-CC28-996D-A566-A11FA0DBB2D1}"/>
              </a:ext>
            </a:extLst>
          </p:cNvPr>
          <p:cNvCxnSpPr/>
          <p:nvPr/>
        </p:nvCxnSpPr>
        <p:spPr>
          <a:xfrm>
            <a:off x="9802584" y="3906734"/>
            <a:ext cx="1485" cy="1647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8B625B-DB79-A9A1-930D-9EB8984FABA4}"/>
              </a:ext>
            </a:extLst>
          </p:cNvPr>
          <p:cNvCxnSpPr/>
          <p:nvPr/>
        </p:nvCxnSpPr>
        <p:spPr>
          <a:xfrm>
            <a:off x="9371794" y="3905058"/>
            <a:ext cx="1485" cy="1647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0A2509-FB4C-F7E7-DDC9-822DF4972526}"/>
              </a:ext>
            </a:extLst>
          </p:cNvPr>
          <p:cNvCxnSpPr/>
          <p:nvPr/>
        </p:nvCxnSpPr>
        <p:spPr>
          <a:xfrm>
            <a:off x="10200404" y="406927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B0A18F1-A109-EA3E-B988-1A1F0CBF53A3}"/>
              </a:ext>
            </a:extLst>
          </p:cNvPr>
          <p:cNvSpPr txBox="1"/>
          <p:nvPr/>
        </p:nvSpPr>
        <p:spPr>
          <a:xfrm>
            <a:off x="1679051" y="4466945"/>
            <a:ext cx="434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-90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AE2A01-B2F5-B230-D1DE-40CC8C5DC5B3}"/>
              </a:ext>
            </a:extLst>
          </p:cNvPr>
          <p:cNvSpPr txBox="1"/>
          <p:nvPr/>
        </p:nvSpPr>
        <p:spPr>
          <a:xfrm>
            <a:off x="3772074" y="4466945"/>
            <a:ext cx="434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-60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4D7494-6BD5-8007-A9D7-EDEBCD712F81}"/>
              </a:ext>
            </a:extLst>
          </p:cNvPr>
          <p:cNvSpPr txBox="1"/>
          <p:nvPr/>
        </p:nvSpPr>
        <p:spPr>
          <a:xfrm>
            <a:off x="5988307" y="4466945"/>
            <a:ext cx="4347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-30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63FC2C-6411-188C-B5A4-C23BE0B35719}"/>
              </a:ext>
            </a:extLst>
          </p:cNvPr>
          <p:cNvSpPr txBox="1"/>
          <p:nvPr/>
        </p:nvSpPr>
        <p:spPr>
          <a:xfrm>
            <a:off x="8165133" y="4466945"/>
            <a:ext cx="2808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0CC03C-9EA6-EF84-BA51-D211E9A36346}"/>
              </a:ext>
            </a:extLst>
          </p:cNvPr>
          <p:cNvSpPr txBox="1"/>
          <p:nvPr/>
        </p:nvSpPr>
        <p:spPr>
          <a:xfrm>
            <a:off x="10001493" y="4466945"/>
            <a:ext cx="3770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136A5F-C37F-9B59-4013-E66694CC538D}"/>
              </a:ext>
            </a:extLst>
          </p:cNvPr>
          <p:cNvSpPr txBox="1"/>
          <p:nvPr/>
        </p:nvSpPr>
        <p:spPr>
          <a:xfrm>
            <a:off x="2673481" y="3684072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-75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8F6898-360F-0850-6957-238E4338EBB9}"/>
              </a:ext>
            </a:extLst>
          </p:cNvPr>
          <p:cNvSpPr txBox="1"/>
          <p:nvPr/>
        </p:nvSpPr>
        <p:spPr>
          <a:xfrm>
            <a:off x="4788035" y="3666626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-45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F00EF-4434-078A-5296-47DC30E43C08}"/>
              </a:ext>
            </a:extLst>
          </p:cNvPr>
          <p:cNvSpPr txBox="1"/>
          <p:nvPr/>
        </p:nvSpPr>
        <p:spPr>
          <a:xfrm>
            <a:off x="7011370" y="3666626"/>
            <a:ext cx="380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-15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822E9C-ACF0-EF8F-C3C3-8C2277F3C972}"/>
              </a:ext>
            </a:extLst>
          </p:cNvPr>
          <p:cNvSpPr txBox="1"/>
          <p:nvPr/>
        </p:nvSpPr>
        <p:spPr>
          <a:xfrm>
            <a:off x="8652635" y="4185061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ML2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49D0A6-63DE-314C-0811-93A4851FE44D}"/>
              </a:ext>
            </a:extLst>
          </p:cNvPr>
          <p:cNvSpPr txBox="1"/>
          <p:nvPr/>
        </p:nvSpPr>
        <p:spPr>
          <a:xfrm>
            <a:off x="9142260" y="4194621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ML3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EB8085-0F6D-7B5E-7337-07A003BC3E7C}"/>
              </a:ext>
            </a:extLst>
          </p:cNvPr>
          <p:cNvSpPr txBox="1"/>
          <p:nvPr/>
        </p:nvSpPr>
        <p:spPr>
          <a:xfrm>
            <a:off x="9578802" y="4194621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ML4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733BB0-BF8C-3097-019B-6132CE7CC310}"/>
              </a:ext>
            </a:extLst>
          </p:cNvPr>
          <p:cNvSpPr/>
          <p:nvPr/>
        </p:nvSpPr>
        <p:spPr>
          <a:xfrm>
            <a:off x="8862888" y="2475205"/>
            <a:ext cx="513606" cy="213756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860928-E250-997B-6806-63203701F0C1}"/>
              </a:ext>
            </a:extLst>
          </p:cNvPr>
          <p:cNvSpPr/>
          <p:nvPr/>
        </p:nvSpPr>
        <p:spPr>
          <a:xfrm>
            <a:off x="9286008" y="2842409"/>
            <a:ext cx="516575" cy="213756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2B48546-0975-D534-690A-CDA1AD4BD43D}"/>
              </a:ext>
            </a:extLst>
          </p:cNvPr>
          <p:cNvSpPr/>
          <p:nvPr/>
        </p:nvSpPr>
        <p:spPr>
          <a:xfrm>
            <a:off x="9809317" y="3189762"/>
            <a:ext cx="462221" cy="213756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F4FA90-A406-99CA-2E49-230C895B1698}"/>
              </a:ext>
            </a:extLst>
          </p:cNvPr>
          <p:cNvSpPr txBox="1"/>
          <p:nvPr/>
        </p:nvSpPr>
        <p:spPr>
          <a:xfrm>
            <a:off x="3331641" y="1550796"/>
            <a:ext cx="150239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Initial Validation</a:t>
            </a:r>
          </a:p>
          <a:p>
            <a:r>
              <a:rPr lang="en-US" sz="1350" b="1" dirty="0"/>
              <a:t>        (NMG)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363D1D-C415-7103-DA7E-76B75DF75433}"/>
              </a:ext>
            </a:extLst>
          </p:cNvPr>
          <p:cNvSpPr txBox="1"/>
          <p:nvPr/>
        </p:nvSpPr>
        <p:spPr>
          <a:xfrm>
            <a:off x="5589952" y="1550795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</a:rPr>
              <a:t>Initial Validation</a:t>
            </a:r>
          </a:p>
          <a:p>
            <a:r>
              <a:rPr lang="en-US" sz="1350" dirty="0">
                <a:solidFill>
                  <a:schemeClr val="accent2"/>
                </a:solidFill>
              </a:rPr>
              <a:t>        (MPs)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04ED3B-4479-7FA9-20E2-8EDF639BC635}"/>
              </a:ext>
            </a:extLst>
          </p:cNvPr>
          <p:cNvSpPr txBox="1"/>
          <p:nvPr/>
        </p:nvSpPr>
        <p:spPr>
          <a:xfrm>
            <a:off x="7117601" y="1586744"/>
            <a:ext cx="3070071" cy="5078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Final Validation</a:t>
            </a:r>
          </a:p>
          <a:p>
            <a:pPr algn="ctr"/>
            <a:r>
              <a:rPr lang="en-US" sz="1350" dirty="0">
                <a:solidFill>
                  <a:schemeClr val="accent6"/>
                </a:solidFill>
                <a:latin typeface="Arial"/>
                <a:cs typeface="Arial"/>
              </a:rPr>
              <a:t>       (Network Modeling &amp; EMS Prod)</a:t>
            </a: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8FE14D6C-0EC5-9045-FE99-49A2D47B933E}"/>
              </a:ext>
            </a:extLst>
          </p:cNvPr>
          <p:cNvSpPr/>
          <p:nvPr/>
        </p:nvSpPr>
        <p:spPr>
          <a:xfrm>
            <a:off x="8262098" y="4879770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CE925055-0188-66AC-C216-FE1B92BA2541}"/>
              </a:ext>
            </a:extLst>
          </p:cNvPr>
          <p:cNvSpPr/>
          <p:nvPr/>
        </p:nvSpPr>
        <p:spPr>
          <a:xfrm>
            <a:off x="8744000" y="4879769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5AEE70A6-DBAA-936C-C64C-B012552E13B3}"/>
              </a:ext>
            </a:extLst>
          </p:cNvPr>
          <p:cNvSpPr/>
          <p:nvPr/>
        </p:nvSpPr>
        <p:spPr>
          <a:xfrm>
            <a:off x="9701978" y="4879768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41760A37-C2F5-C8C7-5B17-00421E507BFE}"/>
              </a:ext>
            </a:extLst>
          </p:cNvPr>
          <p:cNvSpPr/>
          <p:nvPr/>
        </p:nvSpPr>
        <p:spPr>
          <a:xfrm>
            <a:off x="9271780" y="4879768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3B571C-42E0-D18A-5FE3-27548A816DAE}"/>
              </a:ext>
            </a:extLst>
          </p:cNvPr>
          <p:cNvSpPr/>
          <p:nvPr/>
        </p:nvSpPr>
        <p:spPr>
          <a:xfrm>
            <a:off x="8362309" y="2154381"/>
            <a:ext cx="513606" cy="213756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CA61A5-F02F-60E9-DCB5-6C5533172D5D}"/>
              </a:ext>
            </a:extLst>
          </p:cNvPr>
          <p:cNvSpPr txBox="1"/>
          <p:nvPr/>
        </p:nvSpPr>
        <p:spPr>
          <a:xfrm>
            <a:off x="8452717" y="4517318"/>
            <a:ext cx="15632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Weekly DB loads for Cim 0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0575F391-62FE-77A1-5C33-EF3B6E24FA52}"/>
              </a:ext>
            </a:extLst>
          </p:cNvPr>
          <p:cNvSpPr/>
          <p:nvPr/>
        </p:nvSpPr>
        <p:spPr>
          <a:xfrm rot="16200000">
            <a:off x="8900143" y="4649050"/>
            <a:ext cx="365001" cy="1641086"/>
          </a:xfrm>
          <a:prstGeom prst="leftBrace">
            <a:avLst>
              <a:gd name="adj1" fmla="val 8333"/>
              <a:gd name="adj2" fmla="val 53256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FB5031D-6ED0-D5E0-2954-3CC780AE0B85}"/>
              </a:ext>
            </a:extLst>
          </p:cNvPr>
          <p:cNvSpPr txBox="1"/>
          <p:nvPr/>
        </p:nvSpPr>
        <p:spPr>
          <a:xfrm>
            <a:off x="1740685" y="4742516"/>
            <a:ext cx="1267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All Model Changes for </a:t>
            </a:r>
            <a:r>
              <a:rPr lang="en-US" sz="1200" b="1" dirty="0"/>
              <a:t>CIM 0</a:t>
            </a:r>
            <a:r>
              <a:rPr lang="en-US" sz="1200" dirty="0"/>
              <a:t> due Prior to </a:t>
            </a:r>
            <a:r>
              <a:rPr lang="en-US" sz="1200" u="sng" dirty="0"/>
              <a:t>minus 90 days</a:t>
            </a:r>
          </a:p>
        </p:txBody>
      </p:sp>
      <p:cxnSp>
        <p:nvCxnSpPr>
          <p:cNvPr id="59" name="Curved Connector 83">
            <a:extLst>
              <a:ext uri="{FF2B5EF4-FFF2-40B4-BE49-F238E27FC236}">
                <a16:creationId xmlns:a16="http://schemas.microsoft.com/office/drawing/2014/main" id="{04EF8EB1-4566-ED75-040B-A81104CD3211}"/>
              </a:ext>
            </a:extLst>
          </p:cNvPr>
          <p:cNvCxnSpPr>
            <a:stCxn id="57" idx="1"/>
            <a:endCxn id="58" idx="2"/>
          </p:cNvCxnSpPr>
          <p:nvPr/>
        </p:nvCxnSpPr>
        <p:spPr>
          <a:xfrm rot="5400000">
            <a:off x="5702212" y="2324313"/>
            <a:ext cx="106084" cy="6761646"/>
          </a:xfrm>
          <a:prstGeom prst="curvedConnector3">
            <a:avLst>
              <a:gd name="adj1" fmla="val 816939"/>
            </a:avLst>
          </a:prstGeom>
          <a:ln>
            <a:solidFill>
              <a:schemeClr val="accent4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309B182-84F1-774E-E4CE-8012DD6C1331}"/>
              </a:ext>
            </a:extLst>
          </p:cNvPr>
          <p:cNvSpPr txBox="1"/>
          <p:nvPr/>
        </p:nvSpPr>
        <p:spPr>
          <a:xfrm>
            <a:off x="8470165" y="5232412"/>
            <a:ext cx="13324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CIM 0</a:t>
            </a:r>
            <a:r>
              <a:rPr lang="en-US" sz="900" dirty="0"/>
              <a:t> Model Changes</a:t>
            </a:r>
          </a:p>
        </p:txBody>
      </p:sp>
      <p:cxnSp>
        <p:nvCxnSpPr>
          <p:cNvPr id="61" name="Curved Connector 94">
            <a:extLst>
              <a:ext uri="{FF2B5EF4-FFF2-40B4-BE49-F238E27FC236}">
                <a16:creationId xmlns:a16="http://schemas.microsoft.com/office/drawing/2014/main" id="{EAE548CA-9FB2-82E7-5274-415A8FD81190}"/>
              </a:ext>
            </a:extLst>
          </p:cNvPr>
          <p:cNvCxnSpPr>
            <a:stCxn id="58" idx="1"/>
            <a:endCxn id="10" idx="1"/>
          </p:cNvCxnSpPr>
          <p:nvPr/>
        </p:nvCxnSpPr>
        <p:spPr>
          <a:xfrm rot="10800000" flipH="1">
            <a:off x="1740685" y="2788972"/>
            <a:ext cx="139574" cy="2461377"/>
          </a:xfrm>
          <a:prstGeom prst="curvedConnector3">
            <a:avLst>
              <a:gd name="adj1" fmla="val -16378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F4763AD-E1DE-0450-60FF-0B15F0A60363}"/>
              </a:ext>
            </a:extLst>
          </p:cNvPr>
          <p:cNvSpPr txBox="1"/>
          <p:nvPr/>
        </p:nvSpPr>
        <p:spPr>
          <a:xfrm>
            <a:off x="8126836" y="4228672"/>
            <a:ext cx="447558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ML1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9F456A8-54D4-C283-473E-9493C53EE032}"/>
              </a:ext>
            </a:extLst>
          </p:cNvPr>
          <p:cNvCxnSpPr/>
          <p:nvPr/>
        </p:nvCxnSpPr>
        <p:spPr>
          <a:xfrm>
            <a:off x="7077472" y="4100514"/>
            <a:ext cx="0" cy="324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8C343BB-C219-1D7D-25AC-C43E4E0F3920}"/>
              </a:ext>
            </a:extLst>
          </p:cNvPr>
          <p:cNvSpPr txBox="1"/>
          <p:nvPr/>
        </p:nvSpPr>
        <p:spPr>
          <a:xfrm>
            <a:off x="6589230" y="4450846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Interim Period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50D862-3AA3-5CD8-4227-FC59DA9E8BEC}"/>
              </a:ext>
            </a:extLst>
          </p:cNvPr>
          <p:cNvSpPr/>
          <p:nvPr/>
        </p:nvSpPr>
        <p:spPr>
          <a:xfrm>
            <a:off x="2957629" y="2842409"/>
            <a:ext cx="2048494" cy="2137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3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47F42D0-3B09-4561-87F8-D6B4C2F61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3" y="6561138"/>
            <a:ext cx="485231" cy="220662"/>
          </a:xfrm>
        </p:spPr>
        <p:txBody>
          <a:bodyPr/>
          <a:lstStyle/>
          <a:p>
            <a:pPr algn="ctr"/>
            <a:fld id="{C1AF86E1-F6E6-4749-96AA-C9AF35B224C4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75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FCD2-5B09-3428-9082-501F16C7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NOMCR Timeline for Outage Coordination Studies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8262-0450-0EE8-0EF9-820DDEA1F72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63725" y="1138736"/>
            <a:ext cx="8540750" cy="46196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Model Building Timeline</a:t>
            </a:r>
          </a:p>
        </p:txBody>
      </p:sp>
      <p:cxnSp>
        <p:nvCxnSpPr>
          <p:cNvPr id="5" name="Straight Connector 4" descr="0">
            <a:extLst>
              <a:ext uri="{FF2B5EF4-FFF2-40B4-BE49-F238E27FC236}">
                <a16:creationId xmlns:a16="http://schemas.microsoft.com/office/drawing/2014/main" id="{6AB8A927-C652-DB30-A59F-4D51C8EEBFEB}"/>
              </a:ext>
            </a:extLst>
          </p:cNvPr>
          <p:cNvCxnSpPr>
            <a:cxnSpLocks/>
          </p:cNvCxnSpPr>
          <p:nvPr/>
        </p:nvCxnSpPr>
        <p:spPr>
          <a:xfrm>
            <a:off x="4876800" y="4123422"/>
            <a:ext cx="0" cy="97740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E9DC99-9FB2-8C17-3A00-05FB71C526B7}"/>
              </a:ext>
            </a:extLst>
          </p:cNvPr>
          <p:cNvCxnSpPr>
            <a:cxnSpLocks/>
          </p:cNvCxnSpPr>
          <p:nvPr/>
        </p:nvCxnSpPr>
        <p:spPr>
          <a:xfrm>
            <a:off x="3102774" y="3615484"/>
            <a:ext cx="0" cy="148534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4A3092-A854-8CEA-DCC8-5F5E849B869A}"/>
              </a:ext>
            </a:extLst>
          </p:cNvPr>
          <p:cNvSpPr txBox="1"/>
          <p:nvPr/>
        </p:nvSpPr>
        <p:spPr>
          <a:xfrm>
            <a:off x="3475516" y="4181408"/>
            <a:ext cx="124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~ 2 - 3 weeks before CIM_0_ML1 date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D46016-1633-1AE5-6467-9527B48275B6}"/>
              </a:ext>
            </a:extLst>
          </p:cNvPr>
          <p:cNvGrpSpPr/>
          <p:nvPr/>
        </p:nvGrpSpPr>
        <p:grpSpPr>
          <a:xfrm>
            <a:off x="2149098" y="1671361"/>
            <a:ext cx="8214102" cy="3110285"/>
            <a:chOff x="833464" y="1825625"/>
            <a:chExt cx="10952136" cy="4343397"/>
          </a:xfrm>
        </p:grpSpPr>
        <p:sp>
          <p:nvSpPr>
            <p:cNvPr id="9" name="Arrow: Notched Right 8">
              <a:extLst>
                <a:ext uri="{FF2B5EF4-FFF2-40B4-BE49-F238E27FC236}">
                  <a16:creationId xmlns:a16="http://schemas.microsoft.com/office/drawing/2014/main" id="{7CBFF89C-EA6C-4396-E923-55B005DDF072}"/>
                </a:ext>
              </a:extLst>
            </p:cNvPr>
            <p:cNvSpPr/>
            <p:nvPr/>
          </p:nvSpPr>
          <p:spPr>
            <a:xfrm>
              <a:off x="833464" y="3114647"/>
              <a:ext cx="10952136" cy="1740536"/>
            </a:xfrm>
            <a:prstGeom prst="notched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C87487-97A4-0607-EAFA-5715D19EC52B}"/>
                </a:ext>
              </a:extLst>
            </p:cNvPr>
            <p:cNvSpPr/>
            <p:nvPr/>
          </p:nvSpPr>
          <p:spPr>
            <a:xfrm>
              <a:off x="842936" y="1825625"/>
              <a:ext cx="2278208" cy="1740535"/>
            </a:xfrm>
            <a:custGeom>
              <a:avLst/>
              <a:gdLst>
                <a:gd name="connsiteX0" fmla="*/ 0 w 2278208"/>
                <a:gd name="connsiteY0" fmla="*/ 0 h 1740535"/>
                <a:gd name="connsiteX1" fmla="*/ 2278208 w 2278208"/>
                <a:gd name="connsiteY1" fmla="*/ 0 h 1740535"/>
                <a:gd name="connsiteX2" fmla="*/ 2278208 w 2278208"/>
                <a:gd name="connsiteY2" fmla="*/ 1740535 h 1740535"/>
                <a:gd name="connsiteX3" fmla="*/ 0 w 2278208"/>
                <a:gd name="connsiteY3" fmla="*/ 1740535 h 1740535"/>
                <a:gd name="connsiteX4" fmla="*/ 0 w 2278208"/>
                <a:gd name="connsiteY4" fmla="*/ 0 h 174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208" h="1740535">
                  <a:moveTo>
                    <a:pt x="0" y="0"/>
                  </a:moveTo>
                  <a:lnTo>
                    <a:pt x="2278208" y="0"/>
                  </a:lnTo>
                  <a:lnTo>
                    <a:pt x="2278208" y="1740535"/>
                  </a:lnTo>
                  <a:lnTo>
                    <a:pt x="0" y="1740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44018" bIns="144018" numCol="1" spcCol="1270" anchor="b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25" dirty="0">
                  <a:solidFill>
                    <a:schemeClr val="tx1"/>
                  </a:solidFill>
                </a:rPr>
                <a:t>Interim Period 2 for CIM_0_ML1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B22C81E-BB8D-112B-EC5F-5754706942B1}"/>
                </a:ext>
              </a:extLst>
            </p:cNvPr>
            <p:cNvSpPr/>
            <p:nvPr/>
          </p:nvSpPr>
          <p:spPr>
            <a:xfrm>
              <a:off x="1887465" y="3795996"/>
              <a:ext cx="435133" cy="43513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F006E8-DC0F-C40D-C8EE-301A160049F8}"/>
                </a:ext>
              </a:extLst>
            </p:cNvPr>
            <p:cNvSpPr/>
            <p:nvPr/>
          </p:nvSpPr>
          <p:spPr>
            <a:xfrm>
              <a:off x="3385905" y="4428485"/>
              <a:ext cx="2278208" cy="1740536"/>
            </a:xfrm>
            <a:custGeom>
              <a:avLst/>
              <a:gdLst>
                <a:gd name="connsiteX0" fmla="*/ 0 w 2278208"/>
                <a:gd name="connsiteY0" fmla="*/ 0 h 1740535"/>
                <a:gd name="connsiteX1" fmla="*/ 2278208 w 2278208"/>
                <a:gd name="connsiteY1" fmla="*/ 0 h 1740535"/>
                <a:gd name="connsiteX2" fmla="*/ 2278208 w 2278208"/>
                <a:gd name="connsiteY2" fmla="*/ 1740535 h 1740535"/>
                <a:gd name="connsiteX3" fmla="*/ 0 w 2278208"/>
                <a:gd name="connsiteY3" fmla="*/ 1740535 h 1740535"/>
                <a:gd name="connsiteX4" fmla="*/ 0 w 2278208"/>
                <a:gd name="connsiteY4" fmla="*/ 0 h 174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208" h="1740535">
                  <a:moveTo>
                    <a:pt x="0" y="0"/>
                  </a:moveTo>
                  <a:lnTo>
                    <a:pt x="2278208" y="0"/>
                  </a:lnTo>
                  <a:lnTo>
                    <a:pt x="2278208" y="1740535"/>
                  </a:lnTo>
                  <a:lnTo>
                    <a:pt x="0" y="1740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44018" bIns="144018" numCol="1" spcCol="1270" anchor="t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25" dirty="0">
                  <a:solidFill>
                    <a:schemeClr val="tx1"/>
                  </a:solidFill>
                </a:rPr>
                <a:t>CIM_0_ML1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E9781EC-C4EB-E149-E8E6-B5D7F07E3680}"/>
                </a:ext>
              </a:extLst>
            </p:cNvPr>
            <p:cNvSpPr/>
            <p:nvPr/>
          </p:nvSpPr>
          <p:spPr>
            <a:xfrm>
              <a:off x="4267587" y="3795996"/>
              <a:ext cx="435133" cy="4351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D7278A-D1D8-8C12-D12C-897BF531242D}"/>
                </a:ext>
              </a:extLst>
            </p:cNvPr>
            <p:cNvSpPr/>
            <p:nvPr/>
          </p:nvSpPr>
          <p:spPr>
            <a:xfrm>
              <a:off x="6161101" y="3872208"/>
              <a:ext cx="2474899" cy="1355953"/>
            </a:xfrm>
            <a:custGeom>
              <a:avLst/>
              <a:gdLst>
                <a:gd name="connsiteX0" fmla="*/ 0 w 2278208"/>
                <a:gd name="connsiteY0" fmla="*/ 0 h 1740535"/>
                <a:gd name="connsiteX1" fmla="*/ 2278208 w 2278208"/>
                <a:gd name="connsiteY1" fmla="*/ 0 h 1740535"/>
                <a:gd name="connsiteX2" fmla="*/ 2278208 w 2278208"/>
                <a:gd name="connsiteY2" fmla="*/ 1740535 h 1740535"/>
                <a:gd name="connsiteX3" fmla="*/ 0 w 2278208"/>
                <a:gd name="connsiteY3" fmla="*/ 1740535 h 1740535"/>
                <a:gd name="connsiteX4" fmla="*/ 0 w 2278208"/>
                <a:gd name="connsiteY4" fmla="*/ 0 h 174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208" h="1740535">
                  <a:moveTo>
                    <a:pt x="0" y="0"/>
                  </a:moveTo>
                  <a:lnTo>
                    <a:pt x="2278208" y="0"/>
                  </a:lnTo>
                  <a:lnTo>
                    <a:pt x="2278208" y="1740535"/>
                  </a:lnTo>
                  <a:lnTo>
                    <a:pt x="0" y="1740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44018" bIns="144018" numCol="1" spcCol="1270" anchor="b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25" dirty="0">
                  <a:solidFill>
                    <a:schemeClr val="tx1"/>
                  </a:solidFill>
                </a:rPr>
                <a:t>CIM_60_ML1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93F688-E335-192B-7398-A7C3E0336A95}"/>
                </a:ext>
              </a:extLst>
            </p:cNvPr>
            <p:cNvSpPr/>
            <p:nvPr/>
          </p:nvSpPr>
          <p:spPr>
            <a:xfrm>
              <a:off x="7289375" y="3783727"/>
              <a:ext cx="435133" cy="43513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B94463-F61A-7DEC-46C4-994ADE5D8C24}"/>
                </a:ext>
              </a:extLst>
            </p:cNvPr>
            <p:cNvSpPr/>
            <p:nvPr/>
          </p:nvSpPr>
          <p:spPr>
            <a:xfrm>
              <a:off x="8435411" y="4428486"/>
              <a:ext cx="2474899" cy="1740536"/>
            </a:xfrm>
            <a:custGeom>
              <a:avLst/>
              <a:gdLst>
                <a:gd name="connsiteX0" fmla="*/ 0 w 2278208"/>
                <a:gd name="connsiteY0" fmla="*/ 0 h 1740535"/>
                <a:gd name="connsiteX1" fmla="*/ 2278208 w 2278208"/>
                <a:gd name="connsiteY1" fmla="*/ 0 h 1740535"/>
                <a:gd name="connsiteX2" fmla="*/ 2278208 w 2278208"/>
                <a:gd name="connsiteY2" fmla="*/ 1740535 h 1740535"/>
                <a:gd name="connsiteX3" fmla="*/ 0 w 2278208"/>
                <a:gd name="connsiteY3" fmla="*/ 1740535 h 1740535"/>
                <a:gd name="connsiteX4" fmla="*/ 0 w 2278208"/>
                <a:gd name="connsiteY4" fmla="*/ 0 h 174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8208" h="1740535">
                  <a:moveTo>
                    <a:pt x="0" y="0"/>
                  </a:moveTo>
                  <a:lnTo>
                    <a:pt x="2278208" y="0"/>
                  </a:lnTo>
                  <a:lnTo>
                    <a:pt x="2278208" y="1740535"/>
                  </a:lnTo>
                  <a:lnTo>
                    <a:pt x="0" y="17405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018" tIns="144018" rIns="144018" bIns="144018" numCol="1" spcCol="1270" anchor="t" anchorCtr="0">
              <a:noAutofit/>
            </a:bodyPr>
            <a:lstStyle/>
            <a:p>
              <a:pPr algn="ctr" defTabSz="9001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25" dirty="0">
                  <a:solidFill>
                    <a:schemeClr val="tx1"/>
                  </a:solidFill>
                </a:rPr>
                <a:t>CIM_90_ML1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F56579-BA62-C9F0-9C75-C8D661221527}"/>
                </a:ext>
              </a:extLst>
            </p:cNvPr>
            <p:cNvSpPr/>
            <p:nvPr/>
          </p:nvSpPr>
          <p:spPr>
            <a:xfrm>
              <a:off x="9405479" y="3767346"/>
              <a:ext cx="435133" cy="43513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63FC8AC-E768-F948-E314-DCE40FACE375}"/>
              </a:ext>
            </a:extLst>
          </p:cNvPr>
          <p:cNvSpPr txBox="1"/>
          <p:nvPr/>
        </p:nvSpPr>
        <p:spPr>
          <a:xfrm>
            <a:off x="2048301" y="4200360"/>
            <a:ext cx="1176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Interim Update Model submission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3CA364FB-68C2-5AC6-46DA-6F6B1000F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3" y="6561138"/>
            <a:ext cx="485231" cy="220662"/>
          </a:xfrm>
        </p:spPr>
        <p:txBody>
          <a:bodyPr/>
          <a:lstStyle/>
          <a:p>
            <a:pPr algn="ctr"/>
            <a:fld id="{C1AF86E1-F6E6-4749-96AA-C9AF35B224C4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75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9D49A-6A73-750A-75F3-03DF15F8C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E1A1-A9BF-D5A2-82D1-4F00F920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NOMCR Timeline for Outage Coordination Studies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303D743-E3DC-7511-1481-C8F97390F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3" y="6561138"/>
            <a:ext cx="485231" cy="220662"/>
          </a:xfrm>
        </p:spPr>
        <p:txBody>
          <a:bodyPr/>
          <a:lstStyle/>
          <a:p>
            <a:pPr algn="ctr"/>
            <a:fld id="{C1AF86E1-F6E6-4749-96AA-C9AF35B224C4}" type="slidenum">
              <a:rPr lang="en-US" smtClean="0"/>
              <a:pPr algn="ctr"/>
              <a:t>18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55F851-B34B-EBBB-509A-6A12BBA0A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68603"/>
            <a:ext cx="10134600" cy="55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3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F701-FA00-A586-760B-C5674508A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1C8E-DE69-6888-E0E8-13E2E443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NOMCR Timeline for Outage Coordination Studies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573186D-3EEA-4617-BBC6-70287CD31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3" y="6561138"/>
            <a:ext cx="485231" cy="220662"/>
          </a:xfrm>
        </p:spPr>
        <p:txBody>
          <a:bodyPr/>
          <a:lstStyle/>
          <a:p>
            <a:pPr algn="ctr"/>
            <a:fld id="{C1AF86E1-F6E6-4749-96AA-C9AF35B224C4}" type="slidenum">
              <a:rPr lang="en-US" smtClean="0"/>
              <a:pPr algn="ctr"/>
              <a:t>19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3BFA63-5059-2992-6A16-D037004A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816272"/>
            <a:ext cx="3429000" cy="5566885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8A7AE8A-F05D-DD2E-8A3F-2A6211CD5251}"/>
              </a:ext>
            </a:extLst>
          </p:cNvPr>
          <p:cNvSpPr txBox="1">
            <a:spLocks/>
          </p:cNvSpPr>
          <p:nvPr/>
        </p:nvSpPr>
        <p:spPr>
          <a:xfrm>
            <a:off x="1371600" y="3011737"/>
            <a:ext cx="3581400" cy="12996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90 Day Timeline</a:t>
            </a:r>
          </a:p>
        </p:txBody>
      </p:sp>
    </p:spTree>
    <p:extLst>
      <p:ext uri="{BB962C8B-B14F-4D97-AF65-F5344CB8AC3E}">
        <p14:creationId xmlns:p14="http://schemas.microsoft.com/office/powerpoint/2010/main" val="20742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E9C3-5E28-C818-7B82-FD0FEA75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5F30-EF39-00B0-B36B-13DD068C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/>
              <a:t>NOMCR Timeline and Inclusion on Outage Coordination Studies</a:t>
            </a:r>
          </a:p>
          <a:p>
            <a:r>
              <a:rPr lang="en-US" sz="3200" dirty="0"/>
              <a:t>NOMCR Business Change on Additional Action Required Status</a:t>
            </a:r>
          </a:p>
          <a:p>
            <a:r>
              <a:rPr lang="en-US" sz="3200" dirty="0"/>
              <a:t>CIM 16 Timeline Update</a:t>
            </a:r>
          </a:p>
          <a:p>
            <a:r>
              <a:rPr lang="en-US" sz="3200" dirty="0"/>
              <a:t>Manual Contingency Review</a:t>
            </a:r>
          </a:p>
          <a:p>
            <a:r>
              <a:rPr lang="en-US" sz="3200" dirty="0"/>
              <a:t>Data Submission Reminders</a:t>
            </a:r>
          </a:p>
          <a:p>
            <a:r>
              <a:rPr lang="en-US" sz="3200" dirty="0"/>
              <a:t>Other Topics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2FCC-FEA1-BB84-8930-B24DF6BD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F36B-F953-1F24-F5DA-D44504625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E2427-9A46-3815-8C4E-AF59C88D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9F2A-EFE7-E8F0-9318-37E59B24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/>
              <a:t>NOMCR Timeline and Inclusion on Outage Coordination Studies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NOMCR Business Change on Additional Action Required Status</a:t>
            </a:r>
          </a:p>
          <a:p>
            <a:r>
              <a:rPr lang="en-US" sz="3200" dirty="0"/>
              <a:t>CIM 16 Timeline Update</a:t>
            </a:r>
          </a:p>
          <a:p>
            <a:r>
              <a:rPr lang="en-US" sz="3200" dirty="0"/>
              <a:t>Manual Contingency Review</a:t>
            </a:r>
          </a:p>
          <a:p>
            <a:r>
              <a:rPr lang="en-US" sz="3200" dirty="0"/>
              <a:t>Data Submission Reminders</a:t>
            </a:r>
          </a:p>
          <a:p>
            <a:r>
              <a:rPr lang="en-US" sz="3200" dirty="0"/>
              <a:t>Other Topics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CF37B-BD66-7BF5-F4FE-74F38AC64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0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E9C3-5E28-C818-7B82-FD0FEA75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Action Required (AAR)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55F30-EF39-00B0-B36B-13DD068C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New business rule to be implemented from June 1 2025 to relieve the last-minute submissions</a:t>
            </a:r>
          </a:p>
          <a:p>
            <a:pPr lvl="1"/>
            <a:r>
              <a:rPr lang="en-US" dirty="0"/>
              <a:t>TSP has 3 days to respond to an AAR status on a NOMCR or CAMR after which it may be subject to rejection</a:t>
            </a:r>
          </a:p>
          <a:p>
            <a:pPr lvl="1"/>
            <a:r>
              <a:rPr lang="en-US" dirty="0"/>
              <a:t>Further dialogue can happen based on the response received which will be subject to a 3-day response limit</a:t>
            </a:r>
          </a:p>
          <a:p>
            <a:pPr lvl="1"/>
            <a:r>
              <a:rPr lang="en-US" dirty="0"/>
              <a:t>Contingency group and modeling group should be in communication with each other to make this a smooth process</a:t>
            </a:r>
          </a:p>
          <a:p>
            <a:pPr lvl="1"/>
            <a:r>
              <a:rPr lang="en-US" dirty="0"/>
              <a:t>No changes accepted after Interim Period 2 deadline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2FCC-FEA1-BB84-8930-B24DF6BD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9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A7673-E334-4FDD-C69D-7778BEC65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33CD3-8806-2D1B-FDE3-610594FE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9349A-D05C-C802-C23C-42FE6AE0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/>
              <a:t>NOMCR Timeline and Inclusion on Outage Coordination Studies</a:t>
            </a:r>
          </a:p>
          <a:p>
            <a:r>
              <a:rPr lang="en-US" sz="3200" dirty="0"/>
              <a:t>NOMCR Business Change on Additional Action Required Status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CIM 16 Timeline Update</a:t>
            </a:r>
          </a:p>
          <a:p>
            <a:r>
              <a:rPr lang="en-US" sz="3200" dirty="0"/>
              <a:t>Manual Contingency Review</a:t>
            </a:r>
          </a:p>
          <a:p>
            <a:r>
              <a:rPr lang="en-US" sz="3200" dirty="0"/>
              <a:t>Data Submission Reminders</a:t>
            </a:r>
          </a:p>
          <a:p>
            <a:r>
              <a:rPr lang="en-US" sz="3200" dirty="0"/>
              <a:t>Other Topics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1E1A0-1056-1979-B6F1-427249589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7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5870-E822-0CD2-CDDB-9DAECB29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CIM16 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DBE1-E346-D2BD-A7DF-7DF9A92BC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ERCOT’s CIM16 project enables the MAGE application to natively create CIM16-formatted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C3E8-4EF8-F53E-CF6E-772A8615C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53778C-2F31-DCD5-0119-DBE70E4EBA30}"/>
              </a:ext>
            </a:extLst>
          </p:cNvPr>
          <p:cNvSpPr txBox="1">
            <a:spLocks/>
          </p:cNvSpPr>
          <p:nvPr/>
        </p:nvSpPr>
        <p:spPr>
          <a:xfrm>
            <a:off x="384277" y="2667001"/>
            <a:ext cx="11379200" cy="34289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does this affect Market Participants?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 Market Participants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Posted models will transition from CIM10 to CIM16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CIM10 models will be created after go-live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TSPs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Modeling methodologies within MAGE application will reflect CIM16 changes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Posted incremental files will transition to CIM16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Incremental files imported into MAGE must follow the CIM16 schema</a:t>
            </a:r>
          </a:p>
        </p:txBody>
      </p:sp>
    </p:spTree>
    <p:extLst>
      <p:ext uri="{BB962C8B-B14F-4D97-AF65-F5344CB8AC3E}">
        <p14:creationId xmlns:p14="http://schemas.microsoft.com/office/powerpoint/2010/main" val="1415012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B1817-4A6C-CF9B-6FEC-75B59A96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CIM16 Key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2F47D-68D4-9CF7-2370-921F96C7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Q3/Q4 2025</a:t>
            </a:r>
          </a:p>
          <a:p>
            <a:pPr lvl="1"/>
            <a:r>
              <a:rPr lang="en-US" dirty="0"/>
              <a:t>Market notice about impending workshop</a:t>
            </a:r>
          </a:p>
          <a:p>
            <a:pPr lvl="1"/>
            <a:r>
              <a:rPr lang="en-US" dirty="0"/>
              <a:t>Workshop to discuss project details and review CIM16 model posting schedule</a:t>
            </a:r>
          </a:p>
          <a:p>
            <a:r>
              <a:rPr lang="en-US" dirty="0"/>
              <a:t>Q4 2026</a:t>
            </a:r>
          </a:p>
          <a:p>
            <a:pPr lvl="1"/>
            <a:r>
              <a:rPr lang="en-US" dirty="0"/>
              <a:t>Update MAGE Test Environment (MOTE) to CIM16 schema</a:t>
            </a:r>
          </a:p>
          <a:p>
            <a:pPr lvl="1"/>
            <a:r>
              <a:rPr lang="en-US" dirty="0"/>
              <a:t>MAGE training for TSPs on CIM16 and SCR813</a:t>
            </a:r>
          </a:p>
          <a:p>
            <a:r>
              <a:rPr lang="en-US" dirty="0"/>
              <a:t>Q2 2027</a:t>
            </a:r>
          </a:p>
          <a:p>
            <a:pPr lvl="1"/>
            <a:r>
              <a:rPr lang="en-US" dirty="0"/>
              <a:t>Weekend database migration to CIM16</a:t>
            </a:r>
          </a:p>
          <a:p>
            <a:pPr lvl="1"/>
            <a:r>
              <a:rPr lang="en-US" dirty="0"/>
              <a:t>Go-Live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0CB45-BCDC-5239-CD95-F3A2A1C82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1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C49BC-E046-6776-CDEF-52CD39B05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B9E-4262-9F2D-6957-DE0DF66F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D5026-F2A2-1E5B-288F-E2B40E44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/>
              <a:t>NOMCR Timeline and Inclusion on Outage Coordination Studies</a:t>
            </a:r>
          </a:p>
          <a:p>
            <a:r>
              <a:rPr lang="en-US" sz="3200" dirty="0"/>
              <a:t>NOMCR Business Change on Additional Action Required Status</a:t>
            </a:r>
          </a:p>
          <a:p>
            <a:r>
              <a:rPr lang="en-US" sz="3200" dirty="0"/>
              <a:t>CIM 16 Timeline Update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Manual Contingency Review – </a:t>
            </a:r>
            <a:r>
              <a:rPr lang="en-US" dirty="0">
                <a:solidFill>
                  <a:srgbClr val="FF0000"/>
                </a:solidFill>
              </a:rPr>
              <a:t>email to be sent on the first week of June</a:t>
            </a:r>
          </a:p>
          <a:p>
            <a:r>
              <a:rPr lang="en-US" sz="3200" dirty="0"/>
              <a:t>Data Submission Reminders</a:t>
            </a:r>
          </a:p>
          <a:p>
            <a:r>
              <a:rPr lang="en-US" sz="3200" dirty="0"/>
              <a:t>Other Topics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3631E-A19C-200A-66A7-ABC6EFBBB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82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079D0-F41B-A8A2-E586-1ABA2AB2D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832C-6E7A-A42D-438C-DCB77C61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68AF-060D-F02B-1F1B-209E9A3C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/>
              <a:t>NOMCR Timeline and Inclusion on Outage Coordination Studies</a:t>
            </a:r>
          </a:p>
          <a:p>
            <a:r>
              <a:rPr lang="en-US" sz="3200" dirty="0"/>
              <a:t>NOMCR Business Change on Additional Action Required Status</a:t>
            </a:r>
          </a:p>
          <a:p>
            <a:r>
              <a:rPr lang="en-US" sz="3200" dirty="0"/>
              <a:t>CIM 16 Timeline Update</a:t>
            </a:r>
          </a:p>
          <a:p>
            <a:r>
              <a:rPr lang="en-US" sz="3200" dirty="0"/>
              <a:t>Manual Contingency Review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Data Submission Reminders</a:t>
            </a:r>
          </a:p>
          <a:p>
            <a:r>
              <a:rPr lang="en-US" sz="3200" dirty="0"/>
              <a:t>Other Topics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A4B22-446D-60DF-2F4E-F53096CA5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17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843E-A576-A985-B69C-C13251FE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Additional Action Required Status Reminder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F71C7-D32C-38F6-509B-8F068A2CA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NOMCRStatus automatic email notification</a:t>
            </a:r>
          </a:p>
          <a:p>
            <a:pPr lvl="1"/>
            <a:r>
              <a:rPr lang="en-US" dirty="0"/>
              <a:t>NOMCR has a question to answer or needs to be resubmitted with update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7044A-DF92-2B8C-E6C1-FBC448818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53969-EBEE-E5F3-D378-86B92C18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36" y="1873857"/>
            <a:ext cx="10465463" cy="429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77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1517-D032-49D4-DACB-B701CC0D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DPC CAMR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45B03-A31F-1FF0-1699-B0197558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NOMCRStatus automatic email notification</a:t>
            </a:r>
          </a:p>
          <a:p>
            <a:pPr lvl="1"/>
            <a:r>
              <a:rPr lang="en-US" dirty="0"/>
              <a:t>CAMR is ready to be submitted</a:t>
            </a:r>
          </a:p>
          <a:p>
            <a:pPr marL="0" indent="0">
              <a:buNone/>
            </a:pPr>
            <a:r>
              <a:rPr lang="en-US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endParaRPr lang="en-US" dirty="0"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endParaRPr lang="en-US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6C2C6-59E3-439E-AD3A-929585326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A42C7-4B44-C47E-7FDE-6EA77372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5" y="1981200"/>
            <a:ext cx="10561975" cy="42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02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1383B-41E2-E084-C39A-E82EC4EC2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56F4A-D8A6-1FDE-0821-67000DDF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8F79F-59B6-C690-6DCC-F5E6129F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ONCOR Comments on NPRR 1265 - Unregistered Distributed Generator</a:t>
            </a:r>
          </a:p>
          <a:p>
            <a:r>
              <a:rPr lang="en-US" sz="3200" dirty="0"/>
              <a:t>SCR 831 – Short Circuit Model Integration</a:t>
            </a:r>
            <a:endParaRPr lang="en-US" dirty="0"/>
          </a:p>
          <a:p>
            <a:r>
              <a:rPr lang="en-US" sz="3200" dirty="0"/>
              <a:t>ERCOT Notification Logs</a:t>
            </a:r>
            <a:endParaRPr lang="en-US" dirty="0"/>
          </a:p>
          <a:p>
            <a:r>
              <a:rPr lang="en-US" sz="3200" dirty="0"/>
              <a:t>NOMCR Timeline and Inclusion on Outage Coordination Studies</a:t>
            </a:r>
          </a:p>
          <a:p>
            <a:r>
              <a:rPr lang="en-US" sz="3200" dirty="0"/>
              <a:t>NOMCR Business Change on Additional Action Required Status</a:t>
            </a:r>
          </a:p>
          <a:p>
            <a:r>
              <a:rPr lang="en-US" sz="3200" dirty="0"/>
              <a:t>CIM 16 Timeline Update</a:t>
            </a:r>
          </a:p>
          <a:p>
            <a:r>
              <a:rPr lang="en-US" sz="3200" dirty="0"/>
              <a:t>Manual Contingency Review</a:t>
            </a:r>
          </a:p>
          <a:p>
            <a:r>
              <a:rPr lang="en-US" sz="3200" dirty="0"/>
              <a:t>Data Submission Reminders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Other Topics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580B7-E692-4533-3E61-F5BBA0DF64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7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1219F-9478-F2FF-1656-D11DB6797B34}"/>
              </a:ext>
            </a:extLst>
          </p:cNvPr>
          <p:cNvSpPr txBox="1"/>
          <p:nvPr/>
        </p:nvSpPr>
        <p:spPr>
          <a:xfrm>
            <a:off x="5334000" y="2105561"/>
            <a:ext cx="5646034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Notification Logs in MAGE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Matthew Perez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05/20/2025</a:t>
            </a:r>
          </a:p>
        </p:txBody>
      </p:sp>
    </p:spTree>
    <p:extLst>
      <p:ext uri="{BB962C8B-B14F-4D97-AF65-F5344CB8AC3E}">
        <p14:creationId xmlns:p14="http://schemas.microsoft.com/office/powerpoint/2010/main" val="671039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3EE91-4DC2-DFAE-6DE2-9D4ADC2F8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DCB-7B85-BEE2-EC1C-5EBA205F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NPRR 1234 Load End Use Classification Categories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A8C7D-81A5-C96A-F4D4-AC45D12B9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541019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Draft : Load End-Use Classification Categories.</a:t>
            </a:r>
          </a:p>
          <a:p>
            <a:pPr lvl="2"/>
            <a:r>
              <a:rPr lang="en-US" dirty="0"/>
              <a:t>Cryptocurrency Mining</a:t>
            </a:r>
          </a:p>
          <a:p>
            <a:pPr lvl="2"/>
            <a:r>
              <a:rPr lang="en-US" dirty="0"/>
              <a:t>Data Centers (non-crypto)</a:t>
            </a:r>
          </a:p>
          <a:p>
            <a:pPr lvl="2"/>
            <a:r>
              <a:rPr lang="en-US" dirty="0"/>
              <a:t>Government and Medical</a:t>
            </a:r>
          </a:p>
          <a:p>
            <a:pPr lvl="2"/>
            <a:r>
              <a:rPr lang="en-US" dirty="0"/>
              <a:t>Hydrogen and </a:t>
            </a:r>
            <a:r>
              <a:rPr lang="en-US" dirty="0" err="1"/>
              <a:t>Electrofuel</a:t>
            </a:r>
            <a:r>
              <a:rPr lang="en-US" dirty="0"/>
              <a:t> Production</a:t>
            </a:r>
          </a:p>
          <a:p>
            <a:pPr lvl="2"/>
            <a:r>
              <a:rPr lang="en-US" dirty="0"/>
              <a:t>Oil and Chemical Refining</a:t>
            </a:r>
          </a:p>
          <a:p>
            <a:pPr lvl="2"/>
            <a:r>
              <a:rPr lang="en-US" dirty="0"/>
              <a:t>Oil and Gas Production, Processing, and Transmission</a:t>
            </a:r>
          </a:p>
          <a:p>
            <a:pPr lvl="2"/>
            <a:r>
              <a:rPr lang="en-US" dirty="0"/>
              <a:t>Steel and Aluminum Manufacturing</a:t>
            </a:r>
          </a:p>
          <a:p>
            <a:pPr lvl="2"/>
            <a:r>
              <a:rPr lang="en-US" dirty="0"/>
              <a:t>Transportation</a:t>
            </a:r>
          </a:p>
          <a:p>
            <a:pPr lvl="2"/>
            <a:r>
              <a:rPr lang="en-US" dirty="0"/>
              <a:t>Other Industrial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C7238-4619-A670-FC5E-E6058E20C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54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Non-DPC Change Request Submissions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03BFFA5-550F-47A4-8F57-0671557CE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735155"/>
            <a:ext cx="9982200" cy="5521753"/>
          </a:xfrm>
        </p:spPr>
      </p:pic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CA03-5ECD-BC89-5031-B836FC00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Non-DPC Interim Change Requests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DCC4BE-6401-37D4-8941-B3E5CB47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774" y="739877"/>
            <a:ext cx="10218452" cy="55893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FBCA0-8B09-F41E-87C5-FBC58E3A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748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0FFB2-8862-56ED-12E3-B0328D9A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1F69E-85F2-B068-B423-99EDA742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EE2CC-9730-95E1-158B-03DA5F42F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2667000"/>
            <a:ext cx="46228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Open Discussion…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6D98B-B28C-9790-8B74-E88D72255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2CDB59-95D0-FABB-DB83-697A524DCA5D}"/>
              </a:ext>
            </a:extLst>
          </p:cNvPr>
          <p:cNvSpPr txBox="1">
            <a:spLocks/>
          </p:cNvSpPr>
          <p:nvPr/>
        </p:nvSpPr>
        <p:spPr>
          <a:xfrm>
            <a:off x="457199" y="990601"/>
            <a:ext cx="4979894" cy="50522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Background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a Notification Log?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Happening?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View?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Read?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Handle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to do?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What is a Notification Log?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FAA07A-EC3E-8CD9-4AC1-5178B5934B5D}"/>
              </a:ext>
            </a:extLst>
          </p:cNvPr>
          <p:cNvSpPr txBox="1">
            <a:spLocks/>
          </p:cNvSpPr>
          <p:nvPr/>
        </p:nvSpPr>
        <p:spPr>
          <a:xfrm>
            <a:off x="457199" y="990601"/>
            <a:ext cx="4581146" cy="50522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notification log is a log that is generated on a CR (triggering CR) when the CR contains changes to the attributes of an instance that another CR (tagged CR), with a future effective date but was submitted earlier, also makes changes to. This can occur on submission as well as withdrawal.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Definitions for this presentation: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Triggering CR – CR that triggers and will contain the notification log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Tagged CR – CR that is called out in the notification log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50A6D-32FE-7EFE-C8B1-45DEB1F9547D}"/>
              </a:ext>
            </a:extLst>
          </p:cNvPr>
          <p:cNvSpPr txBox="1"/>
          <p:nvPr/>
        </p:nvSpPr>
        <p:spPr>
          <a:xfrm>
            <a:off x="7470648" y="1164337"/>
            <a:ext cx="37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Notification Log on Submission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0C6DF1-A54F-2411-3CB9-40058449360D}"/>
              </a:ext>
            </a:extLst>
          </p:cNvPr>
          <p:cNvGrpSpPr/>
          <p:nvPr/>
        </p:nvGrpSpPr>
        <p:grpSpPr>
          <a:xfrm>
            <a:off x="6530341" y="2240477"/>
            <a:ext cx="5495837" cy="612647"/>
            <a:chOff x="6530341" y="2706625"/>
            <a:chExt cx="5495837" cy="6126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DA63614-862D-1994-44F1-299C36548FA3}"/>
                </a:ext>
              </a:extLst>
            </p:cNvPr>
            <p:cNvCxnSpPr>
              <a:cxnSpLocks/>
            </p:cNvCxnSpPr>
            <p:nvPr/>
          </p:nvCxnSpPr>
          <p:spPr>
            <a:xfrm>
              <a:off x="6949440" y="3319272"/>
              <a:ext cx="4725324" cy="0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B29594-19F6-5E0F-DA57-91D7A5536E51}"/>
                </a:ext>
              </a:extLst>
            </p:cNvPr>
            <p:cNvSpPr txBox="1">
              <a:spLocks/>
            </p:cNvSpPr>
            <p:nvPr/>
          </p:nvSpPr>
          <p:spPr>
            <a:xfrm>
              <a:off x="6530341" y="2706625"/>
              <a:ext cx="83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0931EA-14C8-8DA5-1311-A654FE03293D}"/>
                </a:ext>
              </a:extLst>
            </p:cNvPr>
            <p:cNvSpPr txBox="1">
              <a:spLocks/>
            </p:cNvSpPr>
            <p:nvPr/>
          </p:nvSpPr>
          <p:spPr>
            <a:xfrm>
              <a:off x="11104758" y="2706625"/>
              <a:ext cx="921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Future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D6B853E-E9C8-DAA3-2DF7-40FA0C957A25}"/>
              </a:ext>
            </a:extLst>
          </p:cNvPr>
          <p:cNvSpPr txBox="1"/>
          <p:nvPr/>
        </p:nvSpPr>
        <p:spPr>
          <a:xfrm>
            <a:off x="9575002" y="1632641"/>
            <a:ext cx="2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Tagged CR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first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F645F02-87F6-A6AF-CD54-30AC99E698EF}"/>
              </a:ext>
            </a:extLst>
          </p:cNvPr>
          <p:cNvCxnSpPr>
            <a:cxnSpLocks/>
          </p:cNvCxnSpPr>
          <p:nvPr/>
        </p:nvCxnSpPr>
        <p:spPr>
          <a:xfrm rot="5400000">
            <a:off x="9324766" y="2157174"/>
            <a:ext cx="811024" cy="4345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CDD0B6-8C2E-A8F4-20BE-99CA2EDCB9A4}"/>
              </a:ext>
            </a:extLst>
          </p:cNvPr>
          <p:cNvSpPr txBox="1"/>
          <p:nvPr/>
        </p:nvSpPr>
        <p:spPr>
          <a:xfrm>
            <a:off x="5818125" y="2696336"/>
            <a:ext cx="113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 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9F2908-15CA-1577-DB0D-B41C85BE630E}"/>
              </a:ext>
            </a:extLst>
          </p:cNvPr>
          <p:cNvSpPr txBox="1"/>
          <p:nvPr/>
        </p:nvSpPr>
        <p:spPr>
          <a:xfrm>
            <a:off x="7287768" y="1554676"/>
            <a:ext cx="2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Triggering CR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085E20B-0D0D-0461-3914-0C50E02A57F4}"/>
              </a:ext>
            </a:extLst>
          </p:cNvPr>
          <p:cNvCxnSpPr/>
          <p:nvPr/>
        </p:nvCxnSpPr>
        <p:spPr>
          <a:xfrm rot="16200000" flipH="1">
            <a:off x="7460455" y="2065690"/>
            <a:ext cx="916499" cy="51206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20C18F-6EEC-9862-14B0-E0A6AB418D0B}"/>
              </a:ext>
            </a:extLst>
          </p:cNvPr>
          <p:cNvGrpSpPr/>
          <p:nvPr/>
        </p:nvGrpSpPr>
        <p:grpSpPr>
          <a:xfrm>
            <a:off x="6527293" y="5328101"/>
            <a:ext cx="5495837" cy="612647"/>
            <a:chOff x="6530341" y="2706625"/>
            <a:chExt cx="5495837" cy="612647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B6D19D-B803-D8DC-21C8-4B61FCEDDFFF}"/>
                </a:ext>
              </a:extLst>
            </p:cNvPr>
            <p:cNvCxnSpPr>
              <a:cxnSpLocks/>
            </p:cNvCxnSpPr>
            <p:nvPr/>
          </p:nvCxnSpPr>
          <p:spPr>
            <a:xfrm>
              <a:off x="6949440" y="3319272"/>
              <a:ext cx="4725324" cy="0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5C18C0-68F1-B640-3282-533CA0B4599F}"/>
                </a:ext>
              </a:extLst>
            </p:cNvPr>
            <p:cNvSpPr txBox="1">
              <a:spLocks/>
            </p:cNvSpPr>
            <p:nvPr/>
          </p:nvSpPr>
          <p:spPr>
            <a:xfrm>
              <a:off x="6530341" y="2706625"/>
              <a:ext cx="83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C4FE11-246B-93DA-96B1-E80BD3332756}"/>
                </a:ext>
              </a:extLst>
            </p:cNvPr>
            <p:cNvSpPr txBox="1">
              <a:spLocks/>
            </p:cNvSpPr>
            <p:nvPr/>
          </p:nvSpPr>
          <p:spPr>
            <a:xfrm>
              <a:off x="11104758" y="2706625"/>
              <a:ext cx="921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Future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8A6460-B70D-9890-770E-58E457837F6F}"/>
              </a:ext>
            </a:extLst>
          </p:cNvPr>
          <p:cNvSpPr txBox="1"/>
          <p:nvPr/>
        </p:nvSpPr>
        <p:spPr>
          <a:xfrm>
            <a:off x="9571954" y="4720265"/>
            <a:ext cx="2127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Tagged CR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294D838-E712-76FB-22DF-B0F0C76DB845}"/>
              </a:ext>
            </a:extLst>
          </p:cNvPr>
          <p:cNvCxnSpPr>
            <a:cxnSpLocks/>
          </p:cNvCxnSpPr>
          <p:nvPr/>
        </p:nvCxnSpPr>
        <p:spPr>
          <a:xfrm rot="5400000">
            <a:off x="9321718" y="5244798"/>
            <a:ext cx="811024" cy="4345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9F8A47E-E783-9A8E-7B18-F4D22369D6EF}"/>
              </a:ext>
            </a:extLst>
          </p:cNvPr>
          <p:cNvSpPr txBox="1"/>
          <p:nvPr/>
        </p:nvSpPr>
        <p:spPr>
          <a:xfrm>
            <a:off x="5815077" y="5783960"/>
            <a:ext cx="113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 Date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005F20-D907-CFB8-0F01-E3C22084A0D6}"/>
              </a:ext>
            </a:extLst>
          </p:cNvPr>
          <p:cNvSpPr txBox="1"/>
          <p:nvPr/>
        </p:nvSpPr>
        <p:spPr>
          <a:xfrm>
            <a:off x="7284720" y="4642300"/>
            <a:ext cx="2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Triggering CR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 that is Withdrawn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E8D64CB-B0F2-CF5E-E873-7B36685E9CE5}"/>
              </a:ext>
            </a:extLst>
          </p:cNvPr>
          <p:cNvCxnSpPr/>
          <p:nvPr/>
        </p:nvCxnSpPr>
        <p:spPr>
          <a:xfrm rot="16200000" flipH="1">
            <a:off x="7457407" y="5153314"/>
            <a:ext cx="916499" cy="51206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AE206BB-461D-EA06-8605-75CC00727E6A}"/>
              </a:ext>
            </a:extLst>
          </p:cNvPr>
          <p:cNvSpPr txBox="1"/>
          <p:nvPr/>
        </p:nvSpPr>
        <p:spPr>
          <a:xfrm>
            <a:off x="7467600" y="4242817"/>
            <a:ext cx="37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Notification Log on Withdrawal</a:t>
            </a:r>
          </a:p>
        </p:txBody>
      </p:sp>
    </p:spTree>
    <p:extLst>
      <p:ext uri="{BB962C8B-B14F-4D97-AF65-F5344CB8AC3E}">
        <p14:creationId xmlns:p14="http://schemas.microsoft.com/office/powerpoint/2010/main" val="21214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A1DE-58CE-05DB-8B05-24815B213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Happening?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738371-06C8-D3D0-FF25-B3F17A2D2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3BA9E-4AD7-7D6E-0CD3-294EBF81BDC1}"/>
              </a:ext>
            </a:extLst>
          </p:cNvPr>
          <p:cNvSpPr txBox="1"/>
          <p:nvPr/>
        </p:nvSpPr>
        <p:spPr>
          <a:xfrm>
            <a:off x="672790" y="1263134"/>
            <a:ext cx="48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is providing information that future changes could overwrite the changes you just submitted.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is providing information that the changes you are withdrawing might continue to persist even though you are withdrawing the changes.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Note: Change logs on tagged CR might be updated to reflect changes caused by the triggering CR.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E2ACC-706D-E04B-0F5B-4F2018790E9E}"/>
              </a:ext>
            </a:extLst>
          </p:cNvPr>
          <p:cNvSpPr txBox="1"/>
          <p:nvPr/>
        </p:nvSpPr>
        <p:spPr>
          <a:xfrm>
            <a:off x="7470648" y="1164337"/>
            <a:ext cx="37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Notification Log on Submission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5DC8D7-6D69-A56C-5E10-533C3690EF16}"/>
              </a:ext>
            </a:extLst>
          </p:cNvPr>
          <p:cNvGrpSpPr/>
          <p:nvPr/>
        </p:nvGrpSpPr>
        <p:grpSpPr>
          <a:xfrm>
            <a:off x="6530341" y="2240477"/>
            <a:ext cx="5495837" cy="612647"/>
            <a:chOff x="6530341" y="2706625"/>
            <a:chExt cx="5495837" cy="6126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7ABB912-3D88-2FA4-E7BC-6F3077CDB1D0}"/>
                </a:ext>
              </a:extLst>
            </p:cNvPr>
            <p:cNvCxnSpPr>
              <a:cxnSpLocks/>
            </p:cNvCxnSpPr>
            <p:nvPr/>
          </p:nvCxnSpPr>
          <p:spPr>
            <a:xfrm>
              <a:off x="6949440" y="3319272"/>
              <a:ext cx="4725324" cy="0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971AD-6BA6-27B3-4B6D-DE95F0877C9C}"/>
                </a:ext>
              </a:extLst>
            </p:cNvPr>
            <p:cNvSpPr txBox="1">
              <a:spLocks/>
            </p:cNvSpPr>
            <p:nvPr/>
          </p:nvSpPr>
          <p:spPr>
            <a:xfrm>
              <a:off x="6530341" y="2706625"/>
              <a:ext cx="83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B708B6-3CBA-8A31-A06B-D4B6379C503E}"/>
                </a:ext>
              </a:extLst>
            </p:cNvPr>
            <p:cNvSpPr txBox="1">
              <a:spLocks/>
            </p:cNvSpPr>
            <p:nvPr/>
          </p:nvSpPr>
          <p:spPr>
            <a:xfrm>
              <a:off x="11104758" y="2706625"/>
              <a:ext cx="921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Future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98365A6-0CF9-F599-0E77-2357105CDBE3}"/>
              </a:ext>
            </a:extLst>
          </p:cNvPr>
          <p:cNvSpPr txBox="1"/>
          <p:nvPr/>
        </p:nvSpPr>
        <p:spPr>
          <a:xfrm>
            <a:off x="9575002" y="1632641"/>
            <a:ext cx="2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Tagged CR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first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CE3C7A0-C689-719A-E6C3-C602539B27D5}"/>
              </a:ext>
            </a:extLst>
          </p:cNvPr>
          <p:cNvCxnSpPr>
            <a:cxnSpLocks/>
          </p:cNvCxnSpPr>
          <p:nvPr/>
        </p:nvCxnSpPr>
        <p:spPr>
          <a:xfrm rot="5400000">
            <a:off x="9324766" y="2157174"/>
            <a:ext cx="811024" cy="4345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D94FE5-5CFD-874A-4F5C-4BF53FE1385B}"/>
              </a:ext>
            </a:extLst>
          </p:cNvPr>
          <p:cNvSpPr txBox="1"/>
          <p:nvPr/>
        </p:nvSpPr>
        <p:spPr>
          <a:xfrm>
            <a:off x="5818125" y="2696336"/>
            <a:ext cx="113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 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112E1B-E2F0-87AA-94C7-8BCF9597BCE2}"/>
              </a:ext>
            </a:extLst>
          </p:cNvPr>
          <p:cNvSpPr txBox="1"/>
          <p:nvPr/>
        </p:nvSpPr>
        <p:spPr>
          <a:xfrm>
            <a:off x="7287768" y="1554676"/>
            <a:ext cx="2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Triggering CR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Submitted 2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3B724EA4-D4D7-7547-A9EE-9A0ECD5C43A8}"/>
              </a:ext>
            </a:extLst>
          </p:cNvPr>
          <p:cNvCxnSpPr/>
          <p:nvPr/>
        </p:nvCxnSpPr>
        <p:spPr>
          <a:xfrm rot="16200000" flipH="1">
            <a:off x="7460455" y="2065690"/>
            <a:ext cx="916499" cy="51206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1B8012-8555-365F-C3C9-661D70A3DE6A}"/>
              </a:ext>
            </a:extLst>
          </p:cNvPr>
          <p:cNvGrpSpPr/>
          <p:nvPr/>
        </p:nvGrpSpPr>
        <p:grpSpPr>
          <a:xfrm>
            <a:off x="6527293" y="5328101"/>
            <a:ext cx="5495837" cy="612647"/>
            <a:chOff x="6530341" y="2706625"/>
            <a:chExt cx="5495837" cy="612647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5399AC4-72C1-C171-47FC-E53017659FEE}"/>
                </a:ext>
              </a:extLst>
            </p:cNvPr>
            <p:cNvCxnSpPr>
              <a:cxnSpLocks/>
            </p:cNvCxnSpPr>
            <p:nvPr/>
          </p:nvCxnSpPr>
          <p:spPr>
            <a:xfrm>
              <a:off x="6949440" y="3319272"/>
              <a:ext cx="4725324" cy="0"/>
            </a:xfrm>
            <a:prstGeom prst="straightConnector1">
              <a:avLst/>
            </a:prstGeom>
            <a:ln w="889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4EDC10-FD91-18D2-07B3-19F4F7F884F5}"/>
                </a:ext>
              </a:extLst>
            </p:cNvPr>
            <p:cNvSpPr txBox="1">
              <a:spLocks/>
            </p:cNvSpPr>
            <p:nvPr/>
          </p:nvSpPr>
          <p:spPr>
            <a:xfrm>
              <a:off x="6530341" y="2706625"/>
              <a:ext cx="8381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Today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929DB0-4792-660C-77B1-9DE0121751BB}"/>
                </a:ext>
              </a:extLst>
            </p:cNvPr>
            <p:cNvSpPr txBox="1">
              <a:spLocks/>
            </p:cNvSpPr>
            <p:nvPr/>
          </p:nvSpPr>
          <p:spPr>
            <a:xfrm>
              <a:off x="11104758" y="2706625"/>
              <a:ext cx="921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333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Future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2D4D937-99A6-8078-CE89-38701EFE4CD2}"/>
              </a:ext>
            </a:extLst>
          </p:cNvPr>
          <p:cNvSpPr txBox="1"/>
          <p:nvPr/>
        </p:nvSpPr>
        <p:spPr>
          <a:xfrm>
            <a:off x="9571954" y="4720265"/>
            <a:ext cx="2127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Tagged CR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1E7C4D2F-5CED-B7EC-0138-45B3CC47E6DC}"/>
              </a:ext>
            </a:extLst>
          </p:cNvPr>
          <p:cNvCxnSpPr>
            <a:cxnSpLocks/>
          </p:cNvCxnSpPr>
          <p:nvPr/>
        </p:nvCxnSpPr>
        <p:spPr>
          <a:xfrm rot="5400000">
            <a:off x="9321718" y="5244798"/>
            <a:ext cx="811024" cy="4345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16D3DF7-1D7F-15AB-DE01-DD8FFA7C5CBE}"/>
              </a:ext>
            </a:extLst>
          </p:cNvPr>
          <p:cNvSpPr txBox="1"/>
          <p:nvPr/>
        </p:nvSpPr>
        <p:spPr>
          <a:xfrm>
            <a:off x="5815077" y="5783960"/>
            <a:ext cx="1131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Effective 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773ADC-9F0F-38DF-6CAF-DF2CBC138B35}"/>
              </a:ext>
            </a:extLst>
          </p:cNvPr>
          <p:cNvSpPr txBox="1"/>
          <p:nvPr/>
        </p:nvSpPr>
        <p:spPr>
          <a:xfrm>
            <a:off x="7284720" y="4642300"/>
            <a:ext cx="212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Triggering CR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 that is Withdrawn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234B075-BA52-540F-0648-A07BDD27E70F}"/>
              </a:ext>
            </a:extLst>
          </p:cNvPr>
          <p:cNvCxnSpPr/>
          <p:nvPr/>
        </p:nvCxnSpPr>
        <p:spPr>
          <a:xfrm rot="16200000" flipH="1">
            <a:off x="7457407" y="5153314"/>
            <a:ext cx="916499" cy="512064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D1FFC89-DA1E-C3DF-5BA7-8AC7B1486778}"/>
              </a:ext>
            </a:extLst>
          </p:cNvPr>
          <p:cNvSpPr txBox="1"/>
          <p:nvPr/>
        </p:nvSpPr>
        <p:spPr>
          <a:xfrm>
            <a:off x="7467600" y="4242817"/>
            <a:ext cx="373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Notification Log on Withdrawal</a:t>
            </a:r>
          </a:p>
        </p:txBody>
      </p:sp>
    </p:spTree>
    <p:extLst>
      <p:ext uri="{BB962C8B-B14F-4D97-AF65-F5344CB8AC3E}">
        <p14:creationId xmlns:p14="http://schemas.microsoft.com/office/powerpoint/2010/main" val="190669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832C-3AC9-EAF2-5A6A-D2C86ED3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View?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AA313-BFB4-F66D-8834-1AFAE05BD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029E7-0622-CC70-21DC-3EAC085D3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1" y="1143000"/>
            <a:ext cx="5827884" cy="4829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C04C7-42BE-6154-FA6F-759BEE9A9ACD}"/>
              </a:ext>
            </a:extLst>
          </p:cNvPr>
          <p:cNvSpPr txBox="1"/>
          <p:nvPr/>
        </p:nvSpPr>
        <p:spPr>
          <a:xfrm>
            <a:off x="6213643" y="2851511"/>
            <a:ext cx="446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note that if you exit the CR summary tab you will not see the conflict log when you open the CR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73603-BEAD-6EA8-6091-D144A020185C}"/>
              </a:ext>
            </a:extLst>
          </p:cNvPr>
          <p:cNvSpPr/>
          <p:nvPr/>
        </p:nvSpPr>
        <p:spPr>
          <a:xfrm>
            <a:off x="1789043" y="1129085"/>
            <a:ext cx="1009816" cy="11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048949-F67E-221C-9A10-711BB879B965}"/>
              </a:ext>
            </a:extLst>
          </p:cNvPr>
          <p:cNvSpPr/>
          <p:nvPr/>
        </p:nvSpPr>
        <p:spPr>
          <a:xfrm>
            <a:off x="6446982" y="2001252"/>
            <a:ext cx="711200" cy="76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0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0EB0F-7762-EEFE-E210-7B70E88AD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F5B97-F58A-B662-F1D7-32EFD1959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728BAA-DB39-1894-2B69-65F15D52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48" y="1992429"/>
            <a:ext cx="10768458" cy="31651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74F9B-DB6F-F520-3DEC-D9C3C8F8B18B}"/>
              </a:ext>
            </a:extLst>
          </p:cNvPr>
          <p:cNvSpPr txBox="1"/>
          <p:nvPr/>
        </p:nvSpPr>
        <p:spPr>
          <a:xfrm>
            <a:off x="9116569" y="991402"/>
            <a:ext cx="1316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BC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Triggering CR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E46739-446F-09EE-9094-324FE2838D4F}"/>
              </a:ext>
            </a:extLst>
          </p:cNvPr>
          <p:cNvCxnSpPr/>
          <p:nvPr/>
        </p:nvCxnSpPr>
        <p:spPr>
          <a:xfrm flipH="1">
            <a:off x="9116569" y="1637733"/>
            <a:ext cx="301751" cy="10963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65F3DDC-7C54-9D6E-08B1-BEF49E1A8769}"/>
              </a:ext>
            </a:extLst>
          </p:cNvPr>
          <p:cNvSpPr txBox="1"/>
          <p:nvPr/>
        </p:nvSpPr>
        <p:spPr>
          <a:xfrm>
            <a:off x="7232073" y="991402"/>
            <a:ext cx="108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D07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Tagged CR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FF363E-BC86-46CC-6CCA-259D6FD37ED5}"/>
              </a:ext>
            </a:extLst>
          </p:cNvPr>
          <p:cNvCxnSpPr/>
          <p:nvPr/>
        </p:nvCxnSpPr>
        <p:spPr>
          <a:xfrm>
            <a:off x="7656945" y="1560945"/>
            <a:ext cx="655782" cy="1339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A91AE05-7F24-5585-5927-73DBA8A4154C}"/>
              </a:ext>
            </a:extLst>
          </p:cNvPr>
          <p:cNvSpPr txBox="1"/>
          <p:nvPr/>
        </p:nvSpPr>
        <p:spPr>
          <a:xfrm>
            <a:off x="9864439" y="5157571"/>
            <a:ext cx="192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BC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Affected changes in the Triggering CR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3CAB0EC7-2A28-EEAB-1ECE-DF48016080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79471" y="4204388"/>
            <a:ext cx="1463024" cy="443343"/>
          </a:xfrm>
          <a:prstGeom prst="bentConnector3">
            <a:avLst>
              <a:gd name="adj1" fmla="val -113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B6AEEA0-4122-4A7F-15EF-DA23DFF74B0B}"/>
              </a:ext>
            </a:extLst>
          </p:cNvPr>
          <p:cNvSpPr txBox="1"/>
          <p:nvPr/>
        </p:nvSpPr>
        <p:spPr>
          <a:xfrm>
            <a:off x="5599277" y="5347855"/>
            <a:ext cx="279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D07C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Affected changes in the Tagged CR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19F952B-D5CF-6F8C-2B88-EB94A077E9E4}"/>
              </a:ext>
            </a:extLst>
          </p:cNvPr>
          <p:cNvCxnSpPr/>
          <p:nvPr/>
        </p:nvCxnSpPr>
        <p:spPr>
          <a:xfrm>
            <a:off x="7490691" y="4498109"/>
            <a:ext cx="0" cy="849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0767409-57AD-6D10-38B8-164BDCEE8BA9}"/>
              </a:ext>
            </a:extLst>
          </p:cNvPr>
          <p:cNvSpPr/>
          <p:nvPr/>
        </p:nvSpPr>
        <p:spPr>
          <a:xfrm>
            <a:off x="1972019" y="4037242"/>
            <a:ext cx="2820315" cy="388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877DC6-3882-E210-A6F4-A0682DD9AA5E}"/>
              </a:ext>
            </a:extLst>
          </p:cNvPr>
          <p:cNvSpPr/>
          <p:nvPr/>
        </p:nvSpPr>
        <p:spPr>
          <a:xfrm>
            <a:off x="7579605" y="3547430"/>
            <a:ext cx="2445744" cy="14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647687-09FD-81C5-56F3-BAD0479C0D56}"/>
              </a:ext>
            </a:extLst>
          </p:cNvPr>
          <p:cNvSpPr/>
          <p:nvPr/>
        </p:nvSpPr>
        <p:spPr>
          <a:xfrm>
            <a:off x="6599106" y="3704897"/>
            <a:ext cx="3439349" cy="14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AAB375-3C96-0E61-5537-110A87FB3F78}"/>
              </a:ext>
            </a:extLst>
          </p:cNvPr>
          <p:cNvSpPr txBox="1"/>
          <p:nvPr/>
        </p:nvSpPr>
        <p:spPr>
          <a:xfrm>
            <a:off x="7496311" y="3538762"/>
            <a:ext cx="245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Instance Path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7BF44-BC66-33ED-9B4A-B3D3831A19D3}"/>
              </a:ext>
            </a:extLst>
          </p:cNvPr>
          <p:cNvSpPr txBox="1"/>
          <p:nvPr/>
        </p:nvSpPr>
        <p:spPr>
          <a:xfrm>
            <a:off x="2333484" y="4190332"/>
            <a:ext cx="2458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Instance Path</a:t>
            </a:r>
          </a:p>
        </p:txBody>
      </p:sp>
    </p:spTree>
    <p:extLst>
      <p:ext uri="{BB962C8B-B14F-4D97-AF65-F5344CB8AC3E}">
        <p14:creationId xmlns:p14="http://schemas.microsoft.com/office/powerpoint/2010/main" val="3652125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53CD-2F13-5CBC-30CA-42B17F67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on Your Own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3178F-CECB-2F4C-577A-71133804D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605EB-AE8E-B0E8-6554-FA3C23A4DF57}"/>
              </a:ext>
            </a:extLst>
          </p:cNvPr>
          <p:cNvSpPr txBox="1"/>
          <p:nvPr/>
        </p:nvSpPr>
        <p:spPr>
          <a:xfrm>
            <a:off x="816864" y="1371600"/>
            <a:ext cx="46146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correct yourself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a NOMCR after the Tagged CR to correct the overwrite. Or you can modify the existing NOMCR if within modeling deadlines.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NOMCR should have language in description along the lines of “Correction NOMCR due to Notification Log“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Attach Notification Log to NOMCR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9260D-3B87-AD9E-8525-0B7EBFBE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3" y="762000"/>
            <a:ext cx="6202947" cy="56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1411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4437</TotalTime>
  <Words>1920</Words>
  <Application>Microsoft Office PowerPoint</Application>
  <PresentationFormat>Widescreen</PresentationFormat>
  <Paragraphs>409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Segoe UI</vt:lpstr>
      <vt:lpstr>Times New Roman</vt:lpstr>
      <vt:lpstr>1_Custom Design</vt:lpstr>
      <vt:lpstr>Office Theme</vt:lpstr>
      <vt:lpstr>2_Custom Design</vt:lpstr>
      <vt:lpstr>Horizontal Theme</vt:lpstr>
      <vt:lpstr>PowerPoint Presentation</vt:lpstr>
      <vt:lpstr>Topics</vt:lpstr>
      <vt:lpstr>PowerPoint Presentation</vt:lpstr>
      <vt:lpstr>Outline</vt:lpstr>
      <vt:lpstr>Background – What is a Notification Log?</vt:lpstr>
      <vt:lpstr>What is Happening?</vt:lpstr>
      <vt:lpstr>How to View?</vt:lpstr>
      <vt:lpstr>How to Read?</vt:lpstr>
      <vt:lpstr>How to Handle on Your Own</vt:lpstr>
      <vt:lpstr>How to Handle if you are not sure what to do</vt:lpstr>
      <vt:lpstr>Withdrawn Notification Logs</vt:lpstr>
      <vt:lpstr>Questions? </vt:lpstr>
      <vt:lpstr>Topics</vt:lpstr>
      <vt:lpstr>NOMCR Timeline </vt:lpstr>
      <vt:lpstr>NOMCR Timeline </vt:lpstr>
      <vt:lpstr>NOMCR Timeline </vt:lpstr>
      <vt:lpstr>NOMCR Timeline for Outage Coordination Studies </vt:lpstr>
      <vt:lpstr>NOMCR Timeline for Outage Coordination Studies </vt:lpstr>
      <vt:lpstr>NOMCR Timeline for Outage Coordination Studies </vt:lpstr>
      <vt:lpstr>Topics</vt:lpstr>
      <vt:lpstr>Additional Action Required (AAR)</vt:lpstr>
      <vt:lpstr>Topics</vt:lpstr>
      <vt:lpstr>CIM16 Project Overview</vt:lpstr>
      <vt:lpstr>CIM16 Key Events</vt:lpstr>
      <vt:lpstr>Topics</vt:lpstr>
      <vt:lpstr>Topics</vt:lpstr>
      <vt:lpstr>Additional Action Required Status Reminder</vt:lpstr>
      <vt:lpstr>Contingency DPC CAMR Reminder</vt:lpstr>
      <vt:lpstr>Topics</vt:lpstr>
      <vt:lpstr>NPRR 1234 Load End Use Classification Categories (draft)</vt:lpstr>
      <vt:lpstr>Non-DPC Change Request Submissions</vt:lpstr>
      <vt:lpstr>Non-DPC Interim Change Requests</vt:lpstr>
      <vt:lpstr>Other Topics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Rochie Guiyab</cp:lastModifiedBy>
  <cp:revision>60</cp:revision>
  <cp:lastPrinted>2016-01-21T20:53:15Z</cp:lastPrinted>
  <dcterms:created xsi:type="dcterms:W3CDTF">2016-01-21T15:20:31Z</dcterms:created>
  <dcterms:modified xsi:type="dcterms:W3CDTF">2025-05-20T14:29:09Z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2024-04-15T18:06:42Z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e51fc623-24ea-4f11-b528-23f2c0609a93</vt:lpwstr>
  </property>
  <property fmtid="{D5CDD505-2E9C-101B-9397-08002B2CF9AE}" pid="9" name="MSIP_Label_7084cbda-52b8-46fb-a7b7-cb5bd465ed85_ContentBits">
    <vt:lpwstr>0</vt:lpwstr>
  </property>
</Properties>
</file>