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230" r:id="rId4"/>
  </p:sldMasterIdLst>
  <p:notesMasterIdLst>
    <p:notesMasterId r:id="rId12"/>
  </p:notesMasterIdLst>
  <p:handoutMasterIdLst>
    <p:handoutMasterId r:id="rId13"/>
  </p:handoutMasterIdLst>
  <p:sldIdLst>
    <p:sldId id="2380" r:id="rId5"/>
    <p:sldId id="2381" r:id="rId6"/>
    <p:sldId id="2382" r:id="rId7"/>
    <p:sldId id="2383" r:id="rId8"/>
    <p:sldId id="2384" r:id="rId9"/>
    <p:sldId id="2385" r:id="rId10"/>
    <p:sldId id="2386" r:id="rId11"/>
  </p:sldIdLst>
  <p:sldSz cx="9144000" cy="6858000" type="letter"/>
  <p:notesSz cx="9601200" cy="7315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05" userDrawn="1">
          <p15:clr>
            <a:srgbClr val="A4A3A4"/>
          </p15:clr>
        </p15:guide>
        <p15:guide id="2" pos="302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0770B00-4413-1833-6C3A-588DEDDED0DD}" name="Jason Fogarty" initials="JF" userId="S::jfogarty@potomaceconomics.com::7682a862-2ee6-4787-93a2-0df601db006a" providerId="AD"/>
  <p188:author id="{64A83540-35B2-3025-4C9B-28E825B220E8}" name="Taylor Martin" initials="TM" userId="S::tmartin@potomaceconomics.com::a76fec7f-d122-4301-8c08-9b294a07f0df" providerId="AD"/>
  <p188:author id="{01F23F4C-15B5-C7BA-BBA1-8FEE86DBAA20}" name="Christian Bernardi" initials="CB" userId="S::cbernardi@potomaceconomics.com::e59dc354-59fa-401a-8e2f-b20f57fb5112" providerId="AD"/>
  <p188:author id="{03CF374E-7E81-F2CA-C63C-DDB179984DF6}" name="Erica Miller" initials="EM" userId="S::emiller@potomaceconomics.com::959b3b9d-e1fb-4578-b8b9-136ab287f02a" providerId="AD"/>
  <p188:author id="{FA7AEE91-6BA6-F102-5782-E369A5C028CD}" name="Diane Kearney" initials="DK" userId="S::dkearney@potomaceconomics.com::88b4fcc5-9ae5-4ae4-a1a4-9ae579a55db8" providerId="AD"/>
  <p188:author id="{3CE0BDA5-18BA-AEAD-C400-996E829C8CDE}" name="Carrie Milton" initials="CM" userId="S::cmilton@potomaceconomics.com::70ac0704-e1aa-4319-bc52-17069bf2c6d0" providerId="AD"/>
  <p188:author id="{D81DFCBA-D141-4600-70D3-B930880B9099}" name="Yong Tang" initials="YT" userId="S::ytang@potomaceconomics.com::8be67488-c281-4102-98bf-5836b181ebca" providerId="AD"/>
  <p188:author id="{87B6ABBF-034B-6EFB-D054-087135FD607A}" name="David Patton" initials="DP" userId="S::dpatton@potomaceconomics.com::0bd09ce3-4b54-4244-8cf9-8e059a7c2302" providerId="AD"/>
  <p188:author id="{BB05AFC2-6781-5ECB-70A1-2B5D1D4781DA}" name="Colin Buckley" initials="CB" userId="S::cbuckley@potomaceconomics.com::bd66f7f8-27ee-4c15-9d18-3a6920f3a8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ylor Martin" initials="TM [2]" lastIdx="8" clrIdx="6">
    <p:extLst>
      <p:ext uri="{19B8F6BF-5375-455C-9EA6-DF929625EA0E}">
        <p15:presenceInfo xmlns:p15="http://schemas.microsoft.com/office/powerpoint/2012/main" userId="S::tmartin@potomaceconomics.com::a76fec7f-d122-4301-8c08-9b294a07f0df" providerId="AD"/>
      </p:ext>
    </p:extLst>
  </p:cmAuthor>
  <p:cmAuthor id="1" name="Jason Fogarty" initials="JF" lastIdx="32" clrIdx="0">
    <p:extLst>
      <p:ext uri="{19B8F6BF-5375-455C-9EA6-DF929625EA0E}">
        <p15:presenceInfo xmlns:p15="http://schemas.microsoft.com/office/powerpoint/2012/main" userId="S::jfogarty@potomaceconomics.com::7682a862-2ee6-4787-93a2-0df601db006a" providerId="AD"/>
      </p:ext>
    </p:extLst>
  </p:cmAuthor>
  <p:cmAuthor id="8" name="Susan Derrick" initials="SD" lastIdx="20" clrIdx="7">
    <p:extLst>
      <p:ext uri="{19B8F6BF-5375-455C-9EA6-DF929625EA0E}">
        <p15:presenceInfo xmlns:p15="http://schemas.microsoft.com/office/powerpoint/2012/main" userId="S::sderrick@potomaceconomics.com::c1e245f6-01d1-42cd-ba76-0ddb1c46d7a9" providerId="AD"/>
      </p:ext>
    </p:extLst>
  </p:cmAuthor>
  <p:cmAuthor id="2" name="Carrie Milton" initials="CM" lastIdx="13" clrIdx="1">
    <p:extLst>
      <p:ext uri="{19B8F6BF-5375-455C-9EA6-DF929625EA0E}">
        <p15:presenceInfo xmlns:p15="http://schemas.microsoft.com/office/powerpoint/2012/main" userId="Carrie Milton" providerId="None"/>
      </p:ext>
    </p:extLst>
  </p:cmAuthor>
  <p:cmAuthor id="9" name="Arjun Garg" initials="AG" lastIdx="7" clrIdx="8">
    <p:extLst>
      <p:ext uri="{19B8F6BF-5375-455C-9EA6-DF929625EA0E}">
        <p15:presenceInfo xmlns:p15="http://schemas.microsoft.com/office/powerpoint/2012/main" userId="S::agarg@potomaceconomics.com::3093fa29-7688-4e4b-9568-ba082ee446e5" providerId="AD"/>
      </p:ext>
    </p:extLst>
  </p:cmAuthor>
  <p:cmAuthor id="3" name="David Patton" initials="DP" lastIdx="3" clrIdx="2">
    <p:extLst>
      <p:ext uri="{19B8F6BF-5375-455C-9EA6-DF929625EA0E}">
        <p15:presenceInfo xmlns:p15="http://schemas.microsoft.com/office/powerpoint/2012/main" userId="S::dpatton@potomaceconomics.com::0bd09ce3-4b54-4244-8cf9-8e059a7c2302" providerId="AD"/>
      </p:ext>
    </p:extLst>
  </p:cmAuthor>
  <p:cmAuthor id="4" name="Taylor Martin" initials="TM" lastIdx="2" clrIdx="3">
    <p:extLst>
      <p:ext uri="{19B8F6BF-5375-455C-9EA6-DF929625EA0E}">
        <p15:presenceInfo xmlns:p15="http://schemas.microsoft.com/office/powerpoint/2012/main" userId="Taylor Martin" providerId="None"/>
      </p:ext>
    </p:extLst>
  </p:cmAuthor>
  <p:cmAuthor id="5" name="Carrie Milton" initials="CM [2]" lastIdx="70" clrIdx="4">
    <p:extLst>
      <p:ext uri="{19B8F6BF-5375-455C-9EA6-DF929625EA0E}">
        <p15:presenceInfo xmlns:p15="http://schemas.microsoft.com/office/powerpoint/2012/main" userId="S::cmilton@potomaceconomics.com::70ac0704-e1aa-4319-bc52-17069bf2c6d0" providerId="AD"/>
      </p:ext>
    </p:extLst>
  </p:cmAuthor>
  <p:cmAuthor id="6" name="Yong Tang" initials="YT" lastIdx="4" clrIdx="5">
    <p:extLst>
      <p:ext uri="{19B8F6BF-5375-455C-9EA6-DF929625EA0E}">
        <p15:presenceInfo xmlns:p15="http://schemas.microsoft.com/office/powerpoint/2012/main" userId="S::ytang@potomaceconomics.com::8be67488-c281-4102-98bf-5836b181ebc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E5CB8"/>
    <a:srgbClr val="335CB7"/>
    <a:srgbClr val="2E53A4"/>
    <a:srgbClr val="FFFFFF"/>
    <a:srgbClr val="000000"/>
    <a:srgbClr val="010101"/>
    <a:srgbClr val="0000A8"/>
    <a:srgbClr val="FFA521"/>
    <a:srgbClr val="00A84C"/>
    <a:srgbClr val="9F6F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128" y="11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305"/>
        <p:guide pos="302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AS</a:t>
            </a:r>
            <a:r>
              <a:rPr lang="en-US" baseline="0"/>
              <a:t> Demand Curves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'Optimization Engine'!$S$44:$T$44</c:f>
              <c:strCache>
                <c:ptCount val="1"/>
                <c:pt idx="0">
                  <c:v>REGUP</c:v>
                </c:pt>
              </c:strCache>
            </c:strRef>
          </c:tx>
          <c:spPr>
            <a:ln w="19050" cap="rnd">
              <a:solidFill>
                <a:schemeClr val="accent1"/>
              </a:solidFill>
              <a:round/>
            </a:ln>
            <a:effectLst/>
          </c:spPr>
          <c:marker>
            <c:symbol val="none"/>
          </c:marker>
          <c:xVal>
            <c:numRef>
              <c:f>'Optimization Engine'!$S$46:$S$55</c:f>
              <c:numCache>
                <c:formatCode>General</c:formatCode>
                <c:ptCount val="10"/>
                <c:pt idx="0">
                  <c:v>0</c:v>
                </c:pt>
                <c:pt idx="1">
                  <c:v>810</c:v>
                </c:pt>
                <c:pt idx="2">
                  <c:v>810</c:v>
                </c:pt>
                <c:pt idx="3">
                  <c:v>832.5</c:v>
                </c:pt>
                <c:pt idx="4">
                  <c:v>832.5</c:v>
                </c:pt>
                <c:pt idx="5">
                  <c:v>855</c:v>
                </c:pt>
                <c:pt idx="6">
                  <c:v>855</c:v>
                </c:pt>
                <c:pt idx="7">
                  <c:v>877.5</c:v>
                </c:pt>
                <c:pt idx="8">
                  <c:v>877.5</c:v>
                </c:pt>
                <c:pt idx="9">
                  <c:v>900</c:v>
                </c:pt>
              </c:numCache>
            </c:numRef>
          </c:xVal>
          <c:yVal>
            <c:numRef>
              <c:f>'Optimization Engine'!$T$46:$T$55</c:f>
              <c:numCache>
                <c:formatCode>General</c:formatCode>
                <c:ptCount val="10"/>
                <c:pt idx="0">
                  <c:v>9052</c:v>
                </c:pt>
                <c:pt idx="1">
                  <c:v>9052</c:v>
                </c:pt>
                <c:pt idx="2">
                  <c:v>3250</c:v>
                </c:pt>
                <c:pt idx="3">
                  <c:v>3250</c:v>
                </c:pt>
                <c:pt idx="4">
                  <c:v>2250</c:v>
                </c:pt>
                <c:pt idx="5">
                  <c:v>2250</c:v>
                </c:pt>
                <c:pt idx="6">
                  <c:v>1250</c:v>
                </c:pt>
                <c:pt idx="7">
                  <c:v>1250</c:v>
                </c:pt>
                <c:pt idx="8">
                  <c:v>250</c:v>
                </c:pt>
                <c:pt idx="9">
                  <c:v>250</c:v>
                </c:pt>
              </c:numCache>
            </c:numRef>
          </c:yVal>
          <c:smooth val="0"/>
          <c:extLst>
            <c:ext xmlns:c16="http://schemas.microsoft.com/office/drawing/2014/chart" uri="{C3380CC4-5D6E-409C-BE32-E72D297353CC}">
              <c16:uniqueId val="{00000000-AE79-4684-95FE-53EE0A39EA64}"/>
            </c:ext>
          </c:extLst>
        </c:ser>
        <c:ser>
          <c:idx val="1"/>
          <c:order val="1"/>
          <c:tx>
            <c:strRef>
              <c:f>'Optimization Engine'!$U$44:$V$44</c:f>
              <c:strCache>
                <c:ptCount val="1"/>
                <c:pt idx="0">
                  <c:v>RRS</c:v>
                </c:pt>
              </c:strCache>
            </c:strRef>
          </c:tx>
          <c:spPr>
            <a:ln w="19050" cap="rnd">
              <a:solidFill>
                <a:schemeClr val="accent2"/>
              </a:solidFill>
              <a:round/>
            </a:ln>
            <a:effectLst/>
          </c:spPr>
          <c:marker>
            <c:symbol val="none"/>
          </c:marker>
          <c:xVal>
            <c:numRef>
              <c:f>'Optimization Engine'!$U$46:$U$55</c:f>
              <c:numCache>
                <c:formatCode>General</c:formatCode>
                <c:ptCount val="10"/>
                <c:pt idx="0">
                  <c:v>0</c:v>
                </c:pt>
                <c:pt idx="1">
                  <c:v>1780</c:v>
                </c:pt>
                <c:pt idx="2">
                  <c:v>1780</c:v>
                </c:pt>
                <c:pt idx="3">
                  <c:v>1910</c:v>
                </c:pt>
                <c:pt idx="4">
                  <c:v>1910</c:v>
                </c:pt>
                <c:pt idx="5">
                  <c:v>2040</c:v>
                </c:pt>
                <c:pt idx="6">
                  <c:v>2040</c:v>
                </c:pt>
                <c:pt idx="7">
                  <c:v>2170</c:v>
                </c:pt>
                <c:pt idx="8">
                  <c:v>2170</c:v>
                </c:pt>
                <c:pt idx="9">
                  <c:v>2300</c:v>
                </c:pt>
              </c:numCache>
            </c:numRef>
          </c:xVal>
          <c:yVal>
            <c:numRef>
              <c:f>'Optimization Engine'!$V$46:$V$55</c:f>
              <c:numCache>
                <c:formatCode>General</c:formatCode>
                <c:ptCount val="10"/>
                <c:pt idx="0">
                  <c:v>7051</c:v>
                </c:pt>
                <c:pt idx="1">
                  <c:v>7051</c:v>
                </c:pt>
                <c:pt idx="2">
                  <c:v>3100</c:v>
                </c:pt>
                <c:pt idx="3">
                  <c:v>3100</c:v>
                </c:pt>
                <c:pt idx="4">
                  <c:v>2100</c:v>
                </c:pt>
                <c:pt idx="5">
                  <c:v>2100</c:v>
                </c:pt>
                <c:pt idx="6">
                  <c:v>1100</c:v>
                </c:pt>
                <c:pt idx="7">
                  <c:v>1100</c:v>
                </c:pt>
                <c:pt idx="8">
                  <c:v>100</c:v>
                </c:pt>
                <c:pt idx="9">
                  <c:v>100</c:v>
                </c:pt>
              </c:numCache>
            </c:numRef>
          </c:yVal>
          <c:smooth val="0"/>
          <c:extLst>
            <c:ext xmlns:c16="http://schemas.microsoft.com/office/drawing/2014/chart" uri="{C3380CC4-5D6E-409C-BE32-E72D297353CC}">
              <c16:uniqueId val="{00000001-AE79-4684-95FE-53EE0A39EA64}"/>
            </c:ext>
          </c:extLst>
        </c:ser>
        <c:ser>
          <c:idx val="2"/>
          <c:order val="2"/>
          <c:tx>
            <c:strRef>
              <c:f>'Optimization Engine'!$W$44:$X$44</c:f>
              <c:strCache>
                <c:ptCount val="1"/>
                <c:pt idx="0">
                  <c:v>ECRS</c:v>
                </c:pt>
              </c:strCache>
            </c:strRef>
          </c:tx>
          <c:spPr>
            <a:ln w="19050" cap="rnd">
              <a:solidFill>
                <a:schemeClr val="accent3"/>
              </a:solidFill>
              <a:round/>
            </a:ln>
            <a:effectLst/>
          </c:spPr>
          <c:marker>
            <c:symbol val="none"/>
          </c:marker>
          <c:xVal>
            <c:numRef>
              <c:f>'Optimization Engine'!$W$46:$W$55</c:f>
              <c:numCache>
                <c:formatCode>General</c:formatCode>
                <c:ptCount val="10"/>
                <c:pt idx="0">
                  <c:v>0</c:v>
                </c:pt>
                <c:pt idx="1">
                  <c:v>400</c:v>
                </c:pt>
                <c:pt idx="2">
                  <c:v>400</c:v>
                </c:pt>
                <c:pt idx="3">
                  <c:v>875</c:v>
                </c:pt>
                <c:pt idx="4">
                  <c:v>875</c:v>
                </c:pt>
                <c:pt idx="5">
                  <c:v>1350</c:v>
                </c:pt>
                <c:pt idx="6">
                  <c:v>1350</c:v>
                </c:pt>
                <c:pt idx="7">
                  <c:v>1825</c:v>
                </c:pt>
                <c:pt idx="8">
                  <c:v>1825</c:v>
                </c:pt>
                <c:pt idx="9">
                  <c:v>2300</c:v>
                </c:pt>
              </c:numCache>
            </c:numRef>
          </c:xVal>
          <c:yVal>
            <c:numRef>
              <c:f>'Optimization Engine'!$X$46:$X$55</c:f>
              <c:numCache>
                <c:formatCode>General</c:formatCode>
                <c:ptCount val="10"/>
                <c:pt idx="0">
                  <c:v>5050</c:v>
                </c:pt>
                <c:pt idx="1">
                  <c:v>5050</c:v>
                </c:pt>
                <c:pt idx="2">
                  <c:v>3040</c:v>
                </c:pt>
                <c:pt idx="3">
                  <c:v>3040</c:v>
                </c:pt>
                <c:pt idx="4">
                  <c:v>2030</c:v>
                </c:pt>
                <c:pt idx="5">
                  <c:v>2030</c:v>
                </c:pt>
                <c:pt idx="6">
                  <c:v>1020</c:v>
                </c:pt>
                <c:pt idx="7">
                  <c:v>1020</c:v>
                </c:pt>
                <c:pt idx="8">
                  <c:v>15</c:v>
                </c:pt>
                <c:pt idx="9">
                  <c:v>15</c:v>
                </c:pt>
              </c:numCache>
            </c:numRef>
          </c:yVal>
          <c:smooth val="0"/>
          <c:extLst>
            <c:ext xmlns:c16="http://schemas.microsoft.com/office/drawing/2014/chart" uri="{C3380CC4-5D6E-409C-BE32-E72D297353CC}">
              <c16:uniqueId val="{00000002-AE79-4684-95FE-53EE0A39EA64}"/>
            </c:ext>
          </c:extLst>
        </c:ser>
        <c:ser>
          <c:idx val="3"/>
          <c:order val="3"/>
          <c:tx>
            <c:strRef>
              <c:f>'Optimization Engine'!$Y$44:$Z$44</c:f>
              <c:strCache>
                <c:ptCount val="1"/>
                <c:pt idx="0">
                  <c:v>NSPIN</c:v>
                </c:pt>
              </c:strCache>
            </c:strRef>
          </c:tx>
          <c:spPr>
            <a:ln w="19050" cap="rnd">
              <a:solidFill>
                <a:schemeClr val="accent4"/>
              </a:solidFill>
              <a:round/>
            </a:ln>
            <a:effectLst/>
          </c:spPr>
          <c:marker>
            <c:symbol val="none"/>
          </c:marker>
          <c:xVal>
            <c:numRef>
              <c:f>'Optimization Engine'!$Y$46:$Y$59</c:f>
              <c:numCache>
                <c:formatCode>General</c:formatCode>
                <c:ptCount val="14"/>
                <c:pt idx="0">
                  <c:v>0</c:v>
                </c:pt>
                <c:pt idx="1">
                  <c:v>10</c:v>
                </c:pt>
                <c:pt idx="2">
                  <c:v>10</c:v>
                </c:pt>
                <c:pt idx="3">
                  <c:v>1007.5</c:v>
                </c:pt>
                <c:pt idx="4">
                  <c:v>1007.5</c:v>
                </c:pt>
                <c:pt idx="5">
                  <c:v>2005</c:v>
                </c:pt>
                <c:pt idx="6">
                  <c:v>2005</c:v>
                </c:pt>
                <c:pt idx="7">
                  <c:v>3002.5</c:v>
                </c:pt>
                <c:pt idx="8">
                  <c:v>3002.5</c:v>
                </c:pt>
                <c:pt idx="9">
                  <c:v>4000</c:v>
                </c:pt>
                <c:pt idx="10">
                  <c:v>4000</c:v>
                </c:pt>
                <c:pt idx="11">
                  <c:v>4250</c:v>
                </c:pt>
                <c:pt idx="12">
                  <c:v>4250</c:v>
                </c:pt>
                <c:pt idx="13">
                  <c:v>4500</c:v>
                </c:pt>
              </c:numCache>
            </c:numRef>
          </c:xVal>
          <c:yVal>
            <c:numRef>
              <c:f>'Optimization Engine'!$Z$46:$Z$59</c:f>
              <c:numCache>
                <c:formatCode>General</c:formatCode>
                <c:ptCount val="14"/>
                <c:pt idx="0">
                  <c:v>5000</c:v>
                </c:pt>
                <c:pt idx="1">
                  <c:v>5000</c:v>
                </c:pt>
                <c:pt idx="2">
                  <c:v>1000</c:v>
                </c:pt>
                <c:pt idx="3">
                  <c:v>1000</c:v>
                </c:pt>
                <c:pt idx="4">
                  <c:v>100</c:v>
                </c:pt>
                <c:pt idx="5">
                  <c:v>100</c:v>
                </c:pt>
                <c:pt idx="6">
                  <c:v>55</c:v>
                </c:pt>
                <c:pt idx="7">
                  <c:v>55</c:v>
                </c:pt>
                <c:pt idx="8">
                  <c:v>15</c:v>
                </c:pt>
                <c:pt idx="9">
                  <c:v>15</c:v>
                </c:pt>
                <c:pt idx="10">
                  <c:v>0.1</c:v>
                </c:pt>
                <c:pt idx="11">
                  <c:v>0.1</c:v>
                </c:pt>
                <c:pt idx="12">
                  <c:v>0.01</c:v>
                </c:pt>
                <c:pt idx="13">
                  <c:v>0.01</c:v>
                </c:pt>
              </c:numCache>
            </c:numRef>
          </c:yVal>
          <c:smooth val="0"/>
          <c:extLst>
            <c:ext xmlns:c16="http://schemas.microsoft.com/office/drawing/2014/chart" uri="{C3380CC4-5D6E-409C-BE32-E72D297353CC}">
              <c16:uniqueId val="{00000003-AE79-4684-95FE-53EE0A39EA64}"/>
            </c:ext>
          </c:extLst>
        </c:ser>
        <c:dLbls>
          <c:showLegendKey val="0"/>
          <c:showVal val="0"/>
          <c:showCatName val="0"/>
          <c:showSerName val="0"/>
          <c:showPercent val="0"/>
          <c:showBubbleSize val="0"/>
        </c:dLbls>
        <c:axId val="1292919311"/>
        <c:axId val="1292919727"/>
      </c:scatterChart>
      <c:valAx>
        <c:axId val="129291931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Quantity</a:t>
                </a:r>
                <a:r>
                  <a:rPr lang="en-US" sz="1200" baseline="0"/>
                  <a:t> (MW)</a:t>
                </a:r>
                <a:endParaRPr lang="en-US" sz="1200"/>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292919727"/>
        <c:crosses val="autoZero"/>
        <c:crossBetween val="midCat"/>
      </c:valAx>
      <c:valAx>
        <c:axId val="129291972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Price ($/MWh)</a:t>
                </a:r>
              </a:p>
            </c:rich>
          </c:tx>
          <c:layout>
            <c:manualLayout>
              <c:xMode val="edge"/>
              <c:yMode val="edge"/>
              <c:x val="1.6525822573705818E-2"/>
              <c:y val="0.42614761888873876"/>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292919311"/>
        <c:crosses val="autoZero"/>
        <c:crossBetween val="midCat"/>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4-Hour NSPIN Duration</a:t>
            </a:r>
          </a:p>
        </c:rich>
      </c:tx>
      <c:layout>
        <c:manualLayout>
          <c:xMode val="edge"/>
          <c:yMode val="edge"/>
          <c:x val="0.34956026511147997"/>
          <c:y val="7.489760093622001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9694314791260312"/>
          <c:y val="0.13872739865850103"/>
          <c:w val="0.74225885554905535"/>
          <c:h val="0.67553988043161262"/>
        </c:manualLayout>
      </c:layout>
      <c:scatterChart>
        <c:scatterStyle val="lineMarker"/>
        <c:varyColors val="0"/>
        <c:ser>
          <c:idx val="0"/>
          <c:order val="0"/>
          <c:tx>
            <c:v>Energy</c:v>
          </c:tx>
          <c:spPr>
            <a:ln w="25400" cap="rnd">
              <a:solidFill>
                <a:schemeClr val="accent1"/>
              </a:solidFill>
              <a:round/>
            </a:ln>
            <a:effectLst/>
          </c:spPr>
          <c:marker>
            <c:symbol val="circle"/>
            <c:size val="5"/>
            <c:spPr>
              <a:solidFill>
                <a:schemeClr val="accent1"/>
              </a:solidFill>
              <a:ln w="9525">
                <a:solidFill>
                  <a:schemeClr val="accent1"/>
                </a:solidFill>
              </a:ln>
              <a:effectLst/>
            </c:spPr>
          </c:marker>
          <c:xVal>
            <c:numRef>
              <c:f>Sheet1!$B$4:$B$14</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Sheet1!$C$4:$C$14</c:f>
              <c:numCache>
                <c:formatCode>0.0</c:formatCode>
                <c:ptCount val="11"/>
                <c:pt idx="0">
                  <c:v>0</c:v>
                </c:pt>
                <c:pt idx="1">
                  <c:v>0</c:v>
                </c:pt>
                <c:pt idx="2">
                  <c:v>0</c:v>
                </c:pt>
                <c:pt idx="3">
                  <c:v>99.574468085106147</c:v>
                </c:pt>
                <c:pt idx="4">
                  <c:v>354.89361702127644</c:v>
                </c:pt>
                <c:pt idx="5">
                  <c:v>610.21276595744666</c:v>
                </c:pt>
                <c:pt idx="6">
                  <c:v>865.531914893617</c:v>
                </c:pt>
                <c:pt idx="7">
                  <c:v>10</c:v>
                </c:pt>
                <c:pt idx="8">
                  <c:v>964.09090909090901</c:v>
                </c:pt>
                <c:pt idx="9">
                  <c:v>2733</c:v>
                </c:pt>
                <c:pt idx="10">
                  <c:v>0</c:v>
                </c:pt>
              </c:numCache>
            </c:numRef>
          </c:yVal>
          <c:smooth val="0"/>
          <c:extLst>
            <c:ext xmlns:c16="http://schemas.microsoft.com/office/drawing/2014/chart" uri="{C3380CC4-5D6E-409C-BE32-E72D297353CC}">
              <c16:uniqueId val="{00000000-B609-47B0-9A7E-4FCC78159ED5}"/>
            </c:ext>
          </c:extLst>
        </c:ser>
        <c:ser>
          <c:idx val="2"/>
          <c:order val="2"/>
          <c:tx>
            <c:v>NSPIN</c:v>
          </c:tx>
          <c:spPr>
            <a:ln w="25400" cap="rnd">
              <a:solidFill>
                <a:schemeClr val="accent2"/>
              </a:solidFill>
              <a:round/>
            </a:ln>
            <a:effectLst/>
          </c:spPr>
          <c:marker>
            <c:symbol val="circle"/>
            <c:size val="5"/>
            <c:spPr>
              <a:solidFill>
                <a:schemeClr val="accent2"/>
              </a:solidFill>
              <a:ln w="9525">
                <a:solidFill>
                  <a:schemeClr val="accent2"/>
                </a:solidFill>
              </a:ln>
              <a:effectLst/>
            </c:spPr>
          </c:marker>
          <c:xVal>
            <c:numRef>
              <c:f>Sheet1!$B$4:$B$14</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Sheet1!$G$4:$G$14</c:f>
              <c:numCache>
                <c:formatCode>0.0</c:formatCode>
                <c:ptCount val="11"/>
                <c:pt idx="0">
                  <c:v>1643</c:v>
                </c:pt>
                <c:pt idx="1">
                  <c:v>1393.7500000000002</c:v>
                </c:pt>
                <c:pt idx="2">
                  <c:v>1143.7500000000002</c:v>
                </c:pt>
                <c:pt idx="3">
                  <c:v>907.9255319148939</c:v>
                </c:pt>
                <c:pt idx="4">
                  <c:v>652.60638297872356</c:v>
                </c:pt>
                <c:pt idx="5">
                  <c:v>397.28723404255334</c:v>
                </c:pt>
                <c:pt idx="6">
                  <c:v>141.96808510638306</c:v>
                </c:pt>
                <c:pt idx="7">
                  <c:v>0</c:v>
                </c:pt>
                <c:pt idx="8">
                  <c:v>0</c:v>
                </c:pt>
                <c:pt idx="9">
                  <c:v>0</c:v>
                </c:pt>
                <c:pt idx="10">
                  <c:v>0</c:v>
                </c:pt>
              </c:numCache>
            </c:numRef>
          </c:yVal>
          <c:smooth val="0"/>
          <c:extLst>
            <c:ext xmlns:c16="http://schemas.microsoft.com/office/drawing/2014/chart" uri="{C3380CC4-5D6E-409C-BE32-E72D297353CC}">
              <c16:uniqueId val="{00000001-B609-47B0-9A7E-4FCC78159ED5}"/>
            </c:ext>
          </c:extLst>
        </c:ser>
        <c:dLbls>
          <c:showLegendKey val="0"/>
          <c:showVal val="0"/>
          <c:showCatName val="0"/>
          <c:showSerName val="0"/>
          <c:showPercent val="0"/>
          <c:showBubbleSize val="0"/>
        </c:dLbls>
        <c:axId val="185163248"/>
        <c:axId val="185160368"/>
        <c:extLst>
          <c:ext xmlns:c15="http://schemas.microsoft.com/office/drawing/2012/chart" uri="{02D57815-91ED-43cb-92C2-25804820EDAC}">
            <c15:filteredScatterSeries>
              <c15:ser>
                <c:idx val="1"/>
                <c:order val="1"/>
                <c:tx>
                  <c:v>1-Hr Req - Energy</c:v>
                </c:tx>
                <c:spPr>
                  <a:ln w="25400" cap="rnd">
                    <a:solidFill>
                      <a:schemeClr val="accent2"/>
                    </a:solidFill>
                    <a:round/>
                  </a:ln>
                  <a:effectLst/>
                </c:spPr>
                <c:marker>
                  <c:symbol val="circle"/>
                  <c:size val="5"/>
                  <c:spPr>
                    <a:solidFill>
                      <a:schemeClr val="accent2"/>
                    </a:solidFill>
                    <a:ln w="9525">
                      <a:solidFill>
                        <a:schemeClr val="accent2"/>
                      </a:solidFill>
                    </a:ln>
                    <a:effectLst/>
                  </c:spPr>
                </c:marker>
                <c:xVal>
                  <c:numRef>
                    <c:extLst>
                      <c:ext uri="{02D57815-91ED-43cb-92C2-25804820EDAC}">
                        <c15:formulaRef>
                          <c15:sqref>Sheet1!$B$4:$B$14</c15:sqref>
                        </c15:formulaRef>
                      </c:ext>
                    </c:extLst>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extLst>
                      <c:ext uri="{02D57815-91ED-43cb-92C2-25804820EDAC}">
                        <c15:formulaRef>
                          <c15:sqref>Sheet1!$C$20:$C$30</c15:sqref>
                        </c15:formulaRef>
                      </c:ext>
                    </c:extLst>
                    <c:numCache>
                      <c:formatCode>General</c:formatCode>
                      <c:ptCount val="11"/>
                      <c:pt idx="0">
                        <c:v>0</c:v>
                      </c:pt>
                      <c:pt idx="1">
                        <c:v>0</c:v>
                      </c:pt>
                      <c:pt idx="2">
                        <c:v>0</c:v>
                      </c:pt>
                      <c:pt idx="3">
                        <c:v>0</c:v>
                      </c:pt>
                      <c:pt idx="4">
                        <c:v>0</c:v>
                      </c:pt>
                      <c:pt idx="5">
                        <c:v>0</c:v>
                      </c:pt>
                      <c:pt idx="6">
                        <c:v>0</c:v>
                      </c:pt>
                      <c:pt idx="7">
                        <c:v>0</c:v>
                      </c:pt>
                      <c:pt idx="8" formatCode="0.0">
                        <c:v>964.09090909090901</c:v>
                      </c:pt>
                      <c:pt idx="9">
                        <c:v>2733</c:v>
                      </c:pt>
                      <c:pt idx="10">
                        <c:v>0</c:v>
                      </c:pt>
                    </c:numCache>
                  </c:numRef>
                </c:yVal>
                <c:smooth val="0"/>
                <c:extLst>
                  <c:ext xmlns:c16="http://schemas.microsoft.com/office/drawing/2014/chart" uri="{C3380CC4-5D6E-409C-BE32-E72D297353CC}">
                    <c16:uniqueId val="{00000002-B609-47B0-9A7E-4FCC78159ED5}"/>
                  </c:ext>
                </c:extLst>
              </c15:ser>
            </c15:filteredScatterSeries>
            <c15:filteredScatterSeries>
              <c15:ser>
                <c:idx val="3"/>
                <c:order val="3"/>
                <c:tx>
                  <c:v>1-Hr Req - NSPIN</c:v>
                </c:tx>
                <c:spPr>
                  <a:ln w="25400" cap="rnd">
                    <a:solidFill>
                      <a:schemeClr val="accent4"/>
                    </a:solidFill>
                    <a:round/>
                  </a:ln>
                  <a:effectLst/>
                </c:spPr>
                <c:marker>
                  <c:symbol val="circle"/>
                  <c:size val="5"/>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Sheet1!$B$20:$B$30</c15:sqref>
                        </c15:formulaRef>
                      </c:ext>
                    </c:extLst>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extLst xmlns:c15="http://schemas.microsoft.com/office/drawing/2012/chart">
                      <c:ext xmlns:c15="http://schemas.microsoft.com/office/drawing/2012/chart" uri="{02D57815-91ED-43cb-92C2-25804820EDAC}">
                        <c15:formulaRef>
                          <c15:sqref>Sheet1!$G$20:$G$30</c15:sqref>
                        </c15:formulaRef>
                      </c:ext>
                    </c:extLst>
                    <c:numCache>
                      <c:formatCode>General</c:formatCode>
                      <c:ptCount val="11"/>
                      <c:pt idx="0">
                        <c:v>4500</c:v>
                      </c:pt>
                      <c:pt idx="1">
                        <c:v>4500</c:v>
                      </c:pt>
                      <c:pt idx="2">
                        <c:v>4100</c:v>
                      </c:pt>
                      <c:pt idx="3">
                        <c:v>3100</c:v>
                      </c:pt>
                      <c:pt idx="4">
                        <c:v>2575</c:v>
                      </c:pt>
                      <c:pt idx="5">
                        <c:v>1575</c:v>
                      </c:pt>
                      <c:pt idx="6">
                        <c:v>651.24999999999989</c:v>
                      </c:pt>
                      <c:pt idx="7">
                        <c:v>10</c:v>
                      </c:pt>
                      <c:pt idx="8" formatCode="0.0">
                        <c:v>0</c:v>
                      </c:pt>
                      <c:pt idx="9">
                        <c:v>0</c:v>
                      </c:pt>
                      <c:pt idx="10">
                        <c:v>0</c:v>
                      </c:pt>
                    </c:numCache>
                  </c:numRef>
                </c:yVal>
                <c:smooth val="0"/>
                <c:extLst>
                  <c:ext xmlns:c16="http://schemas.microsoft.com/office/drawing/2014/chart" uri="{C3380CC4-5D6E-409C-BE32-E72D297353CC}">
                    <c16:uniqueId val="{00000003-B609-47B0-9A7E-4FCC78159ED5}"/>
                  </c:ext>
                </c:extLst>
              </c15:ser>
            </c15:filteredScatterSeries>
          </c:ext>
        </c:extLst>
      </c:scatterChart>
      <c:valAx>
        <c:axId val="185163248"/>
        <c:scaling>
          <c:orientation val="minMax"/>
          <c:max val="1"/>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 ESR Depletion</a:t>
                </a:r>
              </a:p>
            </c:rich>
          </c:tx>
          <c:layout>
            <c:manualLayout>
              <c:xMode val="edge"/>
              <c:yMode val="edge"/>
              <c:x val="0.43809251968503943"/>
              <c:y val="0.9090277777777777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5160368"/>
        <c:crosses val="autoZero"/>
        <c:crossBetween val="midCat"/>
      </c:valAx>
      <c:valAx>
        <c:axId val="185160368"/>
        <c:scaling>
          <c:orientation val="minMax"/>
          <c:max val="5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ESR</a:t>
                </a:r>
                <a:r>
                  <a:rPr lang="en-US" sz="1200" baseline="0"/>
                  <a:t> Awards</a:t>
                </a:r>
                <a:r>
                  <a:rPr lang="en-US" sz="1200"/>
                  <a:t> [MW]</a:t>
                </a:r>
              </a:p>
            </c:rich>
          </c:tx>
          <c:layout>
            <c:manualLayout>
              <c:xMode val="edge"/>
              <c:yMode val="edge"/>
              <c:x val="1.7770997375328085E-2"/>
              <c:y val="0.25073344998541847"/>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5163248"/>
        <c:crosses val="autoZero"/>
        <c:crossBetween val="midCat"/>
      </c:valAx>
      <c:spPr>
        <a:noFill/>
        <a:ln>
          <a:noFill/>
        </a:ln>
        <a:effectLst/>
      </c:spPr>
    </c:plotArea>
    <c:legend>
      <c:legendPos val="t"/>
      <c:layout>
        <c:manualLayout>
          <c:xMode val="edge"/>
          <c:yMode val="edge"/>
          <c:x val="0.73677595697081144"/>
          <c:y val="0.14580760494464232"/>
          <c:w val="0.19319685039370083"/>
          <c:h val="0.1508237538183678"/>
        </c:manualLayout>
      </c:layout>
      <c:overlay val="0"/>
      <c:spPr>
        <a:solidFill>
          <a:schemeClr val="bg1"/>
        </a:solidFill>
        <a:ln>
          <a:solidFill>
            <a:schemeClr val="bg2">
              <a:lumMod val="75000"/>
            </a:schemeClr>
          </a:solid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1-Hour NSPIN Duration</a:t>
            </a:r>
          </a:p>
        </c:rich>
      </c:tx>
      <c:layout>
        <c:manualLayout>
          <c:xMode val="edge"/>
          <c:yMode val="edge"/>
          <c:x val="0.3008285626126434"/>
          <c:y val="6.7875950848449385E-2"/>
        </c:manualLayout>
      </c:layout>
      <c:overlay val="0"/>
      <c:spPr>
        <a:noFill/>
        <a:ln>
          <a:noFill/>
        </a:ln>
        <a:effectLst/>
      </c:spPr>
    </c:title>
    <c:autoTitleDeleted val="0"/>
    <c:plotArea>
      <c:layout>
        <c:manualLayout>
          <c:layoutTarget val="inner"/>
          <c:xMode val="edge"/>
          <c:yMode val="edge"/>
          <c:x val="0.20790588537754073"/>
          <c:y val="0.13872739865850103"/>
          <c:w val="0.72896402732026411"/>
          <c:h val="0.67553988043161262"/>
        </c:manualLayout>
      </c:layout>
      <c:scatterChart>
        <c:scatterStyle val="lineMarker"/>
        <c:varyColors val="0"/>
        <c:ser>
          <c:idx val="0"/>
          <c:order val="0"/>
          <c:tx>
            <c:v>Energy</c:v>
          </c:tx>
          <c:spPr>
            <a:ln w="25400" cap="rnd">
              <a:solidFill>
                <a:schemeClr val="accent1"/>
              </a:solidFill>
              <a:round/>
            </a:ln>
            <a:effectLst/>
          </c:spPr>
          <c:marker>
            <c:symbol val="circle"/>
            <c:size val="5"/>
            <c:spPr>
              <a:solidFill>
                <a:schemeClr val="accent1"/>
              </a:solidFill>
              <a:ln w="9525">
                <a:solidFill>
                  <a:schemeClr val="accent1"/>
                </a:solidFill>
              </a:ln>
              <a:effectLst/>
            </c:spPr>
          </c:marker>
          <c:xVal>
            <c:numRef>
              <c:f>Sheet1!$B$4:$B$14</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Sheet1!$C$20:$C$30</c:f>
              <c:numCache>
                <c:formatCode>General</c:formatCode>
                <c:ptCount val="11"/>
                <c:pt idx="0">
                  <c:v>0</c:v>
                </c:pt>
                <c:pt idx="1">
                  <c:v>0</c:v>
                </c:pt>
                <c:pt idx="2">
                  <c:v>0</c:v>
                </c:pt>
                <c:pt idx="3">
                  <c:v>0</c:v>
                </c:pt>
                <c:pt idx="4">
                  <c:v>0</c:v>
                </c:pt>
                <c:pt idx="5">
                  <c:v>0</c:v>
                </c:pt>
                <c:pt idx="6">
                  <c:v>0</c:v>
                </c:pt>
                <c:pt idx="7">
                  <c:v>0</c:v>
                </c:pt>
                <c:pt idx="8" formatCode="0.0">
                  <c:v>964.09090909090901</c:v>
                </c:pt>
                <c:pt idx="9">
                  <c:v>2733</c:v>
                </c:pt>
                <c:pt idx="10">
                  <c:v>0</c:v>
                </c:pt>
              </c:numCache>
            </c:numRef>
          </c:yVal>
          <c:smooth val="0"/>
          <c:extLst>
            <c:ext xmlns:c16="http://schemas.microsoft.com/office/drawing/2014/chart" uri="{C3380CC4-5D6E-409C-BE32-E72D297353CC}">
              <c16:uniqueId val="{00000000-935C-42A3-92AF-5F7BD6651B80}"/>
            </c:ext>
          </c:extLst>
        </c:ser>
        <c:ser>
          <c:idx val="2"/>
          <c:order val="1"/>
          <c:tx>
            <c:v>NSPIN</c:v>
          </c:tx>
          <c:spPr>
            <a:ln w="25400" cap="rnd">
              <a:solidFill>
                <a:schemeClr val="accent2"/>
              </a:solidFill>
              <a:round/>
            </a:ln>
            <a:effectLst/>
          </c:spPr>
          <c:marker>
            <c:symbol val="circle"/>
            <c:size val="5"/>
            <c:spPr>
              <a:solidFill>
                <a:schemeClr val="accent2"/>
              </a:solidFill>
              <a:ln w="9525">
                <a:solidFill>
                  <a:schemeClr val="accent2"/>
                </a:solidFill>
              </a:ln>
              <a:effectLst/>
            </c:spPr>
          </c:marker>
          <c:xVal>
            <c:numRef>
              <c:f>Sheet1!$B$20:$B$30</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Sheet1!$G$20:$G$30</c:f>
              <c:numCache>
                <c:formatCode>General</c:formatCode>
                <c:ptCount val="11"/>
                <c:pt idx="0">
                  <c:v>4500</c:v>
                </c:pt>
                <c:pt idx="1">
                  <c:v>4500</c:v>
                </c:pt>
                <c:pt idx="2">
                  <c:v>4100</c:v>
                </c:pt>
                <c:pt idx="3">
                  <c:v>3100</c:v>
                </c:pt>
                <c:pt idx="4">
                  <c:v>2575</c:v>
                </c:pt>
                <c:pt idx="5">
                  <c:v>1575</c:v>
                </c:pt>
                <c:pt idx="6">
                  <c:v>651.24999999999989</c:v>
                </c:pt>
                <c:pt idx="7">
                  <c:v>10</c:v>
                </c:pt>
                <c:pt idx="8" formatCode="0.0">
                  <c:v>0</c:v>
                </c:pt>
                <c:pt idx="9">
                  <c:v>0</c:v>
                </c:pt>
                <c:pt idx="10">
                  <c:v>0</c:v>
                </c:pt>
              </c:numCache>
            </c:numRef>
          </c:yVal>
          <c:smooth val="0"/>
          <c:extLst>
            <c:ext xmlns:c16="http://schemas.microsoft.com/office/drawing/2014/chart" uri="{C3380CC4-5D6E-409C-BE32-E72D297353CC}">
              <c16:uniqueId val="{00000001-935C-42A3-92AF-5F7BD6651B80}"/>
            </c:ext>
          </c:extLst>
        </c:ser>
        <c:dLbls>
          <c:showLegendKey val="0"/>
          <c:showVal val="0"/>
          <c:showCatName val="0"/>
          <c:showSerName val="0"/>
          <c:showPercent val="0"/>
          <c:showBubbleSize val="0"/>
        </c:dLbls>
        <c:axId val="185163248"/>
        <c:axId val="185160368"/>
        <c:extLst/>
      </c:scatterChart>
      <c:valAx>
        <c:axId val="185163248"/>
        <c:scaling>
          <c:orientation val="minMax"/>
          <c:max val="1"/>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 ESR Depletion</a:t>
                </a:r>
              </a:p>
            </c:rich>
          </c:tx>
          <c:layout>
            <c:manualLayout>
              <c:xMode val="edge"/>
              <c:yMode val="edge"/>
              <c:x val="0.43809251968503943"/>
              <c:y val="0.90902777777777777"/>
            </c:manualLayout>
          </c:layout>
          <c:overlay val="0"/>
          <c:spPr>
            <a:noFill/>
            <a:ln>
              <a:noFill/>
            </a:ln>
            <a:effectLst/>
          </c:sp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5160368"/>
        <c:crosses val="autoZero"/>
        <c:crossBetween val="midCat"/>
        <c:majorUnit val="0.2"/>
      </c:valAx>
      <c:valAx>
        <c:axId val="185160368"/>
        <c:scaling>
          <c:orientation val="minMax"/>
          <c:max val="5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ESR</a:t>
                </a:r>
                <a:r>
                  <a:rPr lang="en-US" sz="1200" baseline="0"/>
                  <a:t> Awards</a:t>
                </a:r>
                <a:r>
                  <a:rPr lang="en-US" sz="1200"/>
                  <a:t> [MW]</a:t>
                </a:r>
              </a:p>
            </c:rich>
          </c:tx>
          <c:layout>
            <c:manualLayout>
              <c:xMode val="edge"/>
              <c:yMode val="edge"/>
              <c:x val="1.7770997375328085E-2"/>
              <c:y val="0.25073344998541847"/>
            </c:manualLayout>
          </c:layout>
          <c:overlay val="0"/>
          <c:spPr>
            <a:noFill/>
            <a:ln>
              <a:noFill/>
            </a:ln>
            <a:effectLst/>
          </c:sp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5163248"/>
        <c:crosses val="autoZero"/>
        <c:crossBetween val="midCat"/>
      </c:valAx>
    </c:plotArea>
    <c:legend>
      <c:legendPos val="t"/>
      <c:layout>
        <c:manualLayout>
          <c:xMode val="edge"/>
          <c:yMode val="edge"/>
          <c:x val="0.73160138432851785"/>
          <c:y val="0.14346705491538544"/>
          <c:w val="0.19319685039370083"/>
          <c:h val="0.1508237538183678"/>
        </c:manualLayout>
      </c:layout>
      <c:overlay val="0"/>
      <c:spPr>
        <a:solidFill>
          <a:schemeClr val="bg1"/>
        </a:solidFill>
        <a:ln>
          <a:solidFill>
            <a:schemeClr val="bg2">
              <a:lumMod val="75000"/>
            </a:schemeClr>
          </a:solid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4-Hour NSPIN Duration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9103254508230863"/>
          <c:y val="0.24520888013998252"/>
          <c:w val="0.74816945837934989"/>
          <c:h val="0.56905839895013122"/>
        </c:manualLayout>
      </c:layout>
      <c:scatterChart>
        <c:scatterStyle val="lineMarker"/>
        <c:varyColors val="0"/>
        <c:ser>
          <c:idx val="0"/>
          <c:order val="0"/>
          <c:tx>
            <c:strRef>
              <c:f>Sheet1!$Q$3</c:f>
              <c:strCache>
                <c:ptCount val="1"/>
                <c:pt idx="0">
                  <c:v>Energy</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Sheet1!$B$4:$B$14</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Sheet1!$Q$4:$Q$14</c:f>
              <c:numCache>
                <c:formatCode>0.0</c:formatCode>
                <c:ptCount val="11"/>
                <c:pt idx="0">
                  <c:v>1002.08</c:v>
                </c:pt>
                <c:pt idx="1">
                  <c:v>1002.08</c:v>
                </c:pt>
                <c:pt idx="2">
                  <c:v>1002.08</c:v>
                </c:pt>
                <c:pt idx="3">
                  <c:v>1020.6595744680851</c:v>
                </c:pt>
                <c:pt idx="4">
                  <c:v>1020.6595744680851</c:v>
                </c:pt>
                <c:pt idx="5">
                  <c:v>1020.6595744680851</c:v>
                </c:pt>
                <c:pt idx="6">
                  <c:v>1020.6595744680851</c:v>
                </c:pt>
                <c:pt idx="7">
                  <c:v>1085</c:v>
                </c:pt>
                <c:pt idx="8">
                  <c:v>1088.2727272727273</c:v>
                </c:pt>
                <c:pt idx="9" formatCode="General">
                  <c:v>1194.2000000000003</c:v>
                </c:pt>
                <c:pt idx="10">
                  <c:v>11053</c:v>
                </c:pt>
              </c:numCache>
            </c:numRef>
          </c:yVal>
          <c:smooth val="0"/>
          <c:extLst>
            <c:ext xmlns:c16="http://schemas.microsoft.com/office/drawing/2014/chart" uri="{C3380CC4-5D6E-409C-BE32-E72D297353CC}">
              <c16:uniqueId val="{00000000-CDA0-4BA6-93D2-B69302139C26}"/>
            </c:ext>
          </c:extLst>
        </c:ser>
        <c:ser>
          <c:idx val="1"/>
          <c:order val="1"/>
          <c:tx>
            <c:strRef>
              <c:f>Sheet1!$R$3</c:f>
              <c:strCache>
                <c:ptCount val="1"/>
                <c:pt idx="0">
                  <c:v>REGUP</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Sheet1!$B$4:$B$14</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Sheet1!$R$4:$R$14</c:f>
              <c:numCache>
                <c:formatCode>0.0</c:formatCode>
                <c:ptCount val="11"/>
                <c:pt idx="0">
                  <c:v>18.5</c:v>
                </c:pt>
                <c:pt idx="1">
                  <c:v>18.5</c:v>
                </c:pt>
                <c:pt idx="2">
                  <c:v>18.5</c:v>
                </c:pt>
                <c:pt idx="3">
                  <c:v>129.95744680851067</c:v>
                </c:pt>
                <c:pt idx="4">
                  <c:v>129.95744680851067</c:v>
                </c:pt>
                <c:pt idx="5">
                  <c:v>129.95744680851067</c:v>
                </c:pt>
                <c:pt idx="6">
                  <c:v>129.95744680851067</c:v>
                </c:pt>
                <c:pt idx="7">
                  <c:v>515.99999999999989</c:v>
                </c:pt>
                <c:pt idx="8">
                  <c:v>535.63636363636351</c:v>
                </c:pt>
                <c:pt idx="9">
                  <c:v>1171.2</c:v>
                </c:pt>
                <c:pt idx="10">
                  <c:v>9052</c:v>
                </c:pt>
              </c:numCache>
            </c:numRef>
          </c:yVal>
          <c:smooth val="0"/>
          <c:extLst>
            <c:ext xmlns:c16="http://schemas.microsoft.com/office/drawing/2014/chart" uri="{C3380CC4-5D6E-409C-BE32-E72D297353CC}">
              <c16:uniqueId val="{00000001-CDA0-4BA6-93D2-B69302139C26}"/>
            </c:ext>
          </c:extLst>
        </c:ser>
        <c:ser>
          <c:idx val="2"/>
          <c:order val="2"/>
          <c:tx>
            <c:strRef>
              <c:f>Sheet1!$S$3</c:f>
              <c:strCache>
                <c:ptCount val="1"/>
                <c:pt idx="0">
                  <c:v>RRS</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Sheet1!$B$4:$B$14</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Sheet1!$S$4:$S$14</c:f>
              <c:numCache>
                <c:formatCode>0.0</c:formatCode>
                <c:ptCount val="11"/>
                <c:pt idx="0">
                  <c:v>12.5</c:v>
                </c:pt>
                <c:pt idx="1">
                  <c:v>12.5</c:v>
                </c:pt>
                <c:pt idx="2">
                  <c:v>12.5</c:v>
                </c:pt>
                <c:pt idx="3">
                  <c:v>123.95744680851062</c:v>
                </c:pt>
                <c:pt idx="4">
                  <c:v>123.95744680851062</c:v>
                </c:pt>
                <c:pt idx="5">
                  <c:v>123.95744680851062</c:v>
                </c:pt>
                <c:pt idx="6">
                  <c:v>123.95744680851062</c:v>
                </c:pt>
                <c:pt idx="7">
                  <c:v>509.99999999999977</c:v>
                </c:pt>
                <c:pt idx="8">
                  <c:v>529.63636363636328</c:v>
                </c:pt>
                <c:pt idx="9">
                  <c:v>1165.1999999999998</c:v>
                </c:pt>
                <c:pt idx="10">
                  <c:v>7051</c:v>
                </c:pt>
              </c:numCache>
            </c:numRef>
          </c:yVal>
          <c:smooth val="0"/>
          <c:extLst>
            <c:ext xmlns:c16="http://schemas.microsoft.com/office/drawing/2014/chart" uri="{C3380CC4-5D6E-409C-BE32-E72D297353CC}">
              <c16:uniqueId val="{00000002-CDA0-4BA6-93D2-B69302139C26}"/>
            </c:ext>
          </c:extLst>
        </c:ser>
        <c:ser>
          <c:idx val="3"/>
          <c:order val="3"/>
          <c:tx>
            <c:strRef>
              <c:f>Sheet1!$T$3</c:f>
              <c:strCache>
                <c:ptCount val="1"/>
                <c:pt idx="0">
                  <c:v>ECRS</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xVal>
            <c:numRef>
              <c:f>Sheet1!$B$4:$B$14</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Sheet1!$T$4:$T$14</c:f>
              <c:numCache>
                <c:formatCode>0.0</c:formatCode>
                <c:ptCount val="11"/>
                <c:pt idx="0">
                  <c:v>25</c:v>
                </c:pt>
                <c:pt idx="1">
                  <c:v>25</c:v>
                </c:pt>
                <c:pt idx="2">
                  <c:v>25</c:v>
                </c:pt>
                <c:pt idx="3">
                  <c:v>247.91489361702136</c:v>
                </c:pt>
                <c:pt idx="4">
                  <c:v>247.91489361702136</c:v>
                </c:pt>
                <c:pt idx="5">
                  <c:v>247.91489361702136</c:v>
                </c:pt>
                <c:pt idx="6">
                  <c:v>247.91489361702136</c:v>
                </c:pt>
                <c:pt idx="7">
                  <c:v>1020</c:v>
                </c:pt>
                <c:pt idx="8">
                  <c:v>1059.2727272727273</c:v>
                </c:pt>
                <c:pt idx="9">
                  <c:v>1165.2000000000003</c:v>
                </c:pt>
                <c:pt idx="10">
                  <c:v>5050</c:v>
                </c:pt>
              </c:numCache>
            </c:numRef>
          </c:yVal>
          <c:smooth val="0"/>
          <c:extLst>
            <c:ext xmlns:c16="http://schemas.microsoft.com/office/drawing/2014/chart" uri="{C3380CC4-5D6E-409C-BE32-E72D297353CC}">
              <c16:uniqueId val="{00000003-CDA0-4BA6-93D2-B69302139C26}"/>
            </c:ext>
          </c:extLst>
        </c:ser>
        <c:ser>
          <c:idx val="4"/>
          <c:order val="4"/>
          <c:tx>
            <c:strRef>
              <c:f>Sheet1!$U$3</c:f>
              <c:strCache>
                <c:ptCount val="1"/>
                <c:pt idx="0">
                  <c:v>NSPIN</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xVal>
            <c:numRef>
              <c:f>Sheet1!$B$4:$B$14</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Sheet1!$U$4:$U$14</c:f>
              <c:numCache>
                <c:formatCode>0.0</c:formatCode>
                <c:ptCount val="11"/>
                <c:pt idx="0">
                  <c:v>100</c:v>
                </c:pt>
                <c:pt idx="1">
                  <c:v>100</c:v>
                </c:pt>
                <c:pt idx="2">
                  <c:v>100</c:v>
                </c:pt>
                <c:pt idx="3">
                  <c:v>991.659574468085</c:v>
                </c:pt>
                <c:pt idx="4">
                  <c:v>991.659574468085</c:v>
                </c:pt>
                <c:pt idx="5">
                  <c:v>991.659574468085</c:v>
                </c:pt>
                <c:pt idx="6">
                  <c:v>991.659574468085</c:v>
                </c:pt>
                <c:pt idx="7">
                  <c:v>1056</c:v>
                </c:pt>
                <c:pt idx="8">
                  <c:v>1059.2727272727275</c:v>
                </c:pt>
                <c:pt idx="9">
                  <c:v>1165.2000000000003</c:v>
                </c:pt>
                <c:pt idx="10">
                  <c:v>5000</c:v>
                </c:pt>
              </c:numCache>
            </c:numRef>
          </c:yVal>
          <c:smooth val="0"/>
          <c:extLst>
            <c:ext xmlns:c16="http://schemas.microsoft.com/office/drawing/2014/chart" uri="{C3380CC4-5D6E-409C-BE32-E72D297353CC}">
              <c16:uniqueId val="{00000004-CDA0-4BA6-93D2-B69302139C26}"/>
            </c:ext>
          </c:extLst>
        </c:ser>
        <c:dLbls>
          <c:showLegendKey val="0"/>
          <c:showVal val="0"/>
          <c:showCatName val="0"/>
          <c:showSerName val="0"/>
          <c:showPercent val="0"/>
          <c:showBubbleSize val="0"/>
        </c:dLbls>
        <c:axId val="185163248"/>
        <c:axId val="185160368"/>
        <c:extLst/>
      </c:scatterChart>
      <c:valAx>
        <c:axId val="185163248"/>
        <c:scaling>
          <c:orientation val="minMax"/>
          <c:max val="1"/>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 ESR Depletion</a:t>
                </a:r>
              </a:p>
            </c:rich>
          </c:tx>
          <c:layout>
            <c:manualLayout>
              <c:xMode val="edge"/>
              <c:yMode val="edge"/>
              <c:x val="0.43809251968503943"/>
              <c:y val="0.9090277777777777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5160368"/>
        <c:crosses val="autoZero"/>
        <c:crossBetween val="midCat"/>
      </c:valAx>
      <c:valAx>
        <c:axId val="185160368"/>
        <c:scaling>
          <c:orientation val="minMax"/>
          <c:max val="2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Clearing Prices [$/MWh]</a:t>
                </a:r>
              </a:p>
            </c:rich>
          </c:tx>
          <c:layout>
            <c:manualLayout>
              <c:xMode val="edge"/>
              <c:yMode val="edge"/>
              <c:x val="1.7770902241886998E-2"/>
              <c:y val="0.34669609247937044"/>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5163248"/>
        <c:crosses val="autoZero"/>
        <c:crossBetween val="midCat"/>
      </c:valAx>
      <c:spPr>
        <a:noFill/>
        <a:ln>
          <a:noFill/>
        </a:ln>
        <a:effectLst/>
      </c:spPr>
    </c:plotArea>
    <c:legend>
      <c:legendPos val="t"/>
      <c:layout>
        <c:manualLayout>
          <c:xMode val="edge"/>
          <c:yMode val="edge"/>
          <c:x val="0.12538366560694678"/>
          <c:y val="0.11558631238971079"/>
          <c:w val="0.84210801882643349"/>
          <c:h val="9.4923082531350247E-2"/>
        </c:manualLayout>
      </c:layout>
      <c:overlay val="0"/>
      <c:spPr>
        <a:solidFill>
          <a:schemeClr val="bg1"/>
        </a:solidFill>
        <a:ln>
          <a:solidFill>
            <a:schemeClr val="bg2">
              <a:lumMod val="75000"/>
            </a:schemeClr>
          </a:solid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1-Hour NSPIN Duration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9869990260021897"/>
          <c:y val="0.24520888013998252"/>
          <c:w val="0.73817001009758576"/>
          <c:h val="0.56905839895013122"/>
        </c:manualLayout>
      </c:layout>
      <c:scatterChart>
        <c:scatterStyle val="lineMarker"/>
        <c:varyColors val="0"/>
        <c:ser>
          <c:idx val="0"/>
          <c:order val="0"/>
          <c:tx>
            <c:strRef>
              <c:f>Sheet1!$Q$3</c:f>
              <c:strCache>
                <c:ptCount val="1"/>
                <c:pt idx="0">
                  <c:v>Energy</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Sheet1!$B$20:$B$30</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Sheet1!$Q$20:$Q$30</c:f>
              <c:numCache>
                <c:formatCode>General</c:formatCode>
                <c:ptCount val="11"/>
                <c:pt idx="0">
                  <c:v>1000.01</c:v>
                </c:pt>
                <c:pt idx="1">
                  <c:v>1000.01</c:v>
                </c:pt>
                <c:pt idx="2">
                  <c:v>1000.01</c:v>
                </c:pt>
                <c:pt idx="3">
                  <c:v>1001.25</c:v>
                </c:pt>
                <c:pt idx="4">
                  <c:v>1004.58</c:v>
                </c:pt>
                <c:pt idx="5">
                  <c:v>1008.3</c:v>
                </c:pt>
                <c:pt idx="6">
                  <c:v>1083.3</c:v>
                </c:pt>
                <c:pt idx="7">
                  <c:v>1085</c:v>
                </c:pt>
                <c:pt idx="8" formatCode="0.0">
                  <c:v>1088.2727272727273</c:v>
                </c:pt>
                <c:pt idx="9">
                  <c:v>1194.2000000000003</c:v>
                </c:pt>
                <c:pt idx="10">
                  <c:v>11053</c:v>
                </c:pt>
              </c:numCache>
            </c:numRef>
          </c:yVal>
          <c:smooth val="0"/>
          <c:extLst>
            <c:ext xmlns:c16="http://schemas.microsoft.com/office/drawing/2014/chart" uri="{C3380CC4-5D6E-409C-BE32-E72D297353CC}">
              <c16:uniqueId val="{00000000-96AB-41F0-88E3-4CD11EB215CE}"/>
            </c:ext>
          </c:extLst>
        </c:ser>
        <c:ser>
          <c:idx val="1"/>
          <c:order val="1"/>
          <c:tx>
            <c:strRef>
              <c:f>Sheet1!$R$3</c:f>
              <c:strCache>
                <c:ptCount val="1"/>
                <c:pt idx="0">
                  <c:v>REGUP</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Sheet1!$B$20:$B$30</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Sheet1!$R$20:$R$30</c:f>
              <c:numCache>
                <c:formatCode>General</c:formatCode>
                <c:ptCount val="11"/>
                <c:pt idx="0">
                  <c:v>6.05</c:v>
                </c:pt>
                <c:pt idx="1">
                  <c:v>6.05</c:v>
                </c:pt>
                <c:pt idx="2">
                  <c:v>6.05</c:v>
                </c:pt>
                <c:pt idx="3">
                  <c:v>13.5</c:v>
                </c:pt>
                <c:pt idx="4">
                  <c:v>33.5</c:v>
                </c:pt>
                <c:pt idx="5">
                  <c:v>56</c:v>
                </c:pt>
                <c:pt idx="6">
                  <c:v>506</c:v>
                </c:pt>
                <c:pt idx="7">
                  <c:v>516</c:v>
                </c:pt>
                <c:pt idx="8" formatCode="0.0">
                  <c:v>535.63636363636351</c:v>
                </c:pt>
                <c:pt idx="9">
                  <c:v>1171.2</c:v>
                </c:pt>
                <c:pt idx="10">
                  <c:v>9052</c:v>
                </c:pt>
              </c:numCache>
            </c:numRef>
          </c:yVal>
          <c:smooth val="0"/>
          <c:extLst>
            <c:ext xmlns:c16="http://schemas.microsoft.com/office/drawing/2014/chart" uri="{C3380CC4-5D6E-409C-BE32-E72D297353CC}">
              <c16:uniqueId val="{00000001-96AB-41F0-88E3-4CD11EB215CE}"/>
            </c:ext>
          </c:extLst>
        </c:ser>
        <c:ser>
          <c:idx val="2"/>
          <c:order val="2"/>
          <c:tx>
            <c:strRef>
              <c:f>Sheet1!$S$3</c:f>
              <c:strCache>
                <c:ptCount val="1"/>
                <c:pt idx="0">
                  <c:v>RRS</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Sheet1!$B$20:$B$30</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Sheet1!$S$20:$S$30</c:f>
              <c:numCache>
                <c:formatCode>General</c:formatCode>
                <c:ptCount val="11"/>
                <c:pt idx="0">
                  <c:v>0.05</c:v>
                </c:pt>
                <c:pt idx="1">
                  <c:v>0.05</c:v>
                </c:pt>
                <c:pt idx="2">
                  <c:v>0.05</c:v>
                </c:pt>
                <c:pt idx="3">
                  <c:v>7.5</c:v>
                </c:pt>
                <c:pt idx="4">
                  <c:v>27.5</c:v>
                </c:pt>
                <c:pt idx="5">
                  <c:v>50</c:v>
                </c:pt>
                <c:pt idx="6">
                  <c:v>500</c:v>
                </c:pt>
                <c:pt idx="7">
                  <c:v>510</c:v>
                </c:pt>
                <c:pt idx="8" formatCode="0.0">
                  <c:v>529.63636363636328</c:v>
                </c:pt>
                <c:pt idx="9">
                  <c:v>1165.1999999999998</c:v>
                </c:pt>
                <c:pt idx="10">
                  <c:v>7051</c:v>
                </c:pt>
              </c:numCache>
            </c:numRef>
          </c:yVal>
          <c:smooth val="0"/>
          <c:extLst>
            <c:ext xmlns:c16="http://schemas.microsoft.com/office/drawing/2014/chart" uri="{C3380CC4-5D6E-409C-BE32-E72D297353CC}">
              <c16:uniqueId val="{00000002-96AB-41F0-88E3-4CD11EB215CE}"/>
            </c:ext>
          </c:extLst>
        </c:ser>
        <c:ser>
          <c:idx val="3"/>
          <c:order val="3"/>
          <c:tx>
            <c:strRef>
              <c:f>Sheet1!$T$3</c:f>
              <c:strCache>
                <c:ptCount val="1"/>
                <c:pt idx="0">
                  <c:v>ECRS</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xVal>
            <c:numRef>
              <c:f>Sheet1!$B$20:$B$30</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Sheet1!$T$20:$T$30</c:f>
              <c:numCache>
                <c:formatCode>General</c:formatCode>
                <c:ptCount val="11"/>
                <c:pt idx="0">
                  <c:v>0.1</c:v>
                </c:pt>
                <c:pt idx="1">
                  <c:v>0.1</c:v>
                </c:pt>
                <c:pt idx="2">
                  <c:v>0.1</c:v>
                </c:pt>
                <c:pt idx="3">
                  <c:v>15</c:v>
                </c:pt>
                <c:pt idx="4">
                  <c:v>55</c:v>
                </c:pt>
                <c:pt idx="5">
                  <c:v>100</c:v>
                </c:pt>
                <c:pt idx="6">
                  <c:v>1000</c:v>
                </c:pt>
                <c:pt idx="7">
                  <c:v>1020</c:v>
                </c:pt>
                <c:pt idx="8" formatCode="0.0">
                  <c:v>1059.2727272727273</c:v>
                </c:pt>
                <c:pt idx="9">
                  <c:v>1165.2000000000003</c:v>
                </c:pt>
                <c:pt idx="10">
                  <c:v>5050</c:v>
                </c:pt>
              </c:numCache>
            </c:numRef>
          </c:yVal>
          <c:smooth val="0"/>
          <c:extLst>
            <c:ext xmlns:c16="http://schemas.microsoft.com/office/drawing/2014/chart" uri="{C3380CC4-5D6E-409C-BE32-E72D297353CC}">
              <c16:uniqueId val="{00000003-96AB-41F0-88E3-4CD11EB215CE}"/>
            </c:ext>
          </c:extLst>
        </c:ser>
        <c:ser>
          <c:idx val="4"/>
          <c:order val="4"/>
          <c:tx>
            <c:strRef>
              <c:f>Sheet1!$U$3</c:f>
              <c:strCache>
                <c:ptCount val="1"/>
                <c:pt idx="0">
                  <c:v>NSPIN</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xVal>
            <c:numRef>
              <c:f>Sheet1!$B$20:$B$30</c:f>
              <c:numCache>
                <c:formatCode>0%</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Sheet1!$U$20:$U$30</c:f>
              <c:numCache>
                <c:formatCode>General</c:formatCode>
                <c:ptCount val="11"/>
                <c:pt idx="0">
                  <c:v>0.1</c:v>
                </c:pt>
                <c:pt idx="1">
                  <c:v>0.1</c:v>
                </c:pt>
                <c:pt idx="2">
                  <c:v>0.1</c:v>
                </c:pt>
                <c:pt idx="3">
                  <c:v>15</c:v>
                </c:pt>
                <c:pt idx="4">
                  <c:v>55</c:v>
                </c:pt>
                <c:pt idx="5">
                  <c:v>100</c:v>
                </c:pt>
                <c:pt idx="6">
                  <c:v>1000</c:v>
                </c:pt>
                <c:pt idx="7">
                  <c:v>1020</c:v>
                </c:pt>
                <c:pt idx="8" formatCode="0.0">
                  <c:v>1059.2727272727275</c:v>
                </c:pt>
                <c:pt idx="9">
                  <c:v>1165.2000000000003</c:v>
                </c:pt>
                <c:pt idx="10">
                  <c:v>5000</c:v>
                </c:pt>
              </c:numCache>
            </c:numRef>
          </c:yVal>
          <c:smooth val="0"/>
          <c:extLst>
            <c:ext xmlns:c16="http://schemas.microsoft.com/office/drawing/2014/chart" uri="{C3380CC4-5D6E-409C-BE32-E72D297353CC}">
              <c16:uniqueId val="{00000004-96AB-41F0-88E3-4CD11EB215CE}"/>
            </c:ext>
          </c:extLst>
        </c:ser>
        <c:dLbls>
          <c:showLegendKey val="0"/>
          <c:showVal val="0"/>
          <c:showCatName val="0"/>
          <c:showSerName val="0"/>
          <c:showPercent val="0"/>
          <c:showBubbleSize val="0"/>
        </c:dLbls>
        <c:axId val="185163248"/>
        <c:axId val="185160368"/>
        <c:extLst/>
      </c:scatterChart>
      <c:valAx>
        <c:axId val="185163248"/>
        <c:scaling>
          <c:orientation val="minMax"/>
          <c:max val="1"/>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 ESR Depletion</a:t>
                </a:r>
              </a:p>
            </c:rich>
          </c:tx>
          <c:layout>
            <c:manualLayout>
              <c:xMode val="edge"/>
              <c:yMode val="edge"/>
              <c:x val="0.43809251968503943"/>
              <c:y val="0.9090277777777777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5160368"/>
        <c:crosses val="autoZero"/>
        <c:crossBetween val="midCat"/>
      </c:valAx>
      <c:valAx>
        <c:axId val="185160368"/>
        <c:scaling>
          <c:orientation val="minMax"/>
          <c:max val="2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Clearing Prices [$/MWh]</a:t>
                </a:r>
              </a:p>
            </c:rich>
          </c:tx>
          <c:layout>
            <c:manualLayout>
              <c:xMode val="edge"/>
              <c:yMode val="edge"/>
              <c:x val="1.7770929536054712E-2"/>
              <c:y val="0.32563114221605854"/>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5163248"/>
        <c:crosses val="autoZero"/>
        <c:crossBetween val="midCat"/>
      </c:valAx>
      <c:spPr>
        <a:noFill/>
        <a:ln>
          <a:noFill/>
        </a:ln>
        <a:effectLst/>
      </c:spPr>
    </c:plotArea>
    <c:legend>
      <c:legendPos val="t"/>
      <c:layout>
        <c:manualLayout>
          <c:xMode val="edge"/>
          <c:yMode val="edge"/>
          <c:x val="3.4465411479643056E-2"/>
          <c:y val="0.11324576236045392"/>
          <c:w val="0.93484797926261753"/>
          <c:h val="9.4923082531350247E-2"/>
        </c:manualLayout>
      </c:layout>
      <c:overlay val="0"/>
      <c:spPr>
        <a:solidFill>
          <a:schemeClr val="bg1"/>
        </a:solidFill>
        <a:ln>
          <a:solidFill>
            <a:schemeClr val="bg2">
              <a:lumMod val="75000"/>
            </a:schemeClr>
          </a:solid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2149" y="13"/>
            <a:ext cx="182907" cy="306864"/>
          </a:xfrm>
          <a:prstGeom prst="rect">
            <a:avLst/>
          </a:prstGeom>
          <a:noFill/>
          <a:ln w="9525">
            <a:noFill/>
            <a:miter lim="800000"/>
            <a:headEnd/>
            <a:tailEnd/>
          </a:ln>
        </p:spPr>
        <p:txBody>
          <a:bodyPr vert="horz" wrap="none" lIns="90525" tIns="45262" rIns="90525" bIns="45262" numCol="1" anchor="t" anchorCtr="0" compatLnSpc="1">
            <a:prstTxWarp prst="textNoShape">
              <a:avLst/>
            </a:prstTxWarp>
            <a:spAutoFit/>
          </a:bodyPr>
          <a:lstStyle>
            <a:lvl1pPr defTabSz="949936" eaLnBrk="0" hangingPunct="0">
              <a:defRPr kumimoji="0" sz="1400" b="1">
                <a:solidFill>
                  <a:schemeClr val="tx1"/>
                </a:solidFill>
              </a:defRPr>
            </a:lvl1pPr>
          </a:lstStyle>
          <a:p>
            <a:pPr>
              <a:defRPr/>
            </a:pPr>
            <a:endParaRPr lang="en-US"/>
          </a:p>
        </p:txBody>
      </p:sp>
      <p:sp>
        <p:nvSpPr>
          <p:cNvPr id="104451" name="Rectangle 3"/>
          <p:cNvSpPr>
            <a:spLocks noGrp="1" noChangeArrowheads="1"/>
          </p:cNvSpPr>
          <p:nvPr>
            <p:ph type="dt" sz="quarter" idx="1"/>
          </p:nvPr>
        </p:nvSpPr>
        <p:spPr bwMode="auto">
          <a:xfrm>
            <a:off x="9364461" y="13"/>
            <a:ext cx="182907" cy="306864"/>
          </a:xfrm>
          <a:prstGeom prst="rect">
            <a:avLst/>
          </a:prstGeom>
          <a:noFill/>
          <a:ln w="9525">
            <a:noFill/>
            <a:miter lim="800000"/>
            <a:headEnd/>
            <a:tailEnd/>
          </a:ln>
        </p:spPr>
        <p:txBody>
          <a:bodyPr vert="horz" wrap="none" lIns="90525" tIns="45262" rIns="90525" bIns="45262" numCol="1" anchor="t" anchorCtr="0" compatLnSpc="1">
            <a:prstTxWarp prst="textNoShape">
              <a:avLst/>
            </a:prstTxWarp>
            <a:spAutoFit/>
          </a:bodyPr>
          <a:lstStyle>
            <a:lvl1pPr algn="r" defTabSz="949936" eaLnBrk="0" hangingPunct="0">
              <a:defRPr kumimoji="0" sz="1400" b="1">
                <a:solidFill>
                  <a:schemeClr val="tx1"/>
                </a:solidFill>
              </a:defRPr>
            </a:lvl1pPr>
          </a:lstStyle>
          <a:p>
            <a:pPr>
              <a:defRPr/>
            </a:pPr>
            <a:endParaRPr lang="en-US"/>
          </a:p>
        </p:txBody>
      </p:sp>
      <p:sp>
        <p:nvSpPr>
          <p:cNvPr id="104452" name="Rectangle 4"/>
          <p:cNvSpPr>
            <a:spLocks noGrp="1" noChangeArrowheads="1"/>
          </p:cNvSpPr>
          <p:nvPr>
            <p:ph type="ftr" sz="quarter" idx="2"/>
          </p:nvPr>
        </p:nvSpPr>
        <p:spPr bwMode="auto">
          <a:xfrm>
            <a:off x="-2149" y="7023217"/>
            <a:ext cx="182907" cy="306864"/>
          </a:xfrm>
          <a:prstGeom prst="rect">
            <a:avLst/>
          </a:prstGeom>
          <a:noFill/>
          <a:ln w="9525">
            <a:noFill/>
            <a:miter lim="800000"/>
            <a:headEnd/>
            <a:tailEnd/>
          </a:ln>
        </p:spPr>
        <p:txBody>
          <a:bodyPr vert="horz" wrap="none" lIns="90525" tIns="45262" rIns="90525" bIns="45262" numCol="1" anchor="b" anchorCtr="0" compatLnSpc="1">
            <a:prstTxWarp prst="textNoShape">
              <a:avLst/>
            </a:prstTxWarp>
            <a:spAutoFit/>
          </a:bodyPr>
          <a:lstStyle>
            <a:lvl1pPr defTabSz="949936" eaLnBrk="0" hangingPunct="0">
              <a:defRPr kumimoji="0" sz="1400" b="1">
                <a:solidFill>
                  <a:schemeClr val="tx1"/>
                </a:solidFill>
              </a:defRPr>
            </a:lvl1pPr>
          </a:lstStyle>
          <a:p>
            <a:pPr>
              <a:defRPr/>
            </a:pPr>
            <a:endParaRPr lang="en-US"/>
          </a:p>
        </p:txBody>
      </p:sp>
      <p:sp>
        <p:nvSpPr>
          <p:cNvPr id="104453" name="Rectangle 5"/>
          <p:cNvSpPr>
            <a:spLocks noGrp="1" noChangeArrowheads="1"/>
          </p:cNvSpPr>
          <p:nvPr>
            <p:ph type="sldNum" sz="quarter" idx="3"/>
          </p:nvPr>
        </p:nvSpPr>
        <p:spPr bwMode="auto">
          <a:xfrm>
            <a:off x="9149749" y="7026947"/>
            <a:ext cx="397620" cy="306852"/>
          </a:xfrm>
          <a:prstGeom prst="rect">
            <a:avLst/>
          </a:prstGeom>
          <a:noFill/>
          <a:ln w="9525">
            <a:noFill/>
            <a:miter lim="800000"/>
            <a:headEnd/>
            <a:tailEnd/>
          </a:ln>
        </p:spPr>
        <p:txBody>
          <a:bodyPr vert="horz" wrap="none" lIns="90525" tIns="45262" rIns="90525" bIns="45262" numCol="1" anchor="b" anchorCtr="0" compatLnSpc="1">
            <a:prstTxWarp prst="textNoShape">
              <a:avLst/>
            </a:prstTxWarp>
            <a:spAutoFit/>
          </a:bodyPr>
          <a:lstStyle>
            <a:lvl1pPr algn="r" defTabSz="949936" eaLnBrk="0" hangingPunct="0">
              <a:defRPr kumimoji="0" sz="1400" b="1">
                <a:solidFill>
                  <a:schemeClr val="tx1"/>
                </a:solidFill>
              </a:defRPr>
            </a:lvl1pPr>
          </a:lstStyle>
          <a:p>
            <a:pPr>
              <a:defRPr/>
            </a:pPr>
            <a:fld id="{C6CF872D-C1AA-47DE-90DE-303E4A3981F8}" type="slidenum">
              <a:rPr lang="en-US"/>
              <a:pPr>
                <a:defRPr/>
              </a:pPr>
              <a:t>‹#›</a:t>
            </a:fld>
            <a:endParaRPr lang="en-US"/>
          </a:p>
        </p:txBody>
      </p:sp>
    </p:spTree>
    <p:extLst>
      <p:ext uri="{BB962C8B-B14F-4D97-AF65-F5344CB8AC3E}">
        <p14:creationId xmlns:p14="http://schemas.microsoft.com/office/powerpoint/2010/main" val="32764975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10" y="3"/>
            <a:ext cx="4156643" cy="359440"/>
          </a:xfrm>
          <a:prstGeom prst="rect">
            <a:avLst/>
          </a:prstGeom>
          <a:noFill/>
          <a:ln w="9525">
            <a:noFill/>
            <a:miter lim="800000"/>
            <a:headEnd/>
            <a:tailEnd/>
          </a:ln>
        </p:spPr>
        <p:txBody>
          <a:bodyPr vert="horz" wrap="square" lIns="90525" tIns="45262" rIns="90525" bIns="45262" numCol="1" anchor="t" anchorCtr="0" compatLnSpc="1">
            <a:prstTxWarp prst="textNoShape">
              <a:avLst/>
            </a:prstTxWarp>
          </a:bodyPr>
          <a:lstStyle>
            <a:lvl1pPr defTabSz="949936" eaLnBrk="0" hangingPunct="0">
              <a:defRPr kumimoji="0" sz="1400">
                <a:solidFill>
                  <a:schemeClr val="tx1"/>
                </a:solidFill>
              </a:defRPr>
            </a:lvl1pPr>
          </a:lstStyle>
          <a:p>
            <a:pPr>
              <a:defRPr/>
            </a:pPr>
            <a:endParaRPr lang="en-US"/>
          </a:p>
        </p:txBody>
      </p:sp>
      <p:sp>
        <p:nvSpPr>
          <p:cNvPr id="59395" name="Rectangle 3"/>
          <p:cNvSpPr>
            <a:spLocks noGrp="1" noChangeArrowheads="1"/>
          </p:cNvSpPr>
          <p:nvPr>
            <p:ph type="dt" idx="1"/>
          </p:nvPr>
        </p:nvSpPr>
        <p:spPr bwMode="auto">
          <a:xfrm>
            <a:off x="5433794" y="3"/>
            <a:ext cx="4152336" cy="359440"/>
          </a:xfrm>
          <a:prstGeom prst="rect">
            <a:avLst/>
          </a:prstGeom>
          <a:noFill/>
          <a:ln w="9525">
            <a:noFill/>
            <a:miter lim="800000"/>
            <a:headEnd/>
            <a:tailEnd/>
          </a:ln>
        </p:spPr>
        <p:txBody>
          <a:bodyPr vert="horz" wrap="square" lIns="90525" tIns="45262" rIns="90525" bIns="45262" numCol="1" anchor="t" anchorCtr="0" compatLnSpc="1">
            <a:prstTxWarp prst="textNoShape">
              <a:avLst/>
            </a:prstTxWarp>
          </a:bodyPr>
          <a:lstStyle>
            <a:lvl1pPr algn="r" defTabSz="949936" eaLnBrk="0" hangingPunct="0">
              <a:defRPr kumimoji="0" sz="1400">
                <a:solidFill>
                  <a:schemeClr val="tx1"/>
                </a:solidFill>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2963863" y="536575"/>
            <a:ext cx="3665537" cy="2749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1277151" y="3467971"/>
            <a:ext cx="7027528" cy="3287006"/>
          </a:xfrm>
          <a:prstGeom prst="rect">
            <a:avLst/>
          </a:prstGeom>
          <a:noFill/>
          <a:ln w="9525">
            <a:noFill/>
            <a:miter lim="800000"/>
            <a:headEnd/>
            <a:tailEnd/>
          </a:ln>
        </p:spPr>
        <p:txBody>
          <a:bodyPr vert="horz" wrap="square" lIns="90525" tIns="45262" rIns="90525" bIns="452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10" y="6935938"/>
            <a:ext cx="4156643" cy="356960"/>
          </a:xfrm>
          <a:prstGeom prst="rect">
            <a:avLst/>
          </a:prstGeom>
          <a:noFill/>
          <a:ln w="9525">
            <a:noFill/>
            <a:miter lim="800000"/>
            <a:headEnd/>
            <a:tailEnd/>
          </a:ln>
        </p:spPr>
        <p:txBody>
          <a:bodyPr vert="horz" wrap="square" lIns="90525" tIns="45262" rIns="90525" bIns="45262" numCol="1" anchor="b" anchorCtr="0" compatLnSpc="1">
            <a:prstTxWarp prst="textNoShape">
              <a:avLst/>
            </a:prstTxWarp>
          </a:bodyPr>
          <a:lstStyle>
            <a:lvl1pPr defTabSz="949936" eaLnBrk="0" hangingPunct="0">
              <a:defRPr kumimoji="0" sz="1400">
                <a:solidFill>
                  <a:schemeClr val="tx1"/>
                </a:solidFill>
              </a:defRPr>
            </a:lvl1pPr>
          </a:lstStyle>
          <a:p>
            <a:pPr>
              <a:defRPr/>
            </a:pPr>
            <a:endParaRPr lang="en-US"/>
          </a:p>
        </p:txBody>
      </p:sp>
      <p:sp>
        <p:nvSpPr>
          <p:cNvPr id="59399" name="Rectangle 7"/>
          <p:cNvSpPr>
            <a:spLocks noGrp="1" noChangeArrowheads="1"/>
          </p:cNvSpPr>
          <p:nvPr>
            <p:ph type="sldNum" sz="quarter" idx="5"/>
          </p:nvPr>
        </p:nvSpPr>
        <p:spPr bwMode="auto">
          <a:xfrm>
            <a:off x="5433794" y="6935938"/>
            <a:ext cx="4152336" cy="356960"/>
          </a:xfrm>
          <a:prstGeom prst="rect">
            <a:avLst/>
          </a:prstGeom>
          <a:noFill/>
          <a:ln w="9525">
            <a:noFill/>
            <a:miter lim="800000"/>
            <a:headEnd/>
            <a:tailEnd/>
          </a:ln>
        </p:spPr>
        <p:txBody>
          <a:bodyPr vert="horz" wrap="square" lIns="90525" tIns="45262" rIns="90525" bIns="45262" numCol="1" anchor="b" anchorCtr="0" compatLnSpc="1">
            <a:prstTxWarp prst="textNoShape">
              <a:avLst/>
            </a:prstTxWarp>
          </a:bodyPr>
          <a:lstStyle>
            <a:lvl1pPr algn="r" defTabSz="949936" eaLnBrk="0" hangingPunct="0">
              <a:defRPr kumimoji="0" sz="1400">
                <a:solidFill>
                  <a:schemeClr val="tx1"/>
                </a:solidFill>
              </a:defRPr>
            </a:lvl1pPr>
          </a:lstStyle>
          <a:p>
            <a:pPr>
              <a:defRPr/>
            </a:pPr>
            <a:fld id="{3948948F-F34D-45C5-81F2-29DB7416706A}" type="slidenum">
              <a:rPr lang="en-US"/>
              <a:pPr>
                <a:defRPr/>
              </a:pPr>
              <a:t>‹#›</a:t>
            </a:fld>
            <a:endParaRPr lang="en-US"/>
          </a:p>
        </p:txBody>
      </p:sp>
    </p:spTree>
    <p:extLst>
      <p:ext uri="{BB962C8B-B14F-4D97-AF65-F5344CB8AC3E}">
        <p14:creationId xmlns:p14="http://schemas.microsoft.com/office/powerpoint/2010/main" val="23986043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0974455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esentatio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55F196-4A1E-E7BF-A9DA-59DA8377F6C6}"/>
              </a:ext>
            </a:extLst>
          </p:cNvPr>
          <p:cNvSpPr/>
          <p:nvPr userDrawn="1"/>
        </p:nvSpPr>
        <p:spPr>
          <a:xfrm>
            <a:off x="0" y="0"/>
            <a:ext cx="914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E5CB8"/>
              </a:solidFill>
            </a:endParaRPr>
          </a:p>
        </p:txBody>
      </p:sp>
      <p:sp>
        <p:nvSpPr>
          <p:cNvPr id="7" name="Rectangle 6">
            <a:extLst>
              <a:ext uri="{FF2B5EF4-FFF2-40B4-BE49-F238E27FC236}">
                <a16:creationId xmlns:a16="http://schemas.microsoft.com/office/drawing/2014/main" id="{C5381663-D88D-8A87-F332-6D3979B0BB41}"/>
              </a:ext>
            </a:extLst>
          </p:cNvPr>
          <p:cNvSpPr/>
          <p:nvPr userDrawn="1"/>
        </p:nvSpPr>
        <p:spPr>
          <a:xfrm>
            <a:off x="357186" y="203485"/>
            <a:ext cx="1647783" cy="6438492"/>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58170" y="1035279"/>
            <a:ext cx="6432606" cy="2220683"/>
          </a:xfrm>
        </p:spPr>
        <p:txBody>
          <a:bodyPr anchor="b"/>
          <a:lstStyle>
            <a:lvl1pPr algn="ctr">
              <a:defRPr sz="4000">
                <a:solidFill>
                  <a:srgbClr val="2E5CB8"/>
                </a:solidFill>
              </a:defRPr>
            </a:lvl1pPr>
          </a:lstStyle>
          <a:p>
            <a:r>
              <a:rPr lang="en-US" dirty="0"/>
              <a:t>Click to edit Master title style</a:t>
            </a:r>
          </a:p>
        </p:txBody>
      </p:sp>
      <p:sp>
        <p:nvSpPr>
          <p:cNvPr id="3" name="Subtitle 2"/>
          <p:cNvSpPr>
            <a:spLocks noGrp="1"/>
          </p:cNvSpPr>
          <p:nvPr>
            <p:ph type="subTitle" idx="1"/>
          </p:nvPr>
        </p:nvSpPr>
        <p:spPr>
          <a:xfrm>
            <a:off x="2258170" y="3702706"/>
            <a:ext cx="6432606" cy="1655762"/>
          </a:xfrm>
        </p:spPr>
        <p:txBody>
          <a:bodyPr/>
          <a:lstStyle>
            <a:lvl1pPr marL="0" indent="0" algn="ctr">
              <a:spcBef>
                <a:spcPts val="0"/>
              </a:spcBef>
              <a:buNone/>
              <a:defRPr sz="19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5" name="Straight Connector 4">
            <a:extLst>
              <a:ext uri="{FF2B5EF4-FFF2-40B4-BE49-F238E27FC236}">
                <a16:creationId xmlns:a16="http://schemas.microsoft.com/office/drawing/2014/main" id="{302989FD-75C0-2928-DEA6-438C304A0F05}"/>
              </a:ext>
            </a:extLst>
          </p:cNvPr>
          <p:cNvCxnSpPr>
            <a:cxnSpLocks/>
          </p:cNvCxnSpPr>
          <p:nvPr userDrawn="1"/>
        </p:nvCxnSpPr>
        <p:spPr>
          <a:xfrm>
            <a:off x="2258170" y="3405601"/>
            <a:ext cx="6432606"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0" name="Rectangle 9">
            <a:extLst>
              <a:ext uri="{FF2B5EF4-FFF2-40B4-BE49-F238E27FC236}">
                <a16:creationId xmlns:a16="http://schemas.microsoft.com/office/drawing/2014/main" id="{BDCB0489-5CFA-4A95-1395-3A7AEA88FEC6}"/>
              </a:ext>
            </a:extLst>
          </p:cNvPr>
          <p:cNvSpPr/>
          <p:nvPr userDrawn="1"/>
        </p:nvSpPr>
        <p:spPr>
          <a:xfrm>
            <a:off x="7599356" y="0"/>
            <a:ext cx="1200433" cy="61733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3143B0FD-5288-B9DC-3E7C-D89CC1EF1B8C}"/>
              </a:ext>
            </a:extLst>
          </p:cNvPr>
          <p:cNvSpPr/>
          <p:nvPr userDrawn="1"/>
        </p:nvSpPr>
        <p:spPr>
          <a:xfrm>
            <a:off x="153224" y="199505"/>
            <a:ext cx="8819326" cy="6447087"/>
          </a:xfrm>
          <a:prstGeom prst="roundRect">
            <a:avLst>
              <a:gd name="adj" fmla="val 3056"/>
            </a:avLst>
          </a:prstGeom>
          <a:noFill/>
          <a:ln w="1270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800"/>
          </a:p>
        </p:txBody>
      </p:sp>
      <p:sp>
        <p:nvSpPr>
          <p:cNvPr id="22" name="TextBox 21">
            <a:extLst>
              <a:ext uri="{FF2B5EF4-FFF2-40B4-BE49-F238E27FC236}">
                <a16:creationId xmlns:a16="http://schemas.microsoft.com/office/drawing/2014/main" id="{6EB3363B-E4A7-9660-FA1E-E196D42A8B4F}"/>
              </a:ext>
            </a:extLst>
          </p:cNvPr>
          <p:cNvSpPr txBox="1"/>
          <p:nvPr userDrawn="1"/>
        </p:nvSpPr>
        <p:spPr>
          <a:xfrm>
            <a:off x="226639" y="6616364"/>
            <a:ext cx="1641796" cy="261610"/>
          </a:xfrm>
          <a:prstGeom prst="rect">
            <a:avLst/>
          </a:prstGeom>
          <a:noFill/>
        </p:spPr>
        <p:txBody>
          <a:bodyPr wrap="none" rtlCol="0">
            <a:spAutoFit/>
          </a:bodyPr>
          <a:lstStyle/>
          <a:p>
            <a:r>
              <a:rPr lang="en-US" sz="1100">
                <a:solidFill>
                  <a:schemeClr val="tx1">
                    <a:lumMod val="65000"/>
                    <a:lumOff val="35000"/>
                  </a:schemeClr>
                </a:solidFill>
                <a:latin typeface="Arial Narrow" panose="020B0606020202030204" pitchFamily="34" charset="0"/>
                <a:cs typeface="Helvetica" panose="020B0604020202020204" pitchFamily="34" charset="0"/>
              </a:rPr>
              <a:t>© 2025 Potomac Economics</a:t>
            </a:r>
          </a:p>
        </p:txBody>
      </p:sp>
      <p:pic>
        <p:nvPicPr>
          <p:cNvPr id="4" name="Picture 3" descr="A blue text on a black background&#10;&#10;AI-generated content may be incorrect.">
            <a:extLst>
              <a:ext uri="{FF2B5EF4-FFF2-40B4-BE49-F238E27FC236}">
                <a16:creationId xmlns:a16="http://schemas.microsoft.com/office/drawing/2014/main" id="{0719AA7E-A0D4-4939-D789-A5608898D58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7090" y="531148"/>
            <a:ext cx="1531110" cy="848847"/>
          </a:xfrm>
          <a:prstGeom prst="rect">
            <a:avLst/>
          </a:prstGeom>
        </p:spPr>
      </p:pic>
    </p:spTree>
    <p:extLst>
      <p:ext uri="{BB962C8B-B14F-4D97-AF65-F5344CB8AC3E}">
        <p14:creationId xmlns:p14="http://schemas.microsoft.com/office/powerpoint/2010/main" val="2966353957"/>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033FE-A85A-45A4-A59E-5FD6A8756731}"/>
              </a:ext>
            </a:extLst>
          </p:cNvPr>
          <p:cNvSpPr>
            <a:spLocks noGrp="1"/>
          </p:cNvSpPr>
          <p:nvPr>
            <p:ph type="title"/>
          </p:nvPr>
        </p:nvSpPr>
        <p:spPr>
          <a:xfrm>
            <a:off x="402357" y="330295"/>
            <a:ext cx="7886700" cy="495206"/>
          </a:xfrm>
        </p:spPr>
        <p:txBody>
          <a:bodyPr/>
          <a:lstStyle/>
          <a:p>
            <a:r>
              <a:rPr lang="en-US" dirty="0"/>
              <a:t>Click to edit Master title style</a:t>
            </a:r>
          </a:p>
        </p:txBody>
      </p:sp>
      <p:sp>
        <p:nvSpPr>
          <p:cNvPr id="4" name="Text Placeholder 3">
            <a:extLst>
              <a:ext uri="{FF2B5EF4-FFF2-40B4-BE49-F238E27FC236}">
                <a16:creationId xmlns:a16="http://schemas.microsoft.com/office/drawing/2014/main" id="{16E91546-B8B4-7DE5-6D17-346EF0EC8140}"/>
              </a:ext>
            </a:extLst>
          </p:cNvPr>
          <p:cNvSpPr>
            <a:spLocks noGrp="1"/>
          </p:cNvSpPr>
          <p:nvPr>
            <p:ph type="body" sz="quarter" idx="10"/>
          </p:nvPr>
        </p:nvSpPr>
        <p:spPr>
          <a:xfrm>
            <a:off x="236538" y="1460500"/>
            <a:ext cx="2874962" cy="5067206"/>
          </a:xfrm>
        </p:spPr>
        <p:txBody>
          <a:bodyPr/>
          <a:lstStyle>
            <a:lvl1pPr>
              <a:buClr>
                <a:srgbClr val="2E5CB8"/>
              </a:buClr>
              <a:defRPr/>
            </a:lvl1pPr>
            <a:lvl4pPr marL="1092200" indent="-22860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3">
            <a:extLst>
              <a:ext uri="{FF2B5EF4-FFF2-40B4-BE49-F238E27FC236}">
                <a16:creationId xmlns:a16="http://schemas.microsoft.com/office/drawing/2014/main" id="{5D8C2482-6596-1882-3A94-66756995D7DF}"/>
              </a:ext>
            </a:extLst>
          </p:cNvPr>
          <p:cNvSpPr>
            <a:spLocks noGrp="1"/>
          </p:cNvSpPr>
          <p:nvPr>
            <p:ph type="body" sz="quarter" idx="11"/>
          </p:nvPr>
        </p:nvSpPr>
        <p:spPr>
          <a:xfrm>
            <a:off x="3134519" y="1460500"/>
            <a:ext cx="2874962" cy="5067206"/>
          </a:xfrm>
        </p:spPr>
        <p:txBody>
          <a:bodyPr/>
          <a:lstStyle>
            <a:lvl1pPr marL="284163" indent="-284163">
              <a:defRPr lang="en-US" sz="2400" kern="1200" dirty="0">
                <a:solidFill>
                  <a:schemeClr val="tx1"/>
                </a:solidFill>
                <a:latin typeface="Arial Narrow" panose="020B0606020202030204" pitchFamily="34" charset="0"/>
                <a:ea typeface="+mn-ea"/>
                <a:cs typeface="Times New Roman" panose="02020603050405020304" pitchFamily="18" charset="0"/>
              </a:defRPr>
            </a:lvl1pPr>
            <a:lvl4pPr marL="1092200" indent="-228600">
              <a:defRPr/>
            </a:lvl4pPr>
          </a:lstStyle>
          <a:p>
            <a:pPr marL="284163" lvl="0" indent="-284163" algn="l" defTabSz="914400" rtl="0" eaLnBrk="1" latinLnBrk="0" hangingPunct="1">
              <a:lnSpc>
                <a:spcPct val="95000"/>
              </a:lnSpc>
              <a:spcBef>
                <a:spcPts val="600"/>
              </a:spcBef>
              <a:buClr>
                <a:srgbClr val="2E5CB8"/>
              </a:buClr>
              <a:buFont typeface="Arial" panose="020B0604020202020204" pitchFamily="34" charset="0"/>
              <a:buChar char="•"/>
            </a:pPr>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3">
            <a:extLst>
              <a:ext uri="{FF2B5EF4-FFF2-40B4-BE49-F238E27FC236}">
                <a16:creationId xmlns:a16="http://schemas.microsoft.com/office/drawing/2014/main" id="{4A9251DA-150E-9E31-5C9B-7A683F1880EB}"/>
              </a:ext>
            </a:extLst>
          </p:cNvPr>
          <p:cNvSpPr>
            <a:spLocks noGrp="1"/>
          </p:cNvSpPr>
          <p:nvPr>
            <p:ph type="body" sz="quarter" idx="12"/>
          </p:nvPr>
        </p:nvSpPr>
        <p:spPr>
          <a:xfrm>
            <a:off x="6009481" y="1460500"/>
            <a:ext cx="2874962" cy="5067206"/>
          </a:xfrm>
        </p:spPr>
        <p:txBody>
          <a:bodyPr/>
          <a:lstStyle>
            <a:lvl1pPr marL="284163" indent="-284163">
              <a:defRPr lang="en-US" sz="2400" kern="1200" dirty="0">
                <a:solidFill>
                  <a:schemeClr val="tx1"/>
                </a:solidFill>
                <a:latin typeface="Arial Narrow" panose="020B0606020202030204" pitchFamily="34" charset="0"/>
                <a:ea typeface="+mn-ea"/>
                <a:cs typeface="Times New Roman" panose="02020603050405020304" pitchFamily="18" charset="0"/>
              </a:defRPr>
            </a:lvl1pPr>
            <a:lvl4pPr marL="1092200" indent="-228600">
              <a:defRPr/>
            </a:lvl4pPr>
          </a:lstStyle>
          <a:p>
            <a:pPr marL="284163" lvl="0" indent="-284163" algn="l" defTabSz="914400" rtl="0" eaLnBrk="1" latinLnBrk="0" hangingPunct="1">
              <a:lnSpc>
                <a:spcPct val="95000"/>
              </a:lnSpc>
              <a:spcBef>
                <a:spcPts val="600"/>
              </a:spcBef>
              <a:buClr>
                <a:srgbClr val="2E5CB8"/>
              </a:buClr>
              <a:buFont typeface="Arial" panose="020B0604020202020204" pitchFamily="34" charset="0"/>
              <a:buChar char="•"/>
            </a:pPr>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D4E1829A-98D4-5494-8E2A-99B7939451EE}"/>
              </a:ext>
            </a:extLst>
          </p:cNvPr>
          <p:cNvSpPr>
            <a:spLocks noGrp="1"/>
          </p:cNvSpPr>
          <p:nvPr>
            <p:ph type="body" sz="quarter" idx="13"/>
          </p:nvPr>
        </p:nvSpPr>
        <p:spPr>
          <a:xfrm>
            <a:off x="406400" y="748632"/>
            <a:ext cx="7912100" cy="406400"/>
          </a:xfrm>
        </p:spPr>
        <p:txBody>
          <a:bodyPr/>
          <a:lstStyle>
            <a:lvl1pPr marL="0" indent="0">
              <a:buNone/>
              <a:defRPr sz="2200">
                <a:solidFill>
                  <a:schemeClr val="tx1">
                    <a:lumMod val="75000"/>
                    <a:lumOff val="25000"/>
                  </a:schemeClr>
                </a:solidFill>
              </a:defRPr>
            </a:lvl1pPr>
          </a:lstStyle>
          <a:p>
            <a:pPr lvl="0"/>
            <a:r>
              <a:rPr lang="en-US" dirty="0"/>
              <a:t>Click to edit Master text styles</a:t>
            </a:r>
          </a:p>
        </p:txBody>
      </p:sp>
      <p:cxnSp>
        <p:nvCxnSpPr>
          <p:cNvPr id="3" name="Straight Connector 2">
            <a:extLst>
              <a:ext uri="{FF2B5EF4-FFF2-40B4-BE49-F238E27FC236}">
                <a16:creationId xmlns:a16="http://schemas.microsoft.com/office/drawing/2014/main" id="{179D8255-4DB7-370D-2519-44C42BF27E84}"/>
              </a:ext>
            </a:extLst>
          </p:cNvPr>
          <p:cNvCxnSpPr/>
          <p:nvPr/>
        </p:nvCxnSpPr>
        <p:spPr>
          <a:xfrm>
            <a:off x="402357" y="1176703"/>
            <a:ext cx="8339286"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66830257"/>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5381663-D88D-8A87-F332-6D3979B0BB41}"/>
              </a:ext>
            </a:extLst>
          </p:cNvPr>
          <p:cNvSpPr/>
          <p:nvPr userDrawn="1"/>
        </p:nvSpPr>
        <p:spPr>
          <a:xfrm>
            <a:off x="161209" y="1773238"/>
            <a:ext cx="8805094" cy="2220682"/>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E5CB8"/>
              </a:solidFill>
            </a:endParaRPr>
          </a:p>
        </p:txBody>
      </p:sp>
      <p:sp>
        <p:nvSpPr>
          <p:cNvPr id="2" name="Title 1"/>
          <p:cNvSpPr>
            <a:spLocks noGrp="1"/>
          </p:cNvSpPr>
          <p:nvPr>
            <p:ph type="ctrTitle"/>
          </p:nvPr>
        </p:nvSpPr>
        <p:spPr>
          <a:xfrm>
            <a:off x="381662" y="1775120"/>
            <a:ext cx="8364773" cy="2220683"/>
          </a:xfrm>
        </p:spPr>
        <p:txBody>
          <a:bodyPr anchor="ctr" anchorCtr="0"/>
          <a:lstStyle>
            <a:lvl1pPr algn="ctr">
              <a:defRPr sz="4000">
                <a:solidFill>
                  <a:srgbClr val="2E5CB8"/>
                </a:solidFill>
              </a:defRPr>
            </a:lvl1pPr>
          </a:lstStyle>
          <a:p>
            <a:r>
              <a:rPr lang="en-US" dirty="0"/>
              <a:t>Click to edit Master title style</a:t>
            </a:r>
          </a:p>
        </p:txBody>
      </p:sp>
    </p:spTree>
    <p:extLst>
      <p:ext uri="{BB962C8B-B14F-4D97-AF65-F5344CB8AC3E}">
        <p14:creationId xmlns:p14="http://schemas.microsoft.com/office/powerpoint/2010/main" val="2628628143"/>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s- No Subtitle">
    <p:spTree>
      <p:nvGrpSpPr>
        <p:cNvPr id="1" name=""/>
        <p:cNvGrpSpPr/>
        <p:nvPr/>
      </p:nvGrpSpPr>
      <p:grpSpPr>
        <a:xfrm>
          <a:off x="0" y="0"/>
          <a:ext cx="0" cy="0"/>
          <a:chOff x="0" y="0"/>
          <a:chExt cx="0" cy="0"/>
        </a:xfrm>
      </p:grpSpPr>
      <p:sp>
        <p:nvSpPr>
          <p:cNvPr id="2" name="Title 1"/>
          <p:cNvSpPr>
            <a:spLocks noGrp="1"/>
          </p:cNvSpPr>
          <p:nvPr>
            <p:ph type="title"/>
          </p:nvPr>
        </p:nvSpPr>
        <p:spPr>
          <a:xfrm>
            <a:off x="402357" y="361002"/>
            <a:ext cx="7886700" cy="419101"/>
          </a:xfrm>
        </p:spPr>
        <p:txBody>
          <a:bodyPr>
            <a:noAutofit/>
          </a:bodyPr>
          <a:lstStyle>
            <a:lvl1pPr>
              <a:defRPr sz="2600"/>
            </a:lvl1pPr>
          </a:lstStyle>
          <a:p>
            <a:r>
              <a:rPr lang="en-US" dirty="0"/>
              <a:t>Click to edit Master title style</a:t>
            </a:r>
          </a:p>
        </p:txBody>
      </p:sp>
      <p:sp>
        <p:nvSpPr>
          <p:cNvPr id="3" name="Content Placeholder 2"/>
          <p:cNvSpPr>
            <a:spLocks noGrp="1"/>
          </p:cNvSpPr>
          <p:nvPr>
            <p:ph idx="1"/>
          </p:nvPr>
        </p:nvSpPr>
        <p:spPr>
          <a:xfrm>
            <a:off x="402357" y="1059956"/>
            <a:ext cx="8452394" cy="5485169"/>
          </a:xfrm>
        </p:spPr>
        <p:txBody>
          <a:bodyPr/>
          <a:lstStyle>
            <a:lvl1pPr>
              <a:buClr>
                <a:srgbClr val="2E5CB8"/>
              </a:buClr>
              <a:defRPr/>
            </a:lvl1pPr>
            <a:lvl2pPr marL="630238" indent="-290513">
              <a:tabLst/>
              <a:defRPr sz="2200"/>
            </a:lvl2pPr>
            <a:lvl4pPr marL="1198563" indent="-22860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4" name="Straight Connector 3">
            <a:extLst>
              <a:ext uri="{FF2B5EF4-FFF2-40B4-BE49-F238E27FC236}">
                <a16:creationId xmlns:a16="http://schemas.microsoft.com/office/drawing/2014/main" id="{065A3DBB-256E-5A78-8106-227AC1493446}"/>
              </a:ext>
            </a:extLst>
          </p:cNvPr>
          <p:cNvCxnSpPr/>
          <p:nvPr/>
        </p:nvCxnSpPr>
        <p:spPr>
          <a:xfrm>
            <a:off x="402357" y="920029"/>
            <a:ext cx="8339286"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09819200"/>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ullets w/ Subtitle">
    <p:spTree>
      <p:nvGrpSpPr>
        <p:cNvPr id="1" name=""/>
        <p:cNvGrpSpPr/>
        <p:nvPr/>
      </p:nvGrpSpPr>
      <p:grpSpPr>
        <a:xfrm>
          <a:off x="0" y="0"/>
          <a:ext cx="0" cy="0"/>
          <a:chOff x="0" y="0"/>
          <a:chExt cx="0" cy="0"/>
        </a:xfrm>
      </p:grpSpPr>
      <p:sp>
        <p:nvSpPr>
          <p:cNvPr id="2" name="Title 1"/>
          <p:cNvSpPr>
            <a:spLocks noGrp="1"/>
          </p:cNvSpPr>
          <p:nvPr>
            <p:ph type="title"/>
          </p:nvPr>
        </p:nvSpPr>
        <p:spPr>
          <a:xfrm>
            <a:off x="402357" y="248708"/>
            <a:ext cx="7886700" cy="419101"/>
          </a:xfrm>
        </p:spPr>
        <p:txBody>
          <a:bodyPr>
            <a:noAutofit/>
          </a:bodyPr>
          <a:lstStyle>
            <a:lvl1pPr>
              <a:defRPr sz="2600"/>
            </a:lvl1pPr>
          </a:lstStyle>
          <a:p>
            <a:r>
              <a:rPr lang="en-US" dirty="0"/>
              <a:t>Click to edit Master title style</a:t>
            </a:r>
          </a:p>
        </p:txBody>
      </p:sp>
      <p:sp>
        <p:nvSpPr>
          <p:cNvPr id="3" name="Content Placeholder 2"/>
          <p:cNvSpPr>
            <a:spLocks noGrp="1"/>
          </p:cNvSpPr>
          <p:nvPr>
            <p:ph idx="1"/>
          </p:nvPr>
        </p:nvSpPr>
        <p:spPr>
          <a:xfrm>
            <a:off x="402357" y="1155033"/>
            <a:ext cx="8452394" cy="5390091"/>
          </a:xfrm>
        </p:spPr>
        <p:txBody>
          <a:bodyPr/>
          <a:lstStyle>
            <a:lvl1pPr>
              <a:buClr>
                <a:srgbClr val="2E5CB8"/>
              </a:buClr>
              <a:defRPr/>
            </a:lvl1pPr>
            <a:lvl2pPr marL="630238" indent="-290513">
              <a:spcBef>
                <a:spcPts val="500"/>
              </a:spcBef>
              <a:tabLst/>
              <a:defRPr sz="2200"/>
            </a:lvl2pPr>
            <a:lvl3pPr>
              <a:spcBef>
                <a:spcPts val="300"/>
              </a:spcBef>
              <a:defRPr/>
            </a:lvl3pPr>
            <a:lvl4pPr marL="1198563" indent="-228600">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Content Placeholder 7">
            <a:extLst>
              <a:ext uri="{FF2B5EF4-FFF2-40B4-BE49-F238E27FC236}">
                <a16:creationId xmlns:a16="http://schemas.microsoft.com/office/drawing/2014/main" id="{4605CF6E-185D-B3CE-85A2-1FCE940EF3B6}"/>
              </a:ext>
            </a:extLst>
          </p:cNvPr>
          <p:cNvSpPr>
            <a:spLocks noGrp="1"/>
          </p:cNvSpPr>
          <p:nvPr>
            <p:ph sz="quarter" idx="13"/>
          </p:nvPr>
        </p:nvSpPr>
        <p:spPr>
          <a:xfrm>
            <a:off x="402357" y="585532"/>
            <a:ext cx="7886700" cy="419100"/>
          </a:xfrm>
        </p:spPr>
        <p:txBody>
          <a:bodyPr>
            <a:noAutofit/>
          </a:bodyPr>
          <a:lstStyle>
            <a:lvl1pPr marL="0" indent="0">
              <a:buNone/>
              <a:defRPr sz="2400">
                <a:solidFill>
                  <a:schemeClr val="tx1">
                    <a:lumMod val="65000"/>
                    <a:lumOff val="35000"/>
                  </a:schemeClr>
                </a:solidFill>
              </a:defRPr>
            </a:lvl1pPr>
          </a:lstStyle>
          <a:p>
            <a:pPr lvl="0"/>
            <a:r>
              <a:rPr lang="en-US" dirty="0"/>
              <a:t>Click to edit Master text styles</a:t>
            </a:r>
          </a:p>
        </p:txBody>
      </p:sp>
      <p:cxnSp>
        <p:nvCxnSpPr>
          <p:cNvPr id="4" name="Straight Connector 3">
            <a:extLst>
              <a:ext uri="{FF2B5EF4-FFF2-40B4-BE49-F238E27FC236}">
                <a16:creationId xmlns:a16="http://schemas.microsoft.com/office/drawing/2014/main" id="{065A3DBB-256E-5A78-8106-227AC1493446}"/>
              </a:ext>
            </a:extLst>
          </p:cNvPr>
          <p:cNvCxnSpPr/>
          <p:nvPr/>
        </p:nvCxnSpPr>
        <p:spPr>
          <a:xfrm>
            <a:off x="402357" y="1000239"/>
            <a:ext cx="8339286"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55998664"/>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igure">
    <p:spTree>
      <p:nvGrpSpPr>
        <p:cNvPr id="1" name=""/>
        <p:cNvGrpSpPr/>
        <p:nvPr/>
      </p:nvGrpSpPr>
      <p:grpSpPr>
        <a:xfrm>
          <a:off x="0" y="0"/>
          <a:ext cx="0" cy="0"/>
          <a:chOff x="0" y="0"/>
          <a:chExt cx="0" cy="0"/>
        </a:xfrm>
      </p:grpSpPr>
      <p:sp>
        <p:nvSpPr>
          <p:cNvPr id="2" name="Title 1"/>
          <p:cNvSpPr>
            <a:spLocks noGrp="1"/>
          </p:cNvSpPr>
          <p:nvPr>
            <p:ph type="title"/>
          </p:nvPr>
        </p:nvSpPr>
        <p:spPr>
          <a:xfrm>
            <a:off x="402357" y="361002"/>
            <a:ext cx="7886700" cy="419101"/>
          </a:xfrm>
        </p:spPr>
        <p:txBody>
          <a:bodyPr>
            <a:noAutofit/>
          </a:bodyPr>
          <a:lstStyle>
            <a:lvl1pPr>
              <a:defRPr sz="2600"/>
            </a:lvl1pPr>
          </a:lstStyle>
          <a:p>
            <a:r>
              <a:rPr lang="en-US"/>
              <a:t>Click to edit Master title style</a:t>
            </a:r>
          </a:p>
        </p:txBody>
      </p:sp>
      <p:cxnSp>
        <p:nvCxnSpPr>
          <p:cNvPr id="4" name="Straight Connector 3">
            <a:extLst>
              <a:ext uri="{FF2B5EF4-FFF2-40B4-BE49-F238E27FC236}">
                <a16:creationId xmlns:a16="http://schemas.microsoft.com/office/drawing/2014/main" id="{065A3DBB-256E-5A78-8106-227AC1493446}"/>
              </a:ext>
            </a:extLst>
          </p:cNvPr>
          <p:cNvCxnSpPr/>
          <p:nvPr/>
        </p:nvCxnSpPr>
        <p:spPr>
          <a:xfrm>
            <a:off x="402357" y="920029"/>
            <a:ext cx="8339286"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19290591"/>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gure w/ Subtitle">
    <p:spTree>
      <p:nvGrpSpPr>
        <p:cNvPr id="1" name=""/>
        <p:cNvGrpSpPr/>
        <p:nvPr/>
      </p:nvGrpSpPr>
      <p:grpSpPr>
        <a:xfrm>
          <a:off x="0" y="0"/>
          <a:ext cx="0" cy="0"/>
          <a:chOff x="0" y="0"/>
          <a:chExt cx="0" cy="0"/>
        </a:xfrm>
      </p:grpSpPr>
      <p:sp>
        <p:nvSpPr>
          <p:cNvPr id="2" name="Title 1"/>
          <p:cNvSpPr>
            <a:spLocks noGrp="1"/>
          </p:cNvSpPr>
          <p:nvPr>
            <p:ph type="title"/>
          </p:nvPr>
        </p:nvSpPr>
        <p:spPr>
          <a:xfrm>
            <a:off x="402357" y="248708"/>
            <a:ext cx="7886700" cy="419101"/>
          </a:xfrm>
        </p:spPr>
        <p:txBody>
          <a:bodyPr>
            <a:noAutofit/>
          </a:bodyPr>
          <a:lstStyle>
            <a:lvl1pPr>
              <a:defRPr sz="2600"/>
            </a:lvl1pPr>
          </a:lstStyle>
          <a:p>
            <a:r>
              <a:rPr lang="en-US" dirty="0"/>
              <a:t>Click to edit Master title style</a:t>
            </a:r>
          </a:p>
        </p:txBody>
      </p:sp>
      <p:sp>
        <p:nvSpPr>
          <p:cNvPr id="8" name="Content Placeholder 7">
            <a:extLst>
              <a:ext uri="{FF2B5EF4-FFF2-40B4-BE49-F238E27FC236}">
                <a16:creationId xmlns:a16="http://schemas.microsoft.com/office/drawing/2014/main" id="{4605CF6E-185D-B3CE-85A2-1FCE940EF3B6}"/>
              </a:ext>
            </a:extLst>
          </p:cNvPr>
          <p:cNvSpPr>
            <a:spLocks noGrp="1"/>
          </p:cNvSpPr>
          <p:nvPr>
            <p:ph sz="quarter" idx="13"/>
          </p:nvPr>
        </p:nvSpPr>
        <p:spPr>
          <a:xfrm>
            <a:off x="402357" y="585532"/>
            <a:ext cx="7886700" cy="419100"/>
          </a:xfrm>
        </p:spPr>
        <p:txBody>
          <a:bodyPr>
            <a:noAutofit/>
          </a:bodyPr>
          <a:lstStyle>
            <a:lvl1pPr marL="0" indent="0">
              <a:buNone/>
              <a:defRPr sz="2400">
                <a:solidFill>
                  <a:schemeClr val="tx1">
                    <a:lumMod val="65000"/>
                    <a:lumOff val="35000"/>
                  </a:schemeClr>
                </a:solidFill>
              </a:defRPr>
            </a:lvl1pPr>
          </a:lstStyle>
          <a:p>
            <a:pPr lvl="0"/>
            <a:r>
              <a:rPr lang="en-US" dirty="0"/>
              <a:t>Click to edit Master text styles</a:t>
            </a:r>
          </a:p>
        </p:txBody>
      </p:sp>
      <p:cxnSp>
        <p:nvCxnSpPr>
          <p:cNvPr id="4" name="Straight Connector 3">
            <a:extLst>
              <a:ext uri="{FF2B5EF4-FFF2-40B4-BE49-F238E27FC236}">
                <a16:creationId xmlns:a16="http://schemas.microsoft.com/office/drawing/2014/main" id="{065A3DBB-256E-5A78-8106-227AC1493446}"/>
              </a:ext>
            </a:extLst>
          </p:cNvPr>
          <p:cNvCxnSpPr/>
          <p:nvPr/>
        </p:nvCxnSpPr>
        <p:spPr>
          <a:xfrm>
            <a:off x="402357" y="1000239"/>
            <a:ext cx="8339286"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40500164"/>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Column">
    <p:spTree>
      <p:nvGrpSpPr>
        <p:cNvPr id="1" name=""/>
        <p:cNvGrpSpPr/>
        <p:nvPr/>
      </p:nvGrpSpPr>
      <p:grpSpPr>
        <a:xfrm>
          <a:off x="0" y="0"/>
          <a:ext cx="0" cy="0"/>
          <a:chOff x="0" y="0"/>
          <a:chExt cx="0" cy="0"/>
        </a:xfrm>
      </p:grpSpPr>
      <p:sp>
        <p:nvSpPr>
          <p:cNvPr id="2" name="Title 1"/>
          <p:cNvSpPr>
            <a:spLocks noGrp="1"/>
          </p:cNvSpPr>
          <p:nvPr>
            <p:ph type="title"/>
          </p:nvPr>
        </p:nvSpPr>
        <p:spPr>
          <a:xfrm>
            <a:off x="402357" y="348956"/>
            <a:ext cx="7886700" cy="605777"/>
          </a:xfrm>
        </p:spPr>
        <p:txBody>
          <a:bodyPr/>
          <a:lstStyle/>
          <a:p>
            <a:r>
              <a:rPr lang="en-US"/>
              <a:t>Click to edit Master title style</a:t>
            </a:r>
          </a:p>
        </p:txBody>
      </p:sp>
      <p:sp>
        <p:nvSpPr>
          <p:cNvPr id="3" name="Content Placeholder 2"/>
          <p:cNvSpPr>
            <a:spLocks noGrp="1"/>
          </p:cNvSpPr>
          <p:nvPr>
            <p:ph sz="half" idx="1"/>
          </p:nvPr>
        </p:nvSpPr>
        <p:spPr>
          <a:xfrm>
            <a:off x="432701" y="1191130"/>
            <a:ext cx="4297917" cy="5425570"/>
          </a:xfrm>
        </p:spPr>
        <p:txBody>
          <a:bodyPr/>
          <a:lstStyle>
            <a:lvl1pPr marL="284163" indent="-284163">
              <a:buClr>
                <a:srgbClr val="2E5CB8"/>
              </a:buClr>
              <a:buFont typeface="Arial" panose="020B0604020202020204"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4730619" y="1191130"/>
            <a:ext cx="4139298" cy="5425570"/>
          </a:xfrm>
        </p:spPr>
        <p:txBody>
          <a:bodyPr/>
          <a:lstStyle>
            <a:lvl1pPr>
              <a:buClr>
                <a:srgbClr val="2E5CB8"/>
              </a:buCl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5" name="Straight Connector 4">
            <a:extLst>
              <a:ext uri="{FF2B5EF4-FFF2-40B4-BE49-F238E27FC236}">
                <a16:creationId xmlns:a16="http://schemas.microsoft.com/office/drawing/2014/main" id="{145073EC-76C9-32EE-AE81-5951D5D60F4B}"/>
              </a:ext>
            </a:extLst>
          </p:cNvPr>
          <p:cNvCxnSpPr/>
          <p:nvPr/>
        </p:nvCxnSpPr>
        <p:spPr>
          <a:xfrm>
            <a:off x="402357" y="968155"/>
            <a:ext cx="8339286"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59370200"/>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Column w/ subtitle">
    <p:spTree>
      <p:nvGrpSpPr>
        <p:cNvPr id="1" name=""/>
        <p:cNvGrpSpPr/>
        <p:nvPr/>
      </p:nvGrpSpPr>
      <p:grpSpPr>
        <a:xfrm>
          <a:off x="0" y="0"/>
          <a:ext cx="0" cy="0"/>
          <a:chOff x="0" y="0"/>
          <a:chExt cx="0" cy="0"/>
        </a:xfrm>
      </p:grpSpPr>
      <p:sp>
        <p:nvSpPr>
          <p:cNvPr id="2" name="Title 1"/>
          <p:cNvSpPr>
            <a:spLocks noGrp="1"/>
          </p:cNvSpPr>
          <p:nvPr>
            <p:ph type="title"/>
          </p:nvPr>
        </p:nvSpPr>
        <p:spPr>
          <a:xfrm>
            <a:off x="402357" y="266127"/>
            <a:ext cx="7886700" cy="434816"/>
          </a:xfrm>
        </p:spPr>
        <p:txBody>
          <a:bodyPr/>
          <a:lstStyle/>
          <a:p>
            <a:r>
              <a:rPr lang="en-US"/>
              <a:t>Click to edit Master title style</a:t>
            </a:r>
          </a:p>
        </p:txBody>
      </p:sp>
      <p:sp>
        <p:nvSpPr>
          <p:cNvPr id="3" name="Content Placeholder 2"/>
          <p:cNvSpPr>
            <a:spLocks noGrp="1"/>
          </p:cNvSpPr>
          <p:nvPr>
            <p:ph sz="half" idx="1"/>
          </p:nvPr>
        </p:nvSpPr>
        <p:spPr>
          <a:xfrm>
            <a:off x="432701" y="1275108"/>
            <a:ext cx="4297917" cy="5354291"/>
          </a:xfrm>
        </p:spPr>
        <p:txBody>
          <a:bodyPr/>
          <a:lstStyle>
            <a:lvl1pPr>
              <a:buClr>
                <a:srgbClr val="2E5CB8"/>
              </a:buCl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4730619" y="1275109"/>
            <a:ext cx="4139298" cy="5354290"/>
          </a:xfrm>
        </p:spPr>
        <p:txBody>
          <a:bodyPr/>
          <a:lstStyle>
            <a:lvl1pPr>
              <a:buClr>
                <a:srgbClr val="2E5CB8"/>
              </a:buCl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Content Placeholder 8">
            <a:extLst>
              <a:ext uri="{FF2B5EF4-FFF2-40B4-BE49-F238E27FC236}">
                <a16:creationId xmlns:a16="http://schemas.microsoft.com/office/drawing/2014/main" id="{BA5A3ECC-4241-EF14-E346-0773C7D33EB1}"/>
              </a:ext>
            </a:extLst>
          </p:cNvPr>
          <p:cNvSpPr>
            <a:spLocks noGrp="1"/>
          </p:cNvSpPr>
          <p:nvPr>
            <p:ph sz="quarter" idx="13"/>
          </p:nvPr>
        </p:nvSpPr>
        <p:spPr>
          <a:xfrm>
            <a:off x="405394" y="604314"/>
            <a:ext cx="7855669" cy="434816"/>
          </a:xfrm>
        </p:spPr>
        <p:txBody>
          <a:bodyPr/>
          <a:lstStyle>
            <a:lvl1pPr marL="0" indent="0">
              <a:buNone/>
              <a:defRPr sz="2400">
                <a:solidFill>
                  <a:schemeClr val="tx1">
                    <a:lumMod val="75000"/>
                    <a:lumOff val="25000"/>
                  </a:schemeClr>
                </a:solidFill>
              </a:defRPr>
            </a:lvl1pPr>
          </a:lstStyle>
          <a:p>
            <a:pPr lvl="0"/>
            <a:r>
              <a:rPr lang="en-US" dirty="0"/>
              <a:t>Click to edit Master text styles</a:t>
            </a:r>
          </a:p>
        </p:txBody>
      </p:sp>
      <p:cxnSp>
        <p:nvCxnSpPr>
          <p:cNvPr id="5" name="Straight Connector 4">
            <a:extLst>
              <a:ext uri="{FF2B5EF4-FFF2-40B4-BE49-F238E27FC236}">
                <a16:creationId xmlns:a16="http://schemas.microsoft.com/office/drawing/2014/main" id="{4CE470B7-81A7-5648-D6DE-6DAC7271726C}"/>
              </a:ext>
            </a:extLst>
          </p:cNvPr>
          <p:cNvCxnSpPr/>
          <p:nvPr/>
        </p:nvCxnSpPr>
        <p:spPr>
          <a:xfrm>
            <a:off x="402357" y="1023088"/>
            <a:ext cx="8339286"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25112647"/>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Board Slides">
    <p:spTree>
      <p:nvGrpSpPr>
        <p:cNvPr id="1" name=""/>
        <p:cNvGrpSpPr/>
        <p:nvPr/>
      </p:nvGrpSpPr>
      <p:grpSpPr>
        <a:xfrm>
          <a:off x="0" y="0"/>
          <a:ext cx="0" cy="0"/>
          <a:chOff x="0" y="0"/>
          <a:chExt cx="0" cy="0"/>
        </a:xfrm>
      </p:grpSpPr>
      <p:sp>
        <p:nvSpPr>
          <p:cNvPr id="2" name="Title 1"/>
          <p:cNvSpPr>
            <a:spLocks noGrp="1"/>
          </p:cNvSpPr>
          <p:nvPr>
            <p:ph type="title"/>
          </p:nvPr>
        </p:nvSpPr>
        <p:spPr>
          <a:xfrm>
            <a:off x="402357" y="348956"/>
            <a:ext cx="7886700" cy="605777"/>
          </a:xfrm>
        </p:spPr>
        <p:txBody>
          <a:bodyPr/>
          <a:lstStyle/>
          <a:p>
            <a:r>
              <a:rPr lang="en-US"/>
              <a:t>Click to edit Master title style</a:t>
            </a:r>
          </a:p>
        </p:txBody>
      </p:sp>
      <p:sp>
        <p:nvSpPr>
          <p:cNvPr id="3" name="Content Placeholder 2"/>
          <p:cNvSpPr>
            <a:spLocks noGrp="1"/>
          </p:cNvSpPr>
          <p:nvPr>
            <p:ph sz="half" idx="1"/>
          </p:nvPr>
        </p:nvSpPr>
        <p:spPr>
          <a:xfrm>
            <a:off x="432700" y="1061923"/>
            <a:ext cx="8524183" cy="1651453"/>
          </a:xfrm>
        </p:spPr>
        <p:txBody>
          <a:bodyPr/>
          <a:lstStyle>
            <a:lvl1pPr>
              <a:buClr>
                <a:srgbClr val="2E5CB8"/>
              </a:buCl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5695122" y="2743200"/>
            <a:ext cx="3261762" cy="3873499"/>
          </a:xfrm>
        </p:spPr>
        <p:txBody>
          <a:bodyPr/>
          <a:lstStyle>
            <a:lvl1pPr>
              <a:buClr>
                <a:srgbClr val="2E5CB8"/>
              </a:buCl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5" name="Straight Connector 4">
            <a:extLst>
              <a:ext uri="{FF2B5EF4-FFF2-40B4-BE49-F238E27FC236}">
                <a16:creationId xmlns:a16="http://schemas.microsoft.com/office/drawing/2014/main" id="{145073EC-76C9-32EE-AE81-5951D5D60F4B}"/>
              </a:ext>
            </a:extLst>
          </p:cNvPr>
          <p:cNvCxnSpPr/>
          <p:nvPr/>
        </p:nvCxnSpPr>
        <p:spPr>
          <a:xfrm>
            <a:off x="402357" y="968155"/>
            <a:ext cx="8339286" cy="0"/>
          </a:xfrm>
          <a:prstGeom prst="line">
            <a:avLst/>
          </a:prstGeom>
          <a:ln w="127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78042991"/>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2357" y="346336"/>
            <a:ext cx="7886700" cy="605777"/>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402357" y="1277060"/>
            <a:ext cx="8379946"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Rectangle: Rounded Corners 6">
            <a:extLst>
              <a:ext uri="{FF2B5EF4-FFF2-40B4-BE49-F238E27FC236}">
                <a16:creationId xmlns:a16="http://schemas.microsoft.com/office/drawing/2014/main" id="{37ACF015-85E3-64BF-F853-DBFCBB0134C7}"/>
              </a:ext>
            </a:extLst>
          </p:cNvPr>
          <p:cNvSpPr/>
          <p:nvPr/>
        </p:nvSpPr>
        <p:spPr>
          <a:xfrm>
            <a:off x="153224" y="199505"/>
            <a:ext cx="8819326" cy="6447087"/>
          </a:xfrm>
          <a:prstGeom prst="roundRect">
            <a:avLst>
              <a:gd name="adj" fmla="val 3056"/>
            </a:avLst>
          </a:prstGeom>
          <a:noFill/>
          <a:ln w="1270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800"/>
          </a:p>
        </p:txBody>
      </p:sp>
      <p:sp>
        <p:nvSpPr>
          <p:cNvPr id="11" name="TextBox 10">
            <a:extLst>
              <a:ext uri="{FF2B5EF4-FFF2-40B4-BE49-F238E27FC236}">
                <a16:creationId xmlns:a16="http://schemas.microsoft.com/office/drawing/2014/main" id="{6B04F88A-FC53-D9FF-DFCE-FBFC245CB6D1}"/>
              </a:ext>
            </a:extLst>
          </p:cNvPr>
          <p:cNvSpPr txBox="1"/>
          <p:nvPr/>
        </p:nvSpPr>
        <p:spPr>
          <a:xfrm>
            <a:off x="8391342" y="6509402"/>
            <a:ext cx="369613" cy="274320"/>
          </a:xfrm>
          <a:prstGeom prst="rect">
            <a:avLst/>
          </a:prstGeom>
          <a:solidFill>
            <a:schemeClr val="bg1"/>
          </a:solidFill>
          <a:ln w="12700">
            <a:solidFill>
              <a:schemeClr val="bg1">
                <a:lumMod val="65000"/>
              </a:schemeClr>
            </a:solidFill>
          </a:ln>
        </p:spPr>
        <p:txBody>
          <a:bodyPr wrap="square" lIns="0" tIns="0" rIns="0" bIns="0" rtlCol="0" anchor="ctr" anchorCtr="1">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fld id="{F94E25D4-29A1-43C3-B904-F2147581C39C}" type="slidenum">
              <a:rPr lang="en-US" sz="1200" b="0" smtClean="0">
                <a:solidFill>
                  <a:srgbClr val="2147B1"/>
                </a:solidFill>
                <a:latin typeface="Arial Narrow" panose="020B0606020202030204" pitchFamily="34" charset="0"/>
              </a:rPr>
              <a:pPr marL="0" marR="0" lvl="0" indent="0" algn="ctr" defTabSz="914377" rtl="0" eaLnBrk="1" fontAlgn="auto" latinLnBrk="0" hangingPunct="1">
                <a:lnSpc>
                  <a:spcPct val="100000"/>
                </a:lnSpc>
                <a:spcBef>
                  <a:spcPts val="0"/>
                </a:spcBef>
                <a:spcAft>
                  <a:spcPts val="0"/>
                </a:spcAft>
                <a:buClrTx/>
                <a:buSzTx/>
                <a:buFontTx/>
                <a:buNone/>
                <a:tabLst/>
                <a:defRPr/>
              </a:pPr>
              <a:t>‹#›</a:t>
            </a:fld>
            <a:r>
              <a:rPr lang="en-US" sz="1200" b="1">
                <a:solidFill>
                  <a:srgbClr val="2147B1"/>
                </a:solidFill>
              </a:rPr>
              <a:t> </a:t>
            </a:r>
            <a:r>
              <a:rPr lang="en-US" sz="1200">
                <a:solidFill>
                  <a:srgbClr val="2147B1"/>
                </a:solidFill>
              </a:rPr>
              <a:t> </a:t>
            </a:r>
          </a:p>
        </p:txBody>
      </p:sp>
      <p:sp>
        <p:nvSpPr>
          <p:cNvPr id="12" name="TextBox 11">
            <a:extLst>
              <a:ext uri="{FF2B5EF4-FFF2-40B4-BE49-F238E27FC236}">
                <a16:creationId xmlns:a16="http://schemas.microsoft.com/office/drawing/2014/main" id="{4E99A8D4-9B91-7352-94B3-F3AB04B8CE62}"/>
              </a:ext>
            </a:extLst>
          </p:cNvPr>
          <p:cNvSpPr txBox="1"/>
          <p:nvPr/>
        </p:nvSpPr>
        <p:spPr>
          <a:xfrm>
            <a:off x="226639" y="6616364"/>
            <a:ext cx="1641796" cy="261610"/>
          </a:xfrm>
          <a:prstGeom prst="rect">
            <a:avLst/>
          </a:prstGeom>
          <a:noFill/>
        </p:spPr>
        <p:txBody>
          <a:bodyPr wrap="none" rtlCol="0">
            <a:spAutoFit/>
          </a:bodyPr>
          <a:lstStyle/>
          <a:p>
            <a:r>
              <a:rPr lang="en-US" sz="1100">
                <a:solidFill>
                  <a:schemeClr val="tx1">
                    <a:lumMod val="65000"/>
                    <a:lumOff val="35000"/>
                  </a:schemeClr>
                </a:solidFill>
                <a:latin typeface="Arial Narrow" panose="020B0606020202030204" pitchFamily="34" charset="0"/>
                <a:cs typeface="Helvetica" panose="020B0604020202020204" pitchFamily="34" charset="0"/>
              </a:rPr>
              <a:t>© 2025 Potomac Economics</a:t>
            </a:r>
          </a:p>
        </p:txBody>
      </p:sp>
      <p:sp>
        <p:nvSpPr>
          <p:cNvPr id="14" name="Oval 13">
            <a:extLst>
              <a:ext uri="{FF2B5EF4-FFF2-40B4-BE49-F238E27FC236}">
                <a16:creationId xmlns:a16="http://schemas.microsoft.com/office/drawing/2014/main" id="{AF6BBBBF-8081-DC2E-6006-3645B649DC7D}"/>
              </a:ext>
            </a:extLst>
          </p:cNvPr>
          <p:cNvSpPr/>
          <p:nvPr/>
        </p:nvSpPr>
        <p:spPr>
          <a:xfrm>
            <a:off x="7624696" y="171023"/>
            <a:ext cx="64008" cy="59363"/>
          </a:xfrm>
          <a:prstGeom prst="ellips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130BFB8B-0A08-3AEC-34A0-B404B10F032F}"/>
              </a:ext>
            </a:extLst>
          </p:cNvPr>
          <p:cNvSpPr/>
          <p:nvPr/>
        </p:nvSpPr>
        <p:spPr>
          <a:xfrm>
            <a:off x="8730405" y="168402"/>
            <a:ext cx="64008" cy="64008"/>
          </a:xfrm>
          <a:prstGeom prst="ellips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text on a black background&#10;&#10;AI-generated content may be incorrect.">
            <a:extLst>
              <a:ext uri="{FF2B5EF4-FFF2-40B4-BE49-F238E27FC236}">
                <a16:creationId xmlns:a16="http://schemas.microsoft.com/office/drawing/2014/main" id="{0719AA7E-A0D4-4939-D789-A5608898D589}"/>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688715" y="44855"/>
            <a:ext cx="1042241" cy="577818"/>
          </a:xfrm>
          <a:prstGeom prst="rect">
            <a:avLst/>
          </a:prstGeom>
          <a:solidFill>
            <a:schemeClr val="bg1"/>
          </a:solidFill>
        </p:spPr>
      </p:pic>
    </p:spTree>
    <p:extLst>
      <p:ext uri="{BB962C8B-B14F-4D97-AF65-F5344CB8AC3E}">
        <p14:creationId xmlns:p14="http://schemas.microsoft.com/office/powerpoint/2010/main" val="3124847303"/>
      </p:ext>
    </p:extLst>
  </p:cSld>
  <p:clrMap bg1="lt1" tx1="dk1" bg2="lt2" tx2="dk2" accent1="accent1" accent2="accent2" accent3="accent3" accent4="accent4" accent5="accent5" accent6="accent6" hlink="hlink" folHlink="folHlink"/>
  <p:sldLayoutIdLst>
    <p:sldLayoutId id="2147484231" r:id="rId1"/>
    <p:sldLayoutId id="2147484246" r:id="rId2"/>
    <p:sldLayoutId id="2147484232" r:id="rId3"/>
    <p:sldLayoutId id="2147484233" r:id="rId4"/>
    <p:sldLayoutId id="2147484243" r:id="rId5"/>
    <p:sldLayoutId id="2147484245" r:id="rId6"/>
    <p:sldLayoutId id="2147484234" r:id="rId7"/>
    <p:sldLayoutId id="2147484235" r:id="rId8"/>
    <p:sldLayoutId id="2147484244" r:id="rId9"/>
    <p:sldLayoutId id="2147484236" r:id="rId10"/>
  </p:sldLayoutIdLst>
  <p:transition spd="slow">
    <p:wipe dir="r"/>
  </p:transition>
  <p:hf sldNum="0" hdr="0" dt="0"/>
  <p:txStyles>
    <p:titleStyle>
      <a:lvl1pPr algn="l" defTabSz="914400" rtl="0" eaLnBrk="1" latinLnBrk="0" hangingPunct="1">
        <a:lnSpc>
          <a:spcPct val="90000"/>
        </a:lnSpc>
        <a:spcBef>
          <a:spcPct val="0"/>
        </a:spcBef>
        <a:buNone/>
        <a:defRPr sz="2600" b="1" kern="1200">
          <a:solidFill>
            <a:srgbClr val="2E5CB8"/>
          </a:solidFill>
          <a:latin typeface="Arial Narrow" panose="020B0606020202030204" pitchFamily="34" charset="0"/>
          <a:ea typeface="+mj-ea"/>
          <a:cs typeface="Times New Roman" panose="02020603050405020304" pitchFamily="18" charset="0"/>
        </a:defRPr>
      </a:lvl1pPr>
    </p:titleStyle>
    <p:bodyStyle>
      <a:lvl1pPr marL="284163" indent="-284163" algn="l" defTabSz="914400" rtl="0" eaLnBrk="1" latinLnBrk="0" hangingPunct="1">
        <a:lnSpc>
          <a:spcPct val="95000"/>
        </a:lnSpc>
        <a:spcBef>
          <a:spcPts val="600"/>
        </a:spcBef>
        <a:buClr>
          <a:srgbClr val="2E5CB8"/>
        </a:buClr>
        <a:buFont typeface="Arial" panose="020B0604020202020204" pitchFamily="34" charset="0"/>
        <a:buChar char="•"/>
        <a:defRPr sz="2400" kern="1200">
          <a:solidFill>
            <a:schemeClr val="tx1"/>
          </a:solidFill>
          <a:latin typeface="Arial Narrow" panose="020B0606020202030204" pitchFamily="34" charset="0"/>
          <a:ea typeface="+mn-ea"/>
          <a:cs typeface="Times New Roman" panose="02020603050405020304" pitchFamily="18" charset="0"/>
        </a:defRPr>
      </a:lvl1pPr>
      <a:lvl2pPr marL="630238" indent="-290513" algn="l" defTabSz="914400" rtl="0" eaLnBrk="1" latinLnBrk="0" hangingPunct="1">
        <a:lnSpc>
          <a:spcPct val="95000"/>
        </a:lnSpc>
        <a:spcBef>
          <a:spcPts val="500"/>
        </a:spcBef>
        <a:buFont typeface="Courier New" panose="02070309020205020404" pitchFamily="49" charset="0"/>
        <a:buChar char="­"/>
        <a:defRPr sz="2200" kern="1200">
          <a:solidFill>
            <a:schemeClr val="tx1"/>
          </a:solidFill>
          <a:latin typeface="Arial Narrow" panose="020B0606020202030204" pitchFamily="34" charset="0"/>
          <a:ea typeface="+mn-ea"/>
          <a:cs typeface="Times New Roman" panose="02020603050405020304" pitchFamily="18" charset="0"/>
        </a:defRPr>
      </a:lvl2pPr>
      <a:lvl3pPr marL="968375" indent="-282575" algn="l" defTabSz="914400" rtl="0" eaLnBrk="1" latinLnBrk="0" hangingPunct="1">
        <a:lnSpc>
          <a:spcPct val="95000"/>
        </a:lnSpc>
        <a:spcBef>
          <a:spcPts val="400"/>
        </a:spcBef>
        <a:buFont typeface="Courier New" panose="02070309020205020404" pitchFamily="49" charset="0"/>
        <a:buChar char="o"/>
        <a:defRPr sz="2100" kern="1200">
          <a:solidFill>
            <a:schemeClr val="tx1"/>
          </a:solidFill>
          <a:latin typeface="Arial Narrow" panose="020B0606020202030204" pitchFamily="34" charset="0"/>
          <a:ea typeface="+mn-ea"/>
          <a:cs typeface="Times New Roman" panose="02020603050405020304" pitchFamily="18" charset="0"/>
        </a:defRPr>
      </a:lvl3pPr>
      <a:lvl4pPr marL="1260475" indent="-290513" algn="l" defTabSz="914400" rtl="0" eaLnBrk="1" latinLnBrk="0" hangingPunct="1">
        <a:lnSpc>
          <a:spcPct val="95000"/>
        </a:lnSpc>
        <a:spcBef>
          <a:spcPts val="300"/>
        </a:spcBef>
        <a:buFont typeface="Wingdings" panose="05000000000000000000" pitchFamily="2" charset="2"/>
        <a:buChar char="ü"/>
        <a:defRPr sz="1800" kern="1200">
          <a:solidFill>
            <a:schemeClr val="tx1"/>
          </a:solidFill>
          <a:latin typeface="Arial Narrow" panose="020B0606020202030204" pitchFamily="34"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EDEDC1E-59B7-19F2-DEE3-938FA75F51A4}"/>
              </a:ext>
            </a:extLst>
          </p:cNvPr>
          <p:cNvSpPr>
            <a:spLocks noGrp="1"/>
          </p:cNvSpPr>
          <p:nvPr>
            <p:ph type="ctrTitle"/>
          </p:nvPr>
        </p:nvSpPr>
        <p:spPr/>
        <p:txBody>
          <a:bodyPr/>
          <a:lstStyle/>
          <a:p>
            <a:r>
              <a:rPr lang="en-US" sz="4000" dirty="0"/>
              <a:t>Impact of Duration Constraints for NSPIN on SCED Awards</a:t>
            </a:r>
          </a:p>
        </p:txBody>
      </p:sp>
      <p:sp>
        <p:nvSpPr>
          <p:cNvPr id="7" name="Subtitle 6">
            <a:extLst>
              <a:ext uri="{FF2B5EF4-FFF2-40B4-BE49-F238E27FC236}">
                <a16:creationId xmlns:a16="http://schemas.microsoft.com/office/drawing/2014/main" id="{4EB7BFCD-5157-1FFF-AFE6-080B8BF91949}"/>
              </a:ext>
            </a:extLst>
          </p:cNvPr>
          <p:cNvSpPr>
            <a:spLocks noGrp="1"/>
          </p:cNvSpPr>
          <p:nvPr>
            <p:ph type="subTitle" idx="1"/>
          </p:nvPr>
        </p:nvSpPr>
        <p:spPr>
          <a:xfrm>
            <a:off x="2107735" y="3787853"/>
            <a:ext cx="6767817" cy="1655762"/>
          </a:xfrm>
        </p:spPr>
        <p:txBody>
          <a:bodyPr/>
          <a:lstStyle/>
          <a:p>
            <a:pPr lvl="0"/>
            <a:r>
              <a:rPr lang="en-US" altLang="en-US" sz="1900" noProof="0" dirty="0"/>
              <a:t>Presented to:</a:t>
            </a:r>
          </a:p>
          <a:p>
            <a:pPr lvl="0"/>
            <a:endParaRPr lang="en-US" altLang="en-US" sz="1900" dirty="0"/>
          </a:p>
          <a:p>
            <a:pPr lvl="0"/>
            <a:r>
              <a:rPr lang="en-US" altLang="en-US" sz="1900" noProof="0" dirty="0"/>
              <a:t>RTCBTF</a:t>
            </a:r>
          </a:p>
          <a:p>
            <a:pPr lvl="0"/>
            <a:endParaRPr lang="en-US" altLang="en-US" sz="1900" dirty="0"/>
          </a:p>
          <a:p>
            <a:pPr lvl="0"/>
            <a:r>
              <a:rPr lang="en-US" altLang="en-US" sz="1900" noProof="0" dirty="0"/>
              <a:t>Andrew Reimers, Ph.D.</a:t>
            </a:r>
          </a:p>
          <a:p>
            <a:pPr lvl="0"/>
            <a:r>
              <a:rPr lang="en-US" altLang="en-US" sz="1900" noProof="0" dirty="0"/>
              <a:t>Potomac Economics</a:t>
            </a:r>
          </a:p>
          <a:p>
            <a:pPr lvl="0"/>
            <a:endParaRPr lang="en-US" altLang="en-US" sz="1900" noProof="0" dirty="0"/>
          </a:p>
          <a:p>
            <a:pPr lvl="0"/>
            <a:r>
              <a:rPr lang="en-US" altLang="en-US" sz="1900" dirty="0"/>
              <a:t>May 21</a:t>
            </a:r>
            <a:r>
              <a:rPr lang="en-US" altLang="en-US" sz="1900" noProof="0" dirty="0"/>
              <a:t>, 2025</a:t>
            </a:r>
          </a:p>
          <a:p>
            <a:endParaRPr lang="en-US" sz="1900" dirty="0"/>
          </a:p>
        </p:txBody>
      </p:sp>
    </p:spTree>
    <p:extLst>
      <p:ext uri="{BB962C8B-B14F-4D97-AF65-F5344CB8AC3E}">
        <p14:creationId xmlns:p14="http://schemas.microsoft.com/office/powerpoint/2010/main" val="3716679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8A31F42-B9D8-1E3D-6B4F-2643BCA5D6E1}"/>
              </a:ext>
            </a:extLst>
          </p:cNvPr>
          <p:cNvSpPr>
            <a:spLocks noGrp="1"/>
          </p:cNvSpPr>
          <p:nvPr>
            <p:ph type="title"/>
          </p:nvPr>
        </p:nvSpPr>
        <p:spPr>
          <a:xfrm>
            <a:off x="402357" y="361002"/>
            <a:ext cx="7171461" cy="419101"/>
          </a:xfrm>
        </p:spPr>
        <p:txBody>
          <a:bodyPr/>
          <a:lstStyle/>
          <a:p>
            <a:r>
              <a:rPr lang="en-US" dirty="0"/>
              <a:t>Higher Duration Constraints on NSPIN Lead to Greater Energy Awards for ESRs</a:t>
            </a:r>
          </a:p>
        </p:txBody>
      </p:sp>
      <p:sp>
        <p:nvSpPr>
          <p:cNvPr id="4" name="Content Placeholder 3">
            <a:extLst>
              <a:ext uri="{FF2B5EF4-FFF2-40B4-BE49-F238E27FC236}">
                <a16:creationId xmlns:a16="http://schemas.microsoft.com/office/drawing/2014/main" id="{E93D11B9-8158-0E72-C664-3DEF70126182}"/>
              </a:ext>
            </a:extLst>
          </p:cNvPr>
          <p:cNvSpPr>
            <a:spLocks noGrp="1"/>
          </p:cNvSpPr>
          <p:nvPr>
            <p:ph idx="1"/>
          </p:nvPr>
        </p:nvSpPr>
        <p:spPr/>
        <p:txBody>
          <a:bodyPr/>
          <a:lstStyle/>
          <a:p>
            <a:r>
              <a:rPr lang="en-US" dirty="0"/>
              <a:t>The expressed intention of the higher duration constraint for NSPIN is to ensure that reserves are able to last longer through a reliability event such as prolonged forecast error</a:t>
            </a:r>
          </a:p>
          <a:p>
            <a:r>
              <a:rPr lang="en-US" dirty="0"/>
              <a:t>In practice, this constraint will lead to more base points being awarded to ESRs, which will then exhaust their SOC and make them unavailable to provide either energy or reserves as the event persists</a:t>
            </a:r>
          </a:p>
          <a:p>
            <a:r>
              <a:rPr lang="en-US" dirty="0"/>
              <a:t>As SOC declines, SCED increasingly favors ESRs for energy instead of AS</a:t>
            </a:r>
          </a:p>
          <a:p>
            <a:r>
              <a:rPr lang="en-US" dirty="0"/>
              <a:t>This dynamic does not depend on high-priced offers for AS</a:t>
            </a:r>
          </a:p>
          <a:p>
            <a:r>
              <a:rPr lang="en-US" dirty="0"/>
              <a:t>Lower duration requirements allow ESRs to monetize more of their capacity providing AS for longer and to preserve SOC until it is needed</a:t>
            </a:r>
          </a:p>
        </p:txBody>
      </p:sp>
    </p:spTree>
    <p:extLst>
      <p:ext uri="{BB962C8B-B14F-4D97-AF65-F5344CB8AC3E}">
        <p14:creationId xmlns:p14="http://schemas.microsoft.com/office/powerpoint/2010/main" val="466306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A918F-70EA-2125-45E5-DABDCB4CBFA0}"/>
              </a:ext>
            </a:extLst>
          </p:cNvPr>
          <p:cNvSpPr>
            <a:spLocks noGrp="1"/>
          </p:cNvSpPr>
          <p:nvPr>
            <p:ph type="title"/>
          </p:nvPr>
        </p:nvSpPr>
        <p:spPr/>
        <p:txBody>
          <a:bodyPr/>
          <a:lstStyle/>
          <a:p>
            <a:r>
              <a:rPr lang="en-US" dirty="0"/>
              <a:t>A Simplified SCED Simulation Tool Was Used to Demonstrate this Dynamic</a:t>
            </a:r>
          </a:p>
        </p:txBody>
      </p:sp>
      <p:sp>
        <p:nvSpPr>
          <p:cNvPr id="3" name="Content Placeholder 2">
            <a:extLst>
              <a:ext uri="{FF2B5EF4-FFF2-40B4-BE49-F238E27FC236}">
                <a16:creationId xmlns:a16="http://schemas.microsoft.com/office/drawing/2014/main" id="{C8D32815-91D2-6E04-65FA-276CEC5026D5}"/>
              </a:ext>
            </a:extLst>
          </p:cNvPr>
          <p:cNvSpPr>
            <a:spLocks noGrp="1"/>
          </p:cNvSpPr>
          <p:nvPr>
            <p:ph sz="half" idx="1"/>
          </p:nvPr>
        </p:nvSpPr>
        <p:spPr/>
        <p:txBody>
          <a:bodyPr/>
          <a:lstStyle/>
          <a:p>
            <a:r>
              <a:rPr lang="en-US" dirty="0"/>
              <a:t>No Transmission Constraints</a:t>
            </a:r>
          </a:p>
          <a:p>
            <a:r>
              <a:rPr lang="en-US" dirty="0"/>
              <a:t>Resources</a:t>
            </a:r>
          </a:p>
          <a:p>
            <a:pPr lvl="1"/>
            <a:r>
              <a:rPr lang="en-US" dirty="0"/>
              <a:t>Thermal generator </a:t>
            </a:r>
          </a:p>
          <a:p>
            <a:pPr lvl="2"/>
            <a:r>
              <a:rPr lang="en-US" dirty="0"/>
              <a:t>HSL = </a:t>
            </a:r>
            <a:r>
              <a:rPr lang="en-US" dirty="0">
                <a:highlight>
                  <a:srgbClr val="00FFFF"/>
                </a:highlight>
              </a:rPr>
              <a:t>40,000 MW</a:t>
            </a:r>
          </a:p>
          <a:p>
            <a:pPr lvl="2"/>
            <a:r>
              <a:rPr lang="en-US" dirty="0"/>
              <a:t>AS Qty = 10,000</a:t>
            </a:r>
          </a:p>
          <a:p>
            <a:pPr lvl="2"/>
            <a:r>
              <a:rPr lang="en-US" dirty="0"/>
              <a:t>Energy Offer = $29/MWh</a:t>
            </a:r>
          </a:p>
          <a:p>
            <a:pPr lvl="1"/>
            <a:r>
              <a:rPr lang="en-US" dirty="0"/>
              <a:t>ESR</a:t>
            </a:r>
          </a:p>
          <a:p>
            <a:pPr lvl="2"/>
            <a:r>
              <a:rPr lang="en-US" dirty="0"/>
              <a:t>HSL 10,000 MW</a:t>
            </a:r>
          </a:p>
          <a:p>
            <a:pPr lvl="2"/>
            <a:r>
              <a:rPr lang="en-US" dirty="0"/>
              <a:t>AS Qty = 10,000 MW</a:t>
            </a:r>
          </a:p>
          <a:p>
            <a:pPr lvl="2"/>
            <a:r>
              <a:rPr lang="en-US" dirty="0"/>
              <a:t>Energy Offer = $1000/MWh</a:t>
            </a:r>
          </a:p>
          <a:p>
            <a:pPr lvl="2"/>
            <a:r>
              <a:rPr lang="en-US" dirty="0"/>
              <a:t>Max SOC = 10,000 MWh</a:t>
            </a:r>
          </a:p>
          <a:p>
            <a:pPr lvl="1"/>
            <a:r>
              <a:rPr lang="en-US" dirty="0"/>
              <a:t>Both resources offer </a:t>
            </a:r>
            <a:r>
              <a:rPr lang="en-US" dirty="0" err="1"/>
              <a:t>RegUp</a:t>
            </a:r>
            <a:r>
              <a:rPr lang="en-US" dirty="0"/>
              <a:t> at $6 and all other AS at $0</a:t>
            </a:r>
          </a:p>
          <a:p>
            <a:pPr lvl="1"/>
            <a:endParaRPr lang="en-US" dirty="0"/>
          </a:p>
          <a:p>
            <a:endParaRPr lang="en-US" dirty="0"/>
          </a:p>
        </p:txBody>
      </p:sp>
      <p:sp>
        <p:nvSpPr>
          <p:cNvPr id="4" name="Content Placeholder 3">
            <a:extLst>
              <a:ext uri="{FF2B5EF4-FFF2-40B4-BE49-F238E27FC236}">
                <a16:creationId xmlns:a16="http://schemas.microsoft.com/office/drawing/2014/main" id="{B655C336-C5BF-719B-66F0-AD63D736BFC8}"/>
              </a:ext>
            </a:extLst>
          </p:cNvPr>
          <p:cNvSpPr>
            <a:spLocks noGrp="1"/>
          </p:cNvSpPr>
          <p:nvPr>
            <p:ph sz="half" idx="2"/>
          </p:nvPr>
        </p:nvSpPr>
        <p:spPr/>
        <p:txBody>
          <a:bodyPr/>
          <a:lstStyle/>
          <a:p>
            <a:r>
              <a:rPr lang="en-US" dirty="0"/>
              <a:t>Demand = </a:t>
            </a:r>
            <a:r>
              <a:rPr lang="en-US" dirty="0">
                <a:highlight>
                  <a:srgbClr val="00FFFF"/>
                </a:highlight>
              </a:rPr>
              <a:t>40,000 MW</a:t>
            </a:r>
          </a:p>
          <a:p>
            <a:r>
              <a:rPr lang="en-US" dirty="0"/>
              <a:t>AS Plan</a:t>
            </a:r>
          </a:p>
          <a:p>
            <a:pPr lvl="1"/>
            <a:r>
              <a:rPr lang="en-US" dirty="0" err="1"/>
              <a:t>RegUp</a:t>
            </a:r>
            <a:r>
              <a:rPr lang="en-US" dirty="0"/>
              <a:t> = 900MW</a:t>
            </a:r>
          </a:p>
          <a:p>
            <a:pPr lvl="1"/>
            <a:r>
              <a:rPr lang="en-US" dirty="0"/>
              <a:t>RRS = 2300 MW</a:t>
            </a:r>
          </a:p>
          <a:p>
            <a:pPr lvl="1"/>
            <a:r>
              <a:rPr lang="en-US" dirty="0"/>
              <a:t>ECRS = 2300 MW</a:t>
            </a:r>
          </a:p>
          <a:p>
            <a:pPr lvl="1"/>
            <a:r>
              <a:rPr lang="en-US" dirty="0"/>
              <a:t>NSPIN = 4,000 MW</a:t>
            </a:r>
          </a:p>
          <a:p>
            <a:pPr lvl="1"/>
            <a:r>
              <a:rPr lang="en-US" dirty="0"/>
              <a:t>Total = 9,500 MW</a:t>
            </a:r>
          </a:p>
        </p:txBody>
      </p:sp>
    </p:spTree>
    <p:extLst>
      <p:ext uri="{BB962C8B-B14F-4D97-AF65-F5344CB8AC3E}">
        <p14:creationId xmlns:p14="http://schemas.microsoft.com/office/powerpoint/2010/main" val="3207115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77C4C-7097-40FA-851F-D0588286A462}"/>
              </a:ext>
            </a:extLst>
          </p:cNvPr>
          <p:cNvSpPr>
            <a:spLocks noGrp="1"/>
          </p:cNvSpPr>
          <p:nvPr>
            <p:ph type="title"/>
          </p:nvPr>
        </p:nvSpPr>
        <p:spPr/>
        <p:txBody>
          <a:bodyPr/>
          <a:lstStyle/>
          <a:p>
            <a:r>
              <a:rPr lang="en-US" dirty="0"/>
              <a:t>Simplified Demand Curves Based on NPRR 1268</a:t>
            </a:r>
          </a:p>
        </p:txBody>
      </p:sp>
      <p:graphicFrame>
        <p:nvGraphicFramePr>
          <p:cNvPr id="4" name="Content Placeholder 3">
            <a:extLst>
              <a:ext uri="{FF2B5EF4-FFF2-40B4-BE49-F238E27FC236}">
                <a16:creationId xmlns:a16="http://schemas.microsoft.com/office/drawing/2014/main" id="{00000000-0008-0000-0100-00002F000000}"/>
              </a:ext>
            </a:extLst>
          </p:cNvPr>
          <p:cNvGraphicFramePr>
            <a:graphicFrameLocks noGrp="1"/>
          </p:cNvGraphicFramePr>
          <p:nvPr>
            <p:ph idx="1"/>
            <p:extLst>
              <p:ext uri="{D42A27DB-BD31-4B8C-83A1-F6EECF244321}">
                <p14:modId xmlns:p14="http://schemas.microsoft.com/office/powerpoint/2010/main" val="2735333934"/>
              </p:ext>
            </p:extLst>
          </p:nvPr>
        </p:nvGraphicFramePr>
        <p:xfrm>
          <a:off x="401638" y="1060450"/>
          <a:ext cx="8453437" cy="54848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9895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CBF29-919B-9DD2-6163-13171F30201B}"/>
              </a:ext>
            </a:extLst>
          </p:cNvPr>
          <p:cNvSpPr>
            <a:spLocks noGrp="1"/>
          </p:cNvSpPr>
          <p:nvPr>
            <p:ph type="title"/>
          </p:nvPr>
        </p:nvSpPr>
        <p:spPr/>
        <p:txBody>
          <a:bodyPr/>
          <a:lstStyle/>
          <a:p>
            <a:r>
              <a:rPr lang="en-US" dirty="0"/>
              <a:t>Impact of NSPIN Duration Requirement on Awards</a:t>
            </a:r>
          </a:p>
        </p:txBody>
      </p:sp>
      <p:graphicFrame>
        <p:nvGraphicFramePr>
          <p:cNvPr id="9" name="Content Placeholder 8">
            <a:extLst>
              <a:ext uri="{FF2B5EF4-FFF2-40B4-BE49-F238E27FC236}">
                <a16:creationId xmlns:a16="http://schemas.microsoft.com/office/drawing/2014/main" id="{D2334DCF-1CA0-73F1-B245-A4B1383F4106}"/>
              </a:ext>
            </a:extLst>
          </p:cNvPr>
          <p:cNvGraphicFramePr>
            <a:graphicFrameLocks noGrp="1"/>
          </p:cNvGraphicFramePr>
          <p:nvPr>
            <p:ph sz="half" idx="1"/>
            <p:extLst>
              <p:ext uri="{D42A27DB-BD31-4B8C-83A1-F6EECF244321}">
                <p14:modId xmlns:p14="http://schemas.microsoft.com/office/powerpoint/2010/main" val="2995618294"/>
              </p:ext>
            </p:extLst>
          </p:nvPr>
        </p:nvGraphicFramePr>
        <p:xfrm>
          <a:off x="274638" y="1190625"/>
          <a:ext cx="4297362" cy="54260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9">
            <a:extLst>
              <a:ext uri="{FF2B5EF4-FFF2-40B4-BE49-F238E27FC236}">
                <a16:creationId xmlns:a16="http://schemas.microsoft.com/office/drawing/2014/main" id="{DF09BFF3-6111-417A-8DAC-0CED84577AE8}"/>
              </a:ext>
            </a:extLst>
          </p:cNvPr>
          <p:cNvGraphicFramePr>
            <a:graphicFrameLocks noGrp="1"/>
          </p:cNvGraphicFramePr>
          <p:nvPr>
            <p:ph sz="half" idx="2"/>
            <p:extLst>
              <p:ext uri="{D42A27DB-BD31-4B8C-83A1-F6EECF244321}">
                <p14:modId xmlns:p14="http://schemas.microsoft.com/office/powerpoint/2010/main" val="2248517435"/>
              </p:ext>
            </p:extLst>
          </p:nvPr>
        </p:nvGraphicFramePr>
        <p:xfrm>
          <a:off x="4572000" y="1190625"/>
          <a:ext cx="4138613" cy="5426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1591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35735-877E-B0C9-5EEB-9F6C1DEE5FE5}"/>
              </a:ext>
            </a:extLst>
          </p:cNvPr>
          <p:cNvSpPr>
            <a:spLocks noGrp="1"/>
          </p:cNvSpPr>
          <p:nvPr>
            <p:ph type="title"/>
          </p:nvPr>
        </p:nvSpPr>
        <p:spPr/>
        <p:txBody>
          <a:bodyPr/>
          <a:lstStyle/>
          <a:p>
            <a:r>
              <a:rPr lang="en-US" dirty="0"/>
              <a:t>Impact of NSPIN Duration on Prices</a:t>
            </a:r>
          </a:p>
        </p:txBody>
      </p:sp>
      <p:graphicFrame>
        <p:nvGraphicFramePr>
          <p:cNvPr id="5" name="Content Placeholder 4">
            <a:extLst>
              <a:ext uri="{FF2B5EF4-FFF2-40B4-BE49-F238E27FC236}">
                <a16:creationId xmlns:a16="http://schemas.microsoft.com/office/drawing/2014/main" id="{BBC3ADEB-FEDF-4242-B0F6-CB01DAEA169C}"/>
              </a:ext>
            </a:extLst>
          </p:cNvPr>
          <p:cNvGraphicFramePr>
            <a:graphicFrameLocks noGrp="1"/>
          </p:cNvGraphicFramePr>
          <p:nvPr>
            <p:ph sz="half" idx="1"/>
            <p:extLst>
              <p:ext uri="{D42A27DB-BD31-4B8C-83A1-F6EECF244321}">
                <p14:modId xmlns:p14="http://schemas.microsoft.com/office/powerpoint/2010/main" val="2883301108"/>
              </p:ext>
            </p:extLst>
          </p:nvPr>
        </p:nvGraphicFramePr>
        <p:xfrm>
          <a:off x="402357" y="1190625"/>
          <a:ext cx="4297362" cy="54260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a:extLst>
              <a:ext uri="{FF2B5EF4-FFF2-40B4-BE49-F238E27FC236}">
                <a16:creationId xmlns:a16="http://schemas.microsoft.com/office/drawing/2014/main" id="{C4A05A9A-C95D-44F4-8E7A-71A7DAE0A3CD}"/>
              </a:ext>
            </a:extLst>
          </p:cNvPr>
          <p:cNvGraphicFramePr>
            <a:graphicFrameLocks noGrp="1"/>
          </p:cNvGraphicFramePr>
          <p:nvPr>
            <p:ph sz="half" idx="2"/>
            <p:extLst>
              <p:ext uri="{D42A27DB-BD31-4B8C-83A1-F6EECF244321}">
                <p14:modId xmlns:p14="http://schemas.microsoft.com/office/powerpoint/2010/main" val="1712678442"/>
              </p:ext>
            </p:extLst>
          </p:nvPr>
        </p:nvGraphicFramePr>
        <p:xfrm>
          <a:off x="4730750" y="1190625"/>
          <a:ext cx="4138613" cy="5426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61348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A4BE3-8211-12EF-89A1-3C9E34092E68}"/>
              </a:ext>
            </a:extLst>
          </p:cNvPr>
          <p:cNvSpPr>
            <a:spLocks noGrp="1"/>
          </p:cNvSpPr>
          <p:nvPr>
            <p:ph type="title"/>
          </p:nvPr>
        </p:nvSpPr>
        <p:spPr/>
        <p:txBody>
          <a:bodyPr/>
          <a:lstStyle/>
          <a:p>
            <a:r>
              <a:rPr lang="en-US" dirty="0"/>
              <a:t>Summary and Recommendation</a:t>
            </a:r>
          </a:p>
        </p:txBody>
      </p:sp>
      <p:sp>
        <p:nvSpPr>
          <p:cNvPr id="7" name="Content Placeholder 6">
            <a:extLst>
              <a:ext uri="{FF2B5EF4-FFF2-40B4-BE49-F238E27FC236}">
                <a16:creationId xmlns:a16="http://schemas.microsoft.com/office/drawing/2014/main" id="{814D4845-D88B-6067-E79B-9B14ECD8AFB9}"/>
              </a:ext>
            </a:extLst>
          </p:cNvPr>
          <p:cNvSpPr>
            <a:spLocks noGrp="1"/>
          </p:cNvSpPr>
          <p:nvPr>
            <p:ph idx="1"/>
          </p:nvPr>
        </p:nvSpPr>
        <p:spPr/>
        <p:txBody>
          <a:bodyPr/>
          <a:lstStyle/>
          <a:p>
            <a:r>
              <a:rPr lang="en-US" dirty="0"/>
              <a:t>Imposing a four-hour duration constraint on NSPIN results in SCED awarding base points to ESRs, thus depleting rather than preserving SOC</a:t>
            </a:r>
          </a:p>
          <a:p>
            <a:r>
              <a:rPr lang="en-US" dirty="0"/>
              <a:t>This outcome runs counter to the stated objective of preserving reserve capacity through a prolonged reliability event</a:t>
            </a:r>
          </a:p>
          <a:p>
            <a:r>
              <a:rPr lang="en-US" dirty="0"/>
              <a:t>We recommend that ERCOT set the duration requirement for NSPIN to no more than one hour </a:t>
            </a:r>
          </a:p>
        </p:txBody>
      </p:sp>
    </p:spTree>
    <p:extLst>
      <p:ext uri="{BB962C8B-B14F-4D97-AF65-F5344CB8AC3E}">
        <p14:creationId xmlns:p14="http://schemas.microsoft.com/office/powerpoint/2010/main" val="1250967070"/>
      </p:ext>
    </p:extLst>
  </p:cSld>
  <p:clrMapOvr>
    <a:masterClrMapping/>
  </p:clrMapOvr>
</p:sld>
</file>

<file path=ppt/theme/theme1.xml><?xml version="1.0" encoding="utf-8"?>
<a:theme xmlns:a="http://schemas.openxmlformats.org/drawingml/2006/main" name="PE PPT Template_2024_v2">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E_Pwrpt Template_2025" id="{29D0CC25-44B2-4138-9918-12B2E57DEBD8}" vid="{0E687601-5264-426E-AFAC-1D17812D36B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7BEEB6CC152974C81F9CDE705568C85" ma:contentTypeVersion="14" ma:contentTypeDescription="Create a new document." ma:contentTypeScope="" ma:versionID="8557b2b422f6421a3705ed1b2aa8f159">
  <xsd:schema xmlns:xsd="http://www.w3.org/2001/XMLSchema" xmlns:xs="http://www.w3.org/2001/XMLSchema" xmlns:p="http://schemas.microsoft.com/office/2006/metadata/properties" xmlns:ns2="f82d329b-62d1-400c-9623-7c3da74731f7" xmlns:ns3="ec11a6e0-527a-4f80-8a35-d338a92f2421" targetNamespace="http://schemas.microsoft.com/office/2006/metadata/properties" ma:root="true" ma:fieldsID="14408e26b0ccfe5eefebb4a667df96e4" ns2:_="" ns3:_="">
    <xsd:import namespace="f82d329b-62d1-400c-9623-7c3da74731f7"/>
    <xsd:import namespace="ec11a6e0-527a-4f80-8a35-d338a92f242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bjectDetectorVersions" minOccurs="0"/>
                <xsd:element ref="ns2:MediaLengthInSecond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2d329b-62d1-400c-9623-7c3da74731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11a6e0-527a-4f80-8a35-d338a92f2421"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E35371-0BCA-4155-A85F-98B98D824CD5}">
  <ds:schemaRefs>
    <ds:schemaRef ds:uri="http://schemas.microsoft.com/sharepoint/v3/contenttype/forms"/>
  </ds:schemaRefs>
</ds:datastoreItem>
</file>

<file path=customXml/itemProps2.xml><?xml version="1.0" encoding="utf-8"?>
<ds:datastoreItem xmlns:ds="http://schemas.openxmlformats.org/officeDocument/2006/customXml" ds:itemID="{C92847A9-AE17-4D39-B6A1-A8B70A05FCD5}">
  <ds:schemaRefs>
    <ds:schemaRef ds:uri="http://purl.org/dc/dcmitype/"/>
    <ds:schemaRef ds:uri="http://purl.org/dc/terms/"/>
    <ds:schemaRef ds:uri="f82d329b-62d1-400c-9623-7c3da74731f7"/>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ec11a6e0-527a-4f80-8a35-d338a92f2421"/>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406E448A-8FC8-49E9-8122-A7030AF721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2d329b-62d1-400c-9623-7c3da74731f7"/>
    <ds:schemaRef ds:uri="ec11a6e0-527a-4f80-8a35-d338a92f24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3845</TotalTime>
  <Words>374</Words>
  <Application>Microsoft Office PowerPoint</Application>
  <PresentationFormat>Letter Paper (8.5x11 in)</PresentationFormat>
  <Paragraphs>57</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Aptos</vt:lpstr>
      <vt:lpstr>Arial</vt:lpstr>
      <vt:lpstr>Arial Narrow</vt:lpstr>
      <vt:lpstr>Calibri</vt:lpstr>
      <vt:lpstr>Courier New</vt:lpstr>
      <vt:lpstr>Times New Roman</vt:lpstr>
      <vt:lpstr>Wingdings</vt:lpstr>
      <vt:lpstr>PE PPT Template_2024_v2</vt:lpstr>
      <vt:lpstr>Impact of Duration Constraints for NSPIN on SCED Awards</vt:lpstr>
      <vt:lpstr>Higher Duration Constraints on NSPIN Lead to Greater Energy Awards for ESRs</vt:lpstr>
      <vt:lpstr>A Simplified SCED Simulation Tool Was Used to Demonstrate this Dynamic</vt:lpstr>
      <vt:lpstr>Simplified Demand Curves Based on NPRR 1268</vt:lpstr>
      <vt:lpstr>Impact of NSPIN Duration Requirement on Awards</vt:lpstr>
      <vt:lpstr>Impact of NSPIN Duration on Prices</vt:lpstr>
      <vt:lpstr>Summary and Recommendation</vt:lpstr>
    </vt:vector>
  </TitlesOfParts>
  <Company>Potomac Economics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 Quarterly Report</dc:title>
  <dc:creator>Carrie Milton</dc:creator>
  <cp:lastModifiedBy>Andrew Reimers</cp:lastModifiedBy>
  <cp:revision>16</cp:revision>
  <cp:lastPrinted>2024-03-08T14:13:37Z</cp:lastPrinted>
  <dcterms:created xsi:type="dcterms:W3CDTF">2021-09-09T16:23:19Z</dcterms:created>
  <dcterms:modified xsi:type="dcterms:W3CDTF">2025-05-20T21:05:14Z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0x010100D7BEEB6CC152974C81F9CDE705568C85</vt:lpwstr>
  </property>
  <property fmtid="{D5CDD505-2E9C-101B-9397-08002B2CF9AE}" pid="3" name="MediaServiceImageTags">
    <vt:lpwstr/>
  </property>
</Properties>
</file>