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542" r:id="rId6"/>
    <p:sldId id="563" r:id="rId7"/>
    <p:sldId id="575" r:id="rId8"/>
    <p:sldId id="586" r:id="rId9"/>
    <p:sldId id="580" r:id="rId10"/>
    <p:sldId id="587" r:id="rId11"/>
    <p:sldId id="588" r:id="rId12"/>
    <p:sldId id="58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TCB@ercot.com" TargetMode="External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calendar/05192025-RTCB-Market-Trials-Weekl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21,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Discussion today:</a:t>
            </a:r>
          </a:p>
          <a:p>
            <a:pPr lvl="1">
              <a:buFontTx/>
              <a:buChar char="-"/>
            </a:pPr>
            <a:r>
              <a:rPr lang="en-US" sz="1600" dirty="0"/>
              <a:t>Update on RTCBTF Issues List</a:t>
            </a:r>
          </a:p>
          <a:p>
            <a:pPr lvl="1">
              <a:buFontTx/>
              <a:buChar char="-"/>
            </a:pPr>
            <a:r>
              <a:rPr lang="en-US" sz="1600" dirty="0"/>
              <a:t>Update on NPRRs</a:t>
            </a:r>
          </a:p>
          <a:p>
            <a:pPr lvl="1">
              <a:buFontTx/>
              <a:buChar char="-"/>
            </a:pPr>
            <a:r>
              <a:rPr lang="en-US" sz="1600" dirty="0"/>
              <a:t>Market Trials Update </a:t>
            </a:r>
          </a:p>
          <a:p>
            <a:pPr lvl="1">
              <a:buFontTx/>
              <a:buChar char="-"/>
            </a:pPr>
            <a:r>
              <a:rPr lang="en-US" sz="1600" dirty="0"/>
              <a:t>Rest of Today’s Agenda</a:t>
            </a:r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670A4-1DCC-F1CF-7130-C12475C14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6" y="1756163"/>
            <a:ext cx="8686800" cy="45502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9254"/>
            <a:ext cx="8763000" cy="769897"/>
          </a:xfrm>
        </p:spPr>
        <p:txBody>
          <a:bodyPr/>
          <a:lstStyle/>
          <a:p>
            <a:r>
              <a:rPr lang="en-US" sz="1400" dirty="0"/>
              <a:t>Red boxes are NPRR1268, 1269, 1270 (April Board)</a:t>
            </a:r>
          </a:p>
          <a:p>
            <a:r>
              <a:rPr lang="en-US" sz="1400" dirty="0"/>
              <a:t>Blue Box is evaluation of State of Charge and AS Duration (target June Board)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6324600" y="1389103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40640" y="3352800"/>
            <a:ext cx="788416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143A7-8CFD-72F5-A59F-460E5A23057E}"/>
              </a:ext>
            </a:extLst>
          </p:cNvPr>
          <p:cNvSpPr/>
          <p:nvPr/>
        </p:nvSpPr>
        <p:spPr>
          <a:xfrm>
            <a:off x="6324601" y="2616106"/>
            <a:ext cx="2407756" cy="736694"/>
          </a:xfrm>
          <a:prstGeom prst="rect">
            <a:avLst/>
          </a:prstGeom>
          <a:solidFill>
            <a:srgbClr val="E6EBF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Market Trials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40640" y="2402082"/>
            <a:ext cx="750316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A84ECF-CE76-5663-1C9A-38E39D02257A}"/>
              </a:ext>
            </a:extLst>
          </p:cNvPr>
          <p:cNvSpPr/>
          <p:nvPr/>
        </p:nvSpPr>
        <p:spPr>
          <a:xfrm>
            <a:off x="6324600" y="3657600"/>
            <a:ext cx="2407756" cy="990600"/>
          </a:xfrm>
          <a:prstGeom prst="rect">
            <a:avLst/>
          </a:prstGeom>
          <a:solidFill>
            <a:srgbClr val="E6EBF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Market Trials</a:t>
            </a:r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NPRRs set for PUCT May 15 Open Meeting (PUCT approved)</a:t>
            </a:r>
          </a:p>
          <a:p>
            <a:pPr lvl="1">
              <a:defRPr/>
            </a:pPr>
            <a:r>
              <a:rPr lang="en-US" sz="1400" dirty="0">
                <a:solidFill>
                  <a:srgbClr val="00B050"/>
                </a:solidFill>
              </a:rPr>
              <a:t>NPRR1268 for ASDC Modifications (IMM sponsor)</a:t>
            </a:r>
          </a:p>
          <a:p>
            <a:pPr lvl="1">
              <a:defRPr/>
            </a:pPr>
            <a:r>
              <a:rPr lang="en-US" sz="1400" dirty="0">
                <a:solidFill>
                  <a:srgbClr val="00B050"/>
                </a:solidFill>
                <a:latin typeface="Arial"/>
              </a:rPr>
              <a:t>NPRR1269 for 3 Parameter/Policy Changes (ERCOT sponsor)</a:t>
            </a:r>
          </a:p>
          <a:p>
            <a:pPr lvl="1"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NPRR1270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 Duration / State of Charge (NPRR1282 / NOGRR277)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Began discussion </a:t>
            </a:r>
            <a:r>
              <a:rPr lang="en-US" sz="1400" dirty="0">
                <a:solidFill>
                  <a:srgbClr val="2D3338"/>
                </a:solidFill>
                <a:latin typeface="Arial"/>
              </a:rPr>
              <a:t>March 25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targeting June Board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NPRR1282 PRS Approved 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NOGRR277 ROS email vote in flight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Final Clarifying NPRR – Begin discussion </a:t>
            </a:r>
            <a:r>
              <a:rPr kumimoji="0" lang="en-US" sz="1800" b="0" i="0" u="none" strike="sng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June 18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today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target Sep Board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Review today for any issues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ERCOT to submit NPRR by end of week for extended review at subsequent RTCBTF meetings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Remaining Stakeholder path to Board Meetings before Go-Live: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PRS May 14 &gt; TAC May 28 &gt; Board June 24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PRS Aug 13 &gt; TAC Aug 28 &gt; Board Sep 23 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408757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461412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297343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477933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477933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135775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135775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135775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204065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128966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132534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1926257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202311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307257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276746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337788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486953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590208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257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Readiness engagement update: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00B050"/>
                </a:solidFill>
              </a:rPr>
              <a:t>Developed new folders on RTCBTF home page (done)</a:t>
            </a:r>
          </a:p>
          <a:p>
            <a:pPr lvl="2">
              <a:buFontTx/>
              <a:buChar char="-"/>
            </a:pPr>
            <a:r>
              <a:rPr lang="en-US" sz="1100" u="sng" dirty="0">
                <a:solidFill>
                  <a:srgbClr val="00B050"/>
                </a:solidFill>
              </a:rPr>
              <a:t>Market Trials folder</a:t>
            </a:r>
            <a:r>
              <a:rPr lang="en-US" sz="1100" dirty="0">
                <a:solidFill>
                  <a:srgbClr val="00B050"/>
                </a:solidFill>
              </a:rPr>
              <a:t>: Handbooks and supporting materials</a:t>
            </a:r>
          </a:p>
          <a:p>
            <a:pPr lvl="2">
              <a:buFontTx/>
              <a:buChar char="-"/>
            </a:pPr>
            <a:r>
              <a:rPr lang="en-US" sz="1100" u="sng" dirty="0">
                <a:solidFill>
                  <a:srgbClr val="00B050"/>
                </a:solidFill>
              </a:rPr>
              <a:t>Technical Support folder</a:t>
            </a:r>
            <a:r>
              <a:rPr lang="en-US" sz="1100" dirty="0">
                <a:solidFill>
                  <a:srgbClr val="00B050"/>
                </a:solidFill>
              </a:rPr>
              <a:t>: Key TWG technical materials</a:t>
            </a:r>
          </a:p>
          <a:p>
            <a:pPr lvl="1">
              <a:buFontTx/>
              <a:buChar char="-"/>
            </a:pPr>
            <a:r>
              <a:rPr lang="en-US" sz="1400" dirty="0">
                <a:hlinkClick r:id="rId2"/>
              </a:rPr>
              <a:t>RTCB@ercot.com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B050"/>
                </a:solidFill>
              </a:rPr>
              <a:t>mailbox for support of stakeholder implementation questions</a:t>
            </a:r>
            <a:endParaRPr lang="en-US" sz="1400" dirty="0">
              <a:solidFill>
                <a:srgbClr val="00B050"/>
              </a:solidFill>
              <a:highlight>
                <a:srgbClr val="FFFF00"/>
              </a:highlight>
            </a:endParaRPr>
          </a:p>
          <a:p>
            <a:pPr lvl="1">
              <a:buFontTx/>
              <a:buChar char="-"/>
            </a:pPr>
            <a:r>
              <a:rPr lang="en-US" sz="1400" dirty="0">
                <a:highlight>
                  <a:srgbClr val="FFFF00"/>
                </a:highlight>
              </a:rPr>
              <a:t>Established FAQ document and posted on RTCBTF home page</a:t>
            </a:r>
          </a:p>
          <a:p>
            <a:pPr lvl="1">
              <a:buFontTx/>
              <a:buChar char="-"/>
            </a:pPr>
            <a:r>
              <a:rPr lang="en-US" sz="1400" dirty="0">
                <a:highlight>
                  <a:srgbClr val="FFFF00"/>
                </a:highlight>
              </a:rPr>
              <a:t>Target to add more training videos in next 30 days (in process)</a:t>
            </a:r>
          </a:p>
          <a:p>
            <a:pPr lvl="2">
              <a:buFontTx/>
              <a:buChar char="-"/>
            </a:pPr>
            <a:r>
              <a:rPr lang="en-US" sz="1100" dirty="0"/>
              <a:t>Operations                  /      Load Resources     /      RTC Worksheet Solver Walkthrough</a:t>
            </a:r>
          </a:p>
          <a:p>
            <a:pPr lvl="2">
              <a:buFontTx/>
              <a:buChar char="-"/>
            </a:pPr>
            <a:r>
              <a:rPr lang="en-US" sz="1100" dirty="0"/>
              <a:t>Day-Ahead Market      /      Battery 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00B050"/>
                </a:solidFill>
              </a:rPr>
              <a:t>Following guidance from RTCBTF to engage DSWG separately (done 4/17/25)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00B050"/>
                </a:solidFill>
              </a:rPr>
              <a:t>Outreach to Operator Training Seminar and Spring GCPA (complete next Wednesday)</a:t>
            </a:r>
          </a:p>
          <a:p>
            <a:pPr lvl="1">
              <a:buFontTx/>
              <a:buChar char="-"/>
            </a:pPr>
            <a:r>
              <a:rPr lang="en-US" sz="1400" dirty="0"/>
              <a:t>Next TWG meeting is </a:t>
            </a:r>
            <a:r>
              <a:rPr lang="en-US" sz="1400" dirty="0">
                <a:highlight>
                  <a:srgbClr val="FFFF00"/>
                </a:highlight>
              </a:rPr>
              <a:t>May 29</a:t>
            </a:r>
          </a:p>
          <a:p>
            <a:pPr lvl="2">
              <a:buFontTx/>
              <a:buChar char="-"/>
            </a:pPr>
            <a:r>
              <a:rPr lang="en-US" sz="1100" dirty="0"/>
              <a:t>ERCOT will continue to support detailed technical conversations such as adding telemetry points to network model, digital certificates, accessing ERCOT systems in March/April timeframe</a:t>
            </a:r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r>
              <a:rPr lang="en-US" sz="1800" dirty="0">
                <a:highlight>
                  <a:srgbClr val="FFFF00"/>
                </a:highlight>
              </a:rPr>
              <a:t>Closed-Loop LFC planning (critical for market feedback)- later today</a:t>
            </a:r>
          </a:p>
          <a:p>
            <a:pPr>
              <a:buFontTx/>
              <a:buChar char="-"/>
            </a:pPr>
            <a:r>
              <a:rPr lang="en-US" sz="1800" dirty="0">
                <a:highlight>
                  <a:srgbClr val="FFFF00"/>
                </a:highlight>
              </a:rPr>
              <a:t>Looking to start internal work on Transition/Cutover Plan </a:t>
            </a:r>
          </a:p>
          <a:p>
            <a:pPr>
              <a:buFontTx/>
              <a:buChar char="-"/>
            </a:pPr>
            <a:r>
              <a:rPr lang="en-US" sz="1800" dirty="0">
                <a:highlight>
                  <a:srgbClr val="FFFF00"/>
                </a:highlight>
              </a:rPr>
              <a:t>Formal Market Trials began May 5, 2025 (more on next slide)</a:t>
            </a:r>
          </a:p>
          <a:p>
            <a:pPr lvl="2">
              <a:buFontTx/>
              <a:buChar char="-"/>
            </a:pPr>
            <a:endParaRPr lang="en-US" sz="10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7F686-03C1-A234-9589-65F09DE7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Market Trials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96B72-A6AF-5FC4-5DD1-EE5C59D3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r>
              <a:rPr lang="en-US" sz="2400" u="sng" dirty="0">
                <a:solidFill>
                  <a:schemeClr val="tx2"/>
                </a:solidFill>
              </a:rPr>
              <a:t>Trials meeting every Monday 10-10:30am until December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Standalone calendar page each week with </a:t>
            </a:r>
            <a:r>
              <a:rPr lang="en-US" sz="2000" dirty="0" err="1">
                <a:solidFill>
                  <a:schemeClr val="tx2"/>
                </a:solidFill>
              </a:rPr>
              <a:t>WebEx</a:t>
            </a:r>
            <a:endParaRPr lang="en-US" sz="2000" dirty="0">
              <a:solidFill>
                <a:schemeClr val="tx2"/>
              </a:solidFill>
            </a:endParaRPr>
          </a:p>
          <a:p>
            <a:pPr lvl="2"/>
            <a:r>
              <a:rPr lang="en-US" sz="1800" dirty="0">
                <a:solidFill>
                  <a:schemeClr val="tx2"/>
                </a:solidFill>
                <a:hlinkClick r:id="rId2"/>
              </a:rPr>
              <a:t>RTCBTF Home Page </a:t>
            </a:r>
            <a:r>
              <a:rPr lang="en-US" sz="1800" dirty="0">
                <a:solidFill>
                  <a:schemeClr val="tx2"/>
                </a:solidFill>
              </a:rPr>
              <a:t>houses all market trials documentation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Averaging 150-175 participants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Weekly presentation walk-through with Q&amp;A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Weeks 1&amp;2 were educational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Week 3 scoring was initiated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Heavy use of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RTCB@ercot.com</a:t>
            </a:r>
            <a:r>
              <a:rPr lang="en-US" sz="1800" dirty="0">
                <a:solidFill>
                  <a:schemeClr val="tx2"/>
                </a:solidFill>
              </a:rPr>
              <a:t> email -&gt; FAQ</a:t>
            </a: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Quick walkthrough of this </a:t>
            </a:r>
            <a:r>
              <a:rPr lang="en-US" sz="2400" dirty="0">
                <a:hlinkClick r:id="rId4"/>
              </a:rPr>
              <a:t>week’s meeting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847A7-58C2-789D-0A96-8057855B1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Focus for remainder of RTCBTF today: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66800"/>
            <a:ext cx="8648700" cy="4900367"/>
          </a:xfrm>
        </p:spPr>
        <p:txBody>
          <a:bodyPr/>
          <a:lstStyle/>
          <a:p>
            <a:pPr marL="0" indent="0">
              <a:buNone/>
            </a:pPr>
            <a:r>
              <a:rPr lang="en-US" sz="1700" u="sng" dirty="0">
                <a:solidFill>
                  <a:schemeClr val="tx2"/>
                </a:solidFill>
              </a:rPr>
              <a:t>Draft Clarification NPRR needed before Go-Live (Dave Maggio)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	Discussion of impacts of capping System Lambda and alternatives (Shams)</a:t>
            </a:r>
          </a:p>
          <a:p>
            <a:pPr marL="0" indent="0">
              <a:buNone/>
            </a:pPr>
            <a:endParaRPr lang="en-US" sz="17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u="sng" dirty="0">
                <a:solidFill>
                  <a:schemeClr val="tx2"/>
                </a:solidFill>
              </a:rPr>
              <a:t>State of Charge / AS Duration Discussion (Nitika Mago)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	Discussion as needed for NPRR1282/NOGRR277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	Re-education on AS Deployment Factors (Sai whitepaper prior to NPRR1204)</a:t>
            </a:r>
          </a:p>
          <a:p>
            <a:pPr marL="0" indent="0">
              <a:buNone/>
            </a:pPr>
            <a:endParaRPr lang="en-US" sz="17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u="sng" dirty="0">
                <a:solidFill>
                  <a:schemeClr val="tx2"/>
                </a:solidFill>
              </a:rPr>
              <a:t>Market Readiness 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	Review Handbook #5- Closed-Loop LFC Tests (Round 2)  - Matt Mereness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	Review Handbook #6- Day-Ahead Market Tests (Round 2)  - Alfredo Moreno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	Review of Settlement Statements and Extracts  - Magie Shanks</a:t>
            </a:r>
          </a:p>
          <a:p>
            <a:pPr marL="0" indent="0">
              <a:buNone/>
            </a:pPr>
            <a:endParaRPr lang="en-US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u="sng" dirty="0">
                <a:solidFill>
                  <a:schemeClr val="tx2"/>
                </a:solidFill>
              </a:rPr>
              <a:t>Other Business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23272</TotalTime>
  <Words>762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Cover Slide</vt:lpstr>
      <vt:lpstr>Horizontal Theme</vt:lpstr>
      <vt:lpstr>PowerPoint Presentation</vt:lpstr>
      <vt:lpstr>Outline</vt:lpstr>
      <vt:lpstr>RTCBTF Issues List</vt:lpstr>
      <vt:lpstr>Summary and Timeline of NPRRs</vt:lpstr>
      <vt:lpstr>PowerPoint Presentation</vt:lpstr>
      <vt:lpstr>Other Updates </vt:lpstr>
      <vt:lpstr>Weekly Market Trials update</vt:lpstr>
      <vt:lpstr>Focus for remainder of RTCBTF today: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629</cp:revision>
  <cp:lastPrinted>2017-10-10T21:31:05Z</cp:lastPrinted>
  <dcterms:created xsi:type="dcterms:W3CDTF">2016-01-21T15:20:31Z</dcterms:created>
  <dcterms:modified xsi:type="dcterms:W3CDTF">2025-05-20T15:41:16Z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