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21"/>
  </p:notesMasterIdLst>
  <p:handoutMasterIdLst>
    <p:handoutMasterId r:id="rId22"/>
  </p:handoutMasterIdLst>
  <p:sldIdLst>
    <p:sldId id="542" r:id="rId6"/>
    <p:sldId id="563" r:id="rId7"/>
    <p:sldId id="592" r:id="rId8"/>
    <p:sldId id="580" r:id="rId9"/>
    <p:sldId id="593" r:id="rId10"/>
    <p:sldId id="594" r:id="rId11"/>
    <p:sldId id="591" r:id="rId12"/>
    <p:sldId id="595" r:id="rId13"/>
    <p:sldId id="596" r:id="rId14"/>
    <p:sldId id="598" r:id="rId15"/>
    <p:sldId id="589" r:id="rId16"/>
    <p:sldId id="600" r:id="rId17"/>
    <p:sldId id="599" r:id="rId18"/>
    <p:sldId id="597" r:id="rId19"/>
    <p:sldId id="584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04" autoAdjust="0"/>
  </p:normalViewPr>
  <p:slideViewPr>
    <p:cSldViewPr showGuides="1"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RTCB@ercot.com" TargetMode="Externa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RTCB@ercot.com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ommittees/tac/rtcbtf" TargetMode="External"/><Relationship Id="rId2" Type="http://schemas.openxmlformats.org/officeDocument/2006/relationships/hyperlink" Target="https://www.ercot.com/files/docs/2025/02/26/RTCB_Market_Trials_Plan_TAC_Approved_10302024.docx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Weekly </a:t>
            </a:r>
          </a:p>
          <a:p>
            <a:r>
              <a:rPr lang="en-US" sz="2400" b="1" dirty="0"/>
              <a:t>RTC+B Market Trials Update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ERCOT Staff</a:t>
            </a:r>
          </a:p>
          <a:p>
            <a:endParaRPr lang="en-US" i="1" dirty="0"/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May 19, 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A42B8-6B34-67AF-036F-01C0CAE72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Scorecards for this Market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FF713-1654-58FF-F8A7-17ED29C96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22020"/>
            <a:ext cx="8686800" cy="540258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Handbook Book 1: ERCOT will publish 3 scorecards, one for each type of Resource: Generation, Load Resources, ESR 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all submissions types completed at least once during the trial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some submissions types completed at least once during the trial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submissions received</a:t>
            </a:r>
          </a:p>
          <a:p>
            <a:pPr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Handbook 2: ERCOT will publish 2 scorecards: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Complete all telemetry additions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all new telemetry added (100%)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some telemetry added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new telemetry added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Check-out complete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Check-out successfully completed (for sample of Resources) 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Check-out scheduled, but not yet complete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check-out activity</a:t>
            </a:r>
          </a:p>
          <a:p>
            <a:pPr lvl="1"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DE53B-3F65-3103-7482-F443C50A1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52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1"/>
            <a:ext cx="8458200" cy="1155293"/>
          </a:xfrm>
        </p:spPr>
        <p:txBody>
          <a:bodyPr/>
          <a:lstStyle/>
          <a:p>
            <a:r>
              <a:rPr lang="en-US" sz="2000" dirty="0"/>
              <a:t>Scorecard for </a:t>
            </a:r>
            <a:br>
              <a:rPr lang="en-US" sz="2000" dirty="0"/>
            </a:br>
            <a:r>
              <a:rPr lang="en-US" sz="2000" dirty="0"/>
              <a:t>Hand Book 1</a:t>
            </a:r>
            <a:br>
              <a:rPr lang="en-US" sz="2000" dirty="0"/>
            </a:br>
            <a:r>
              <a:rPr lang="en-US" sz="2000" dirty="0"/>
              <a:t>Market submissions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282889" y="1295400"/>
            <a:ext cx="27346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5/19 Scores for QSEs with Resources – successful submissions for resource types specified in Hand Book 1</a:t>
            </a:r>
          </a:p>
          <a:p>
            <a:endParaRPr lang="en-US" dirty="0">
              <a:solidFill>
                <a:schemeClr val="accent3"/>
              </a:solidFill>
            </a:endParaRPr>
          </a:p>
          <a:p>
            <a:endParaRPr lang="en-US" dirty="0">
              <a:solidFill>
                <a:schemeClr val="accent3"/>
              </a:solidFill>
            </a:endParaRPr>
          </a:p>
          <a:p>
            <a:r>
              <a:rPr lang="en-US" dirty="0"/>
              <a:t>Scoring: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4AB6E90-E012-4D3B-E043-042EC00DC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725" y="137801"/>
            <a:ext cx="2531691" cy="661427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E60EC7-2B5E-3491-25CF-1D7E1E168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7801"/>
            <a:ext cx="2531691" cy="65823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10E433E-D90D-3EF8-BCF6-5BEC632F6A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42" y="3871758"/>
            <a:ext cx="2531692" cy="96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20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Scorecard for </a:t>
            </a:r>
            <a:br>
              <a:rPr lang="en-US" sz="1800" dirty="0"/>
            </a:br>
            <a:r>
              <a:rPr lang="en-US" sz="1800" dirty="0"/>
              <a:t>Hand Book 2</a:t>
            </a:r>
            <a:br>
              <a:rPr lang="en-US" sz="1800" dirty="0"/>
            </a:br>
            <a:r>
              <a:rPr lang="en-US" sz="1800" dirty="0"/>
              <a:t>ICCP Telemetry points </a:t>
            </a:r>
            <a:br>
              <a:rPr lang="en-US" sz="1800" dirty="0"/>
            </a:br>
            <a:r>
              <a:rPr lang="en-US" sz="1800" dirty="0"/>
              <a:t>added to current model</a:t>
            </a:r>
            <a:r>
              <a:rPr lang="en-US" sz="2000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381000" y="1600200"/>
            <a:ext cx="2666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5/19 Scores for QSE with Resources - ICCP Telemetry points added in current model. Expect scores to improve as we load future models.</a:t>
            </a:r>
          </a:p>
          <a:p>
            <a:endParaRPr lang="en-US" dirty="0"/>
          </a:p>
          <a:p>
            <a:r>
              <a:rPr lang="en-US" dirty="0"/>
              <a:t>Scoring:</a:t>
            </a:r>
          </a:p>
          <a:p>
            <a:endParaRPr lang="en-US" dirty="0"/>
          </a:p>
          <a:p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CB431C-AB0B-C0A2-7ABC-FB5A68257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233" y="-17929"/>
            <a:ext cx="260985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3B512D-D1B8-AB32-BEBF-B6D58A183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9842" y="0"/>
            <a:ext cx="2586117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CC0760-19EB-B1BC-867D-0C4CF8DBA5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43" y="3886200"/>
            <a:ext cx="301942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238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Scorecard for</a:t>
            </a:r>
            <a:br>
              <a:rPr lang="en-US" sz="2000" dirty="0"/>
            </a:br>
            <a:r>
              <a:rPr lang="en-US" sz="2000" dirty="0"/>
              <a:t>Hand Book 2</a:t>
            </a:r>
            <a:br>
              <a:rPr lang="en-US" sz="2000" dirty="0"/>
            </a:br>
            <a:r>
              <a:rPr lang="en-US" sz="2000" dirty="0"/>
              <a:t>Telemetry checkout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350543" y="1415819"/>
            <a:ext cx="28498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5/19 Scores for QSE with Resources - Telemetry Points check-out</a:t>
            </a:r>
            <a:endParaRPr lang="en-US" dirty="0">
              <a:solidFill>
                <a:schemeClr val="accent3"/>
              </a:solidFill>
            </a:endParaRPr>
          </a:p>
          <a:p>
            <a:endParaRPr lang="en-US" dirty="0">
              <a:solidFill>
                <a:schemeClr val="accent3"/>
              </a:solidFill>
            </a:endParaRPr>
          </a:p>
          <a:p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0329C5-0FBA-02E2-7464-8425BCB7D1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7354" y="72526"/>
            <a:ext cx="2666999" cy="6660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F722DB-6EA9-BFA0-E0A7-CBCF30FE6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353" y="72526"/>
            <a:ext cx="2426447" cy="670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51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14902-58A6-F32B-2045-3952E8206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AA3F-C7A4-AFFC-0DBD-441A412B3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ERCOT Issues Impacting Trial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89675-8CE0-605E-FB3F-3264FCF03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Environment: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Some user access issues reported (data set-up issue in environment).  QSE can request assistance for ERCOT to resolve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RTCB@ercot.com</a:t>
            </a:r>
            <a:endParaRPr lang="en-US" sz="2000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Defects: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Load Resources submitting ECRS in COP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AS Only Offer Submission response is missing 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Next release planned May 28</a:t>
            </a: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7DD92-77EB-6699-04B8-0CC8B573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12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Wrap-Up and Questions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7F78F1-831D-5D2B-D86F-5DA2B2C9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5257800"/>
          </a:xfrm>
        </p:spPr>
        <p:txBody>
          <a:bodyPr/>
          <a:lstStyle/>
          <a:p>
            <a:pPr marL="0" indent="0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Remainder of meeting time to take questions each week-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First round of questions specifically about this Market Trial period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Second round of questions for more general RTC+B as time allows</a:t>
            </a:r>
          </a:p>
          <a:p>
            <a:pPr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Can always email the RTC+B Program mailbox: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RTCB@ercot.com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FAQ is also a resource for questions that other have asked.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Thanks for your support!</a:t>
            </a:r>
          </a:p>
        </p:txBody>
      </p:sp>
    </p:spTree>
    <p:extLst>
      <p:ext uri="{BB962C8B-B14F-4D97-AF65-F5344CB8AC3E}">
        <p14:creationId xmlns:p14="http://schemas.microsoft.com/office/powerpoint/2010/main" val="68062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Antitrust Admonition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Reminder of Key Document Postings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Expectations of QSEs for the Week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Communicate any known Issues within On-going Trial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Provide Snapshot of Cumulative QSE Scorecards 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Support any Technical and/or Business Questions</a:t>
            </a:r>
          </a:p>
          <a:p>
            <a:pPr lvl="1">
              <a:buFontTx/>
              <a:buChar char="-"/>
            </a:pPr>
            <a:endParaRPr lang="en-US" sz="1600" dirty="0"/>
          </a:p>
          <a:p>
            <a:pPr lvl="1">
              <a:buFontTx/>
              <a:buChar char="-"/>
            </a:pPr>
            <a:endParaRPr lang="en-US" sz="1600" dirty="0"/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6AF33-F71D-197A-1BE9-91F04A0A3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11C1A-9583-2614-97BF-C09B91103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Content Placeholder 7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D1747901-7D00-631B-D2A7-9798DF9B98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7467600" cy="3517496"/>
          </a:xfrm>
          <a:ln>
            <a:solidFill>
              <a:schemeClr val="accent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8E3D3E-5670-4482-47A0-AE189C3339A0}"/>
              </a:ext>
            </a:extLst>
          </p:cNvPr>
          <p:cNvSpPr txBox="1"/>
          <p:nvPr/>
        </p:nvSpPr>
        <p:spPr>
          <a:xfrm>
            <a:off x="685800" y="4419600"/>
            <a:ext cx="746760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WebEx</a:t>
            </a:r>
            <a:r>
              <a:rPr lang="en-US" dirty="0">
                <a:solidFill>
                  <a:schemeClr val="tx2"/>
                </a:solidFill>
              </a:rPr>
              <a:t> Meeting reminders (same as other ERCOT forums):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Please keep line muted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If you have a question, </a:t>
            </a:r>
            <a:r>
              <a:rPr lang="en-US" i="1" u="sng" dirty="0">
                <a:solidFill>
                  <a:srgbClr val="C00000"/>
                </a:solidFill>
              </a:rPr>
              <a:t>please use the chat feature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to either: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Type in your question, or 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Type in “Question” and wait to be recognized to state question</a:t>
            </a:r>
          </a:p>
        </p:txBody>
      </p:sp>
    </p:spTree>
    <p:extLst>
      <p:ext uri="{BB962C8B-B14F-4D97-AF65-F5344CB8AC3E}">
        <p14:creationId xmlns:p14="http://schemas.microsoft.com/office/powerpoint/2010/main" val="2168210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713556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766211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602142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782732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782732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 and Dates for Market Trials to Go-Live </a:t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440574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#1 RTC QSE Submission Testing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440574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#3 Open-loop RTC SCED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440574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#5 Ongoing Open-Loop</a:t>
            </a:r>
          </a:p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508864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#2 RTC QSE Telemetry Checkout </a:t>
            </a:r>
            <a:r>
              <a:rPr lang="en-US" sz="1100" dirty="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433765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#6 Day-Ahead Market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437333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2231056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507110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#4 QSE Telemetry Tests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612056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581545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30-day Market Notice</a:t>
            </a:r>
          </a:p>
          <a:p>
            <a:r>
              <a:rPr lang="en-US" sz="1200" dirty="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642587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Go-Live date reflects 12/5/2025 as first Operating Day</a:t>
            </a:r>
          </a:p>
          <a:p>
            <a:r>
              <a:rPr lang="en-US" sz="1200" i="1" dirty="0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791752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895007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1EAFC5-4E29-3D2C-7301-4F57A049C413}"/>
              </a:ext>
            </a:extLst>
          </p:cNvPr>
          <p:cNvSpPr txBox="1"/>
          <p:nvPr/>
        </p:nvSpPr>
        <p:spPr>
          <a:xfrm>
            <a:off x="395202" y="766526"/>
            <a:ext cx="8621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Market trials are a progression of activities to mitigate the risk for Go-Live on new systems and processes for both the Market Participants &amp; ERCOT.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5C666-F753-C7E5-AD94-9E592D070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B883F-FC95-D946-3723-8BFD684F4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1A8F7C-24EE-05DC-4578-C18EB6403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330016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TAC Approved the </a:t>
            </a:r>
            <a:r>
              <a:rPr lang="en-US" sz="1600" u="sng" dirty="0">
                <a:solidFill>
                  <a:schemeClr val="tx2"/>
                </a:solidFill>
                <a:hlinkClick r:id="rId2"/>
              </a:rPr>
              <a:t>Market Trials Plan</a:t>
            </a:r>
            <a:r>
              <a:rPr lang="en-US" sz="1600" dirty="0">
                <a:solidFill>
                  <a:schemeClr val="tx2"/>
                </a:solidFill>
              </a:rPr>
              <a:t> in October 2024</a:t>
            </a:r>
          </a:p>
          <a:p>
            <a:pPr marL="0" indent="0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u="sng" dirty="0">
                <a:solidFill>
                  <a:schemeClr val="tx2"/>
                </a:solidFill>
              </a:rPr>
              <a:t>Discussions with RTC+B Task Force have shaped the Handbooks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#1- QSE Submission Testing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#2- QSE Telemetry Tests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#3- Open Loop SCED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#4- QSE Telemetry Tests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#5- Close-Loop LFC Tests (draft)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#6- Day-Ahead Market Tests (draft)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3"/>
              </a:rPr>
              <a:t>RTCBTF Homepage 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under Market Trials banner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D98A1A-9210-2F40-B9E5-D6EF8FDDE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657600"/>
            <a:ext cx="4247801" cy="278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5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97587-7DDC-197A-148B-FBDE63299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69A28-D94A-F887-2928-D5D1F215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192CBD-41C4-C54E-66EC-C449CEDE6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19433"/>
            <a:ext cx="8534400" cy="5281367"/>
          </a:xfrm>
        </p:spPr>
        <p:txBody>
          <a:bodyPr/>
          <a:lstStyle/>
          <a:p>
            <a:pPr marL="0" indent="0">
              <a:buNone/>
            </a:pPr>
            <a:r>
              <a:rPr lang="en-US" sz="1800" u="sng" dirty="0">
                <a:solidFill>
                  <a:schemeClr val="tx2"/>
                </a:solidFill>
              </a:rPr>
              <a:t>Detailed discussions with TWG have provided technical content details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Digital Certificate details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Connectivity/URL details to User Interfaces and APIs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Reminder of how to submit new ICCP requests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RTC and Production Telemetry connectivity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Network Model Load Schedule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2"/>
              </a:rPr>
              <a:t>RTCBTF Homepage 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under Technical Details banner</a:t>
            </a:r>
          </a:p>
        </p:txBody>
      </p:sp>
      <p:pic>
        <p:nvPicPr>
          <p:cNvPr id="5" name="Picture 4" descr="Text&#10;&#10;AI-generated content may be incorrect.">
            <a:extLst>
              <a:ext uri="{FF2B5EF4-FFF2-40B4-BE49-F238E27FC236}">
                <a16:creationId xmlns:a16="http://schemas.microsoft.com/office/drawing/2014/main" id="{26A1BB48-7338-7127-CBD9-E5B1B20C5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525" y="3886200"/>
            <a:ext cx="5707875" cy="23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2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A02B-5C7F-08EE-0F03-8050233C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RTC+B FAQ has been posted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EBA4D-D3A7-2E7B-EE72-FE194A129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ED5CDA0-F36E-518B-7F3C-7A7DDD841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801371"/>
            <a:ext cx="8153400" cy="3427856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C2D484-F222-334C-7725-B0B32225C964}"/>
              </a:ext>
            </a:extLst>
          </p:cNvPr>
          <p:cNvCxnSpPr>
            <a:cxnSpLocks/>
          </p:cNvCxnSpPr>
          <p:nvPr/>
        </p:nvCxnSpPr>
        <p:spPr>
          <a:xfrm flipH="1" flipV="1">
            <a:off x="1219200" y="5229227"/>
            <a:ext cx="228600" cy="458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484CBD4-C681-CDC8-AE82-F8453E9EA987}"/>
              </a:ext>
            </a:extLst>
          </p:cNvPr>
          <p:cNvSpPr txBox="1"/>
          <p:nvPr/>
        </p:nvSpPr>
        <p:spPr>
          <a:xfrm>
            <a:off x="1253613" y="5650468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Worksheets for categories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697E01-354D-C4ED-F21D-B160AF013CC8}"/>
              </a:ext>
            </a:extLst>
          </p:cNvPr>
          <p:cNvSpPr/>
          <p:nvPr/>
        </p:nvSpPr>
        <p:spPr>
          <a:xfrm>
            <a:off x="76200" y="4011171"/>
            <a:ext cx="81534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5C08B6-565E-FD74-550F-8639462800E9}"/>
              </a:ext>
            </a:extLst>
          </p:cNvPr>
          <p:cNvSpPr txBox="1"/>
          <p:nvPr/>
        </p:nvSpPr>
        <p:spPr>
          <a:xfrm>
            <a:off x="228600" y="838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Posted on RTCBTF Home Page under </a:t>
            </a:r>
            <a:r>
              <a:rPr lang="en-US" dirty="0" err="1">
                <a:solidFill>
                  <a:schemeClr val="tx2"/>
                </a:solidFill>
              </a:rPr>
              <a:t>KeyDocs</a:t>
            </a:r>
            <a:r>
              <a:rPr lang="en-US" dirty="0">
                <a:solidFill>
                  <a:schemeClr val="tx2"/>
                </a:solidFill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Common questions/responses in Excel Workbook (target weekly updates)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Search workbook for Key Words </a:t>
            </a:r>
          </a:p>
        </p:txBody>
      </p:sp>
    </p:spTree>
    <p:extLst>
      <p:ext uri="{BB962C8B-B14F-4D97-AF65-F5344CB8AC3E}">
        <p14:creationId xmlns:p14="http://schemas.microsoft.com/office/powerpoint/2010/main" val="7188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9465-E850-845B-40BF-CF5A4309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Resources for May-June Market Trials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6DA71-09C2-A087-7B9A-6392C24E2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14167"/>
            <a:ext cx="8534400" cy="500563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Everything needed for current market trials is on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RTCBTF home page</a:t>
            </a: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08F32-3CD7-7DFF-94D8-3219C080AE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C0E199-58B0-B9FB-AA61-E57BDACE10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346" y="1600200"/>
            <a:ext cx="4247801" cy="27890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95D51A-DD62-B481-3275-9C547028A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1953" y="3981799"/>
            <a:ext cx="5712447" cy="233497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81C190E-F50D-4B35-6ADB-8B171C48670B}"/>
              </a:ext>
            </a:extLst>
          </p:cNvPr>
          <p:cNvSpPr/>
          <p:nvPr/>
        </p:nvSpPr>
        <p:spPr>
          <a:xfrm>
            <a:off x="216346" y="2514600"/>
            <a:ext cx="4463509" cy="5709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32CFB3-9971-6744-C658-ABD23DF35866}"/>
              </a:ext>
            </a:extLst>
          </p:cNvPr>
          <p:cNvSpPr/>
          <p:nvPr/>
        </p:nvSpPr>
        <p:spPr>
          <a:xfrm>
            <a:off x="2971800" y="4922678"/>
            <a:ext cx="4463509" cy="5709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84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F18E5-5555-7235-B729-A359A2DF6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4035-4D00-153F-495B-353675A5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Market Trial activities for this week and following weeks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EB523-5ABE-B789-ED30-4EF9FEAFA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connectivity and market submissions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to Market Management System and Outage Scheduler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Goal to submit at least one successful transaction for each requested transaction type per QSE once during the 8-week period</a:t>
            </a: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telemetry set-up and check-out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all ICCP requests to ERCOT to add telemetry points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Check-out will be for a sampling of resources within the QSE portfolio to ensure data flowing between ERCOT/QSE</a:t>
            </a: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Scoring begins this week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736FB-EBA7-8509-CE63-D809A04EF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4167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customXml/itemProps3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23638</TotalTime>
  <Words>959</Words>
  <Application>Microsoft Office PowerPoint</Application>
  <PresentationFormat>On-screen Show (4:3)</PresentationFormat>
  <Paragraphs>173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Cover Slide</vt:lpstr>
      <vt:lpstr>Horizontal Theme</vt:lpstr>
      <vt:lpstr>PowerPoint Presentation</vt:lpstr>
      <vt:lpstr>Outline</vt:lpstr>
      <vt:lpstr>PowerPoint Presentation</vt:lpstr>
      <vt:lpstr>PowerPoint Presentation</vt:lpstr>
      <vt:lpstr>Market Trials </vt:lpstr>
      <vt:lpstr>Market Trials </vt:lpstr>
      <vt:lpstr>Initial RTC+B FAQ has been posted</vt:lpstr>
      <vt:lpstr>Resources for May-June Market Trials</vt:lpstr>
      <vt:lpstr>Summary of Market Trial activities for this week and following weeks</vt:lpstr>
      <vt:lpstr>Scorecards for this Market Trials</vt:lpstr>
      <vt:lpstr>Scorecard for  Hand Book 1 Market submissions: </vt:lpstr>
      <vt:lpstr>Scorecard for  Hand Book 2 ICCP Telemetry points  added to current model: </vt:lpstr>
      <vt:lpstr>Scorecard for Hand Book 2 Telemetry checkout: </vt:lpstr>
      <vt:lpstr>Current ERCOT Issues Impacting Trial sequence</vt:lpstr>
      <vt:lpstr>Wrap-Up and 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637</cp:revision>
  <cp:lastPrinted>2017-10-10T21:31:05Z</cp:lastPrinted>
  <dcterms:created xsi:type="dcterms:W3CDTF">2016-01-21T15:20:31Z</dcterms:created>
  <dcterms:modified xsi:type="dcterms:W3CDTF">2025-05-19T14:02:53Z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