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256" r:id="rId3"/>
    <p:sldId id="257" r:id="rId4"/>
    <p:sldId id="27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D10FA0-F7C6-46C4-A521-A9C875DD93F7}" v="1" dt="2025-05-16T18:32:22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s Siddiqi" userId="8515217b9be739cd" providerId="LiveId" clId="{E0D10FA0-F7C6-46C4-A521-A9C875DD93F7}"/>
    <pc:docChg chg="custSel addSld delSld modSld">
      <pc:chgData name="Shams Siddiqi" userId="8515217b9be739cd" providerId="LiveId" clId="{E0D10FA0-F7C6-46C4-A521-A9C875DD93F7}" dt="2025-05-16T20:37:43.178" v="3225" actId="20577"/>
      <pc:docMkLst>
        <pc:docMk/>
      </pc:docMkLst>
      <pc:sldChg chg="modSp mod">
        <pc:chgData name="Shams Siddiqi" userId="8515217b9be739cd" providerId="LiveId" clId="{E0D10FA0-F7C6-46C4-A521-A9C875DD93F7}" dt="2025-05-16T14:44:21.567" v="61" actId="20577"/>
        <pc:sldMkLst>
          <pc:docMk/>
          <pc:sldMk cId="0" sldId="256"/>
        </pc:sldMkLst>
        <pc:spChg chg="mod">
          <ac:chgData name="Shams Siddiqi" userId="8515217b9be739cd" providerId="LiveId" clId="{E0D10FA0-F7C6-46C4-A521-A9C875DD93F7}" dt="2025-05-16T14:43:55.920" v="53" actId="20577"/>
          <ac:spMkLst>
            <pc:docMk/>
            <pc:sldMk cId="0" sldId="256"/>
            <ac:spMk id="5122" creationId="{0281F659-9F7F-B534-EF7C-9153276C68B5}"/>
          </ac:spMkLst>
        </pc:spChg>
        <pc:spChg chg="mod">
          <ac:chgData name="Shams Siddiqi" userId="8515217b9be739cd" providerId="LiveId" clId="{E0D10FA0-F7C6-46C4-A521-A9C875DD93F7}" dt="2025-05-16T14:44:21.567" v="61" actId="20577"/>
          <ac:spMkLst>
            <pc:docMk/>
            <pc:sldMk cId="0" sldId="256"/>
            <ac:spMk id="5123" creationId="{C7D9CB89-A5E7-2DEB-9500-BCB4B5B2C918}"/>
          </ac:spMkLst>
        </pc:spChg>
      </pc:sldChg>
      <pc:sldChg chg="modSp mod">
        <pc:chgData name="Shams Siddiqi" userId="8515217b9be739cd" providerId="LiveId" clId="{E0D10FA0-F7C6-46C4-A521-A9C875DD93F7}" dt="2025-05-16T20:37:43.178" v="3225" actId="20577"/>
        <pc:sldMkLst>
          <pc:docMk/>
          <pc:sldMk cId="0" sldId="257"/>
        </pc:sldMkLst>
        <pc:spChg chg="mod">
          <ac:chgData name="Shams Siddiqi" userId="8515217b9be739cd" providerId="LiveId" clId="{E0D10FA0-F7C6-46C4-A521-A9C875DD93F7}" dt="2025-05-16T14:45:02.726" v="127" actId="20577"/>
          <ac:spMkLst>
            <pc:docMk/>
            <pc:sldMk cId="0" sldId="257"/>
            <ac:spMk id="7171" creationId="{ADF3369F-C92E-3AED-4F86-0C3A5EC315FA}"/>
          </ac:spMkLst>
        </pc:spChg>
        <pc:spChg chg="mod">
          <ac:chgData name="Shams Siddiqi" userId="8515217b9be739cd" providerId="LiveId" clId="{E0D10FA0-F7C6-46C4-A521-A9C875DD93F7}" dt="2025-05-16T20:37:43.178" v="3225" actId="20577"/>
          <ac:spMkLst>
            <pc:docMk/>
            <pc:sldMk cId="0" sldId="257"/>
            <ac:spMk id="7172" creationId="{CBDD0A15-8697-F3F7-2928-DC91A550D935}"/>
          </ac:spMkLst>
        </pc:spChg>
      </pc:sldChg>
      <pc:sldChg chg="del">
        <pc:chgData name="Shams Siddiqi" userId="8515217b9be739cd" providerId="LiveId" clId="{E0D10FA0-F7C6-46C4-A521-A9C875DD93F7}" dt="2025-05-16T18:57:30.582" v="3200" actId="47"/>
        <pc:sldMkLst>
          <pc:docMk/>
          <pc:sldMk cId="524628799" sldId="309"/>
        </pc:sldMkLst>
      </pc:sldChg>
      <pc:sldChg chg="del">
        <pc:chgData name="Shams Siddiqi" userId="8515217b9be739cd" providerId="LiveId" clId="{E0D10FA0-F7C6-46C4-A521-A9C875DD93F7}" dt="2025-05-16T18:57:33.292" v="3201" actId="47"/>
        <pc:sldMkLst>
          <pc:docMk/>
          <pc:sldMk cId="792981429" sldId="2777"/>
        </pc:sldMkLst>
      </pc:sldChg>
      <pc:sldChg chg="modSp add mod">
        <pc:chgData name="Shams Siddiqi" userId="8515217b9be739cd" providerId="LiveId" clId="{E0D10FA0-F7C6-46C4-A521-A9C875DD93F7}" dt="2025-05-16T18:57:11.910" v="3199" actId="20577"/>
        <pc:sldMkLst>
          <pc:docMk/>
          <pc:sldMk cId="4050453529" sldId="2778"/>
        </pc:sldMkLst>
        <pc:spChg chg="mod">
          <ac:chgData name="Shams Siddiqi" userId="8515217b9be739cd" providerId="LiveId" clId="{E0D10FA0-F7C6-46C4-A521-A9C875DD93F7}" dt="2025-05-16T18:37:22.585" v="1966" actId="20577"/>
          <ac:spMkLst>
            <pc:docMk/>
            <pc:sldMk cId="4050453529" sldId="2778"/>
            <ac:spMk id="7171" creationId="{85BE78E7-E7D8-F216-EBFA-E6003BCA4F89}"/>
          </ac:spMkLst>
        </pc:spChg>
        <pc:spChg chg="mod">
          <ac:chgData name="Shams Siddiqi" userId="8515217b9be739cd" providerId="LiveId" clId="{E0D10FA0-F7C6-46C4-A521-A9C875DD93F7}" dt="2025-05-16T18:57:11.910" v="3199" actId="20577"/>
          <ac:spMkLst>
            <pc:docMk/>
            <pc:sldMk cId="4050453529" sldId="2778"/>
            <ac:spMk id="7172" creationId="{FFE0A60D-B082-49B7-413B-AE51C906DC5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D1F07-766B-4D89-8EB4-F65EF039671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2341D-874C-4A1D-9ED4-2826F3EF8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3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B16FF1B-4399-983B-361E-3D9B0CA56A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7A4CC2-972E-422F-A181-CA22F5ACFF9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AA1566C-9196-42FD-2576-A510A0D31B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83D9B45B-9AD9-87E4-504A-A2503B4000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3F19C0C-95AB-5A44-BFDA-E1003B1558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B4FD8B-5861-4B27-9A32-DAC75CF1580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2E47E55-7DE2-78E9-251B-5A2CEA0BD7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C6E823-B72B-4135-0DB9-0E3CCF37AB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3BD16-DEAE-017B-4436-9C9E585D8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5A3ABEE-9C18-ECC0-5020-36834C31B8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B4FD8B-5861-4B27-9A32-DAC75CF1580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A2FF258-C125-DAF9-7B45-940A372384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1CCA98C2-9820-1D53-DC83-D76D672B4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62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81032372-16AE-ACC6-A578-D8288433A948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889251"/>
            <a:ext cx="11480800" cy="201613"/>
            <a:chOff x="144" y="1680"/>
            <a:chExt cx="5424" cy="144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91D54081-635C-9B33-0396-3762D5A519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42FF2906-9AC9-5F4D-FA11-1D160D2C99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F77B5340-617F-0D4C-BC3F-8721AE72A0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7025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F358B3C-CB5B-A743-F97E-4D5B832AD1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2706AA0-C53B-A3D3-6A18-87C112036D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728FD55-7F1E-5BDA-E566-D90B91DDC9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45184-EA9E-4B8F-B6E9-C46E8C88E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10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508658-941E-441E-9403-36DAF1CE0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3103C7-B752-8F95-0FB6-C531BD7B25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DB7E47-ADCE-C76D-673D-F21BAF6361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D48F1-874F-4D48-9D44-6EF8162E9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8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A2CB7B-26DB-3125-9C5F-F4F4EE502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48AF3A-F1C6-B1E2-D201-32F90E93A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D896A3-7E38-CFBB-7741-BC8DA1826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F7AF-0BE2-4631-BF3C-2493582D8F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002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DB99FF6E-D361-225B-3CE4-4CE498649B49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889251"/>
            <a:ext cx="11480800" cy="201613"/>
            <a:chOff x="144" y="1680"/>
            <a:chExt cx="5424" cy="144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032FA8D9-3E80-0FD9-FF1D-0AD3DFEF71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1C3072CE-2B9C-3422-E54E-2C464464C6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C93891B3-466C-6799-3357-309A7460A5A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7025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A333C98-C17A-B7A9-4FBA-16A2F3A2EB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1F33FD3-8C41-8F60-06C9-2B0232B847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D2BA2B3-CC4B-C62A-CD70-864E026EFA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8B4CA-97C4-46EC-A8C1-FB5CF2F75B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361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0A10A1-4D89-D8CF-7E7D-D80D762DE3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C071C6-F244-94BA-1F26-B3D1D2B08C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E74C9B-2B99-76A8-4EDE-45E3E72CCD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C6C6D-D1B0-41E2-A693-2B4EFFA72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028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59E537-2AFF-684C-E810-9420ED9E0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835607-304B-B6D0-1E8A-13868D533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AA5A25-923D-87FF-6E10-E3424D4E4F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27688-4574-4188-AB68-522406F11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71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8FFA6C-C4CF-A5BF-D42D-7BE60E1A92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40A973-3D4B-E333-5876-5A54AA99A9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2C8359-9510-7FBC-6161-DBB69C87A7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C9A59-7E23-4F1A-9B95-3A7C245E88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087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655336-E65B-351D-8859-5ED08262E2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FE3D11-182B-A1F6-4CFF-905979E47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268D248-C632-6473-F6B8-2CF3E1381A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D61C1-FE27-4F15-AB8E-BAA4A46D53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850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2E298A4-8DF5-4ABD-400C-41D1FA5D2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AF16613-A1F0-52DB-C79A-CFBB25A586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58605AB-FC4F-A615-621C-6C02775838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8BB86-547A-4F74-BC71-99622853DC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80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6D620AB-0A3B-405C-933D-CF0EECEF1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4D9092C-3F0A-B76E-E32B-74773B93CA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1E0A104-A5A0-AE71-8D47-5C274F8F64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6AF53-19F0-46F3-B51F-671CBC9194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634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46A62A-F028-2F79-C69A-FCE1824931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F7DC92-0657-527A-4E82-8488CA7FE0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244237-2060-2B4A-83E9-8C562BF9CB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76BDE-A82A-4FB4-86AF-AC6228E2D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96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1EDF81-2822-0FC5-4CC6-439FBBB24F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93D464-AD19-4B84-4320-56B83199A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E0D023-12B2-2C2A-E56D-760F913323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07495-6CA8-455C-AA86-2CA30E8F13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95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BA4F12-3B8E-D91A-A354-AA152A9969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839AE4-1288-9A12-8A22-BDA23D561B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D6011B-CE30-D875-C586-17A582DA35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64324-429F-4380-9599-10E8B8DE3F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039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DB1D76-101F-8CB1-4069-858021DC9F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62EA00-CA4D-ECEB-10AA-E3757AA0A8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F977E5-D307-F418-FC79-446770255A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6744F-C9D4-4160-86C5-83C178FF3A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111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488B8D-BE2F-2E6E-8760-5650B1336D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D132AA-8C57-2427-CEF0-2EEDC810DE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2915B1-4E7B-D24C-D5F8-5725CA4986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DE3CC-AFE0-4485-92F9-4450DB7455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70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64500B-1F4C-E74D-81B5-436D7FA3A9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7BE205-A2A7-0318-F0D4-23B748B53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0A3DC1-5C22-5224-73FE-143101324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0A75A-FDAB-4645-B91F-52262F3CF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50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5BE41F-D182-1B96-D7E8-CFB16F1097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CAE6D2-4B34-1B18-13FD-A55DFEB5B6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B01EB0-D5F5-3C59-FCFB-15AC0F530F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7A756-2F94-4E1B-8D4A-868B3A73C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56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4BEDF6-192E-AF84-82E5-71C1B129F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8BA227-B691-38A4-CD5F-ACA6EAE391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54DC5E6-CA18-BD9E-69A4-C7A9E3FA40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C52A3-C67D-42B1-849B-26C75C0EF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8479D3-BF1E-9C86-AE27-BD49F70681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A3F6760-61CB-5AAC-2F42-5E8E4AFD91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4592FF6-8ABE-3190-24F6-4B62B555C2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91A47-4733-4BF8-AE92-40C102A452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806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18F83B-8BE1-8459-EE21-A9A6280F7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E0DED8F-645B-D7EF-C2EA-BC23DA971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A6C68A9-C3CB-1D2D-30B6-1C437B37D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4766C-BA96-43CC-9B3E-568D4A49F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94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B63B44-1AA1-7EB0-F6C4-889E850D5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B86EFE-B925-2B11-4B36-683C70BA8E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F6E2BF-F27E-9166-660A-49A6D643A1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2713B-BF7D-4B08-9051-827DA811C3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26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275BB4-88FF-2B81-A777-8E8CD62665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016C8D-E7A5-B400-7634-C78FBC620D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0F986F-CD37-EA4A-0716-F6AFD6BB2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35EDF-AC1C-47E1-9757-865781CB76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60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F2144E8-87A7-9C50-4AD1-55116F221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2D4A362-7198-5374-8784-AC976351D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61E843A-2988-ECC6-225E-CB4F2607BA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B9F6B67-9C97-38DA-8D14-3739C95B1F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A0F1082-F394-A5F2-3D66-6975DC7DA8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2B994797-2001-495F-9BCA-53417F3604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9EF1896F-90CB-C2B7-7335-839295200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DEA914D7-5887-E825-A893-083FCD51C2C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EE1AE0DA-0B5D-F335-8C3C-BF1BEA0F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6A12E8ED-E25C-A7D2-4FD6-1CD8A124D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24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F9B181-3F5A-82FE-D368-364F596EA9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0608E36-DCFD-6CF9-A57C-AE4735D65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8826507-1DE1-8A90-DE7C-2DE3A4B8EF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February 16, 2022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5C82B1C-CBC7-0C3D-2BDE-4F12768C94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934B94C-DB3C-9CBC-6E34-199778B62D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FA1EAFF5-3EE6-49BE-A71D-C0DD9DD43B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2A295DCB-0E42-0CC6-AB9A-C09978881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C7F481F1-8727-D75E-5D44-193DB1FF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3BCB8FCE-61C3-CD47-16EC-1E58B3C21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388B8A4D-3EF4-C9CB-6719-72A40CAA3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79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ms@crescentpower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281F659-9F7F-B534-EF7C-9153276C68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685800"/>
            <a:ext cx="8077200" cy="212725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Mitigate ESR Exposure due to Mitigation under NPRR1255</a:t>
            </a:r>
            <a:endParaRPr lang="en-US" altLang="en-US" sz="44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7D9CB89-A5E7-2DEB-9500-BCB4B5B2C9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7062" y="3270250"/>
            <a:ext cx="8238392" cy="220980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Shams Siddiqi, Ph.D.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Hunt Energy Network (HEN)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(512) 619-3532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  <a:hlinkClick r:id="rId3"/>
              </a:rPr>
              <a:t>shams@crescentpower.net</a:t>
            </a: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CMWG Meeting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</a:t>
            </a:r>
            <a:r>
              <a:rPr lang="en-US" altLang="en-US" sz="2000" dirty="0">
                <a:solidFill>
                  <a:srgbClr val="000000"/>
                </a:solidFill>
                <a:latin typeface="Verdana"/>
                <a:cs typeface="Arial"/>
              </a:rPr>
              <a:t>19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, 2025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CAC49A-C988-372F-1E9B-78B568DD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B8B4CA-97C4-46EC-A8C1-FB5CF2F75B4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03ACB901-C15F-6E9B-1074-C98B78D7C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6B5E4FF-491A-4C95-AD4E-9EB3943A4244}" type="slidenum">
              <a:rPr lang="en-US" altLang="en-US" sz="10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DF3369F-C92E-3AED-4F86-0C3A5EC31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Background: ESR Cost Exposure due to Mitigation 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BDD0A15-8697-F3F7-2928-DC91A550D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599" y="1499121"/>
            <a:ext cx="10972799" cy="4410074"/>
          </a:xfrm>
        </p:spPr>
        <p:txBody>
          <a:bodyPr/>
          <a:lstStyle/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Under RTC, SCED Offer Cap is $2,000/MWh for ESRs (as all other Resources) although RTM LMPs can be higher than $28,000/MWh </a:t>
            </a:r>
            <a:r>
              <a:rPr lang="en-US" altLang="en-US" sz="1800"/>
              <a:t>(2/19/25</a:t>
            </a:r>
            <a:r>
              <a:rPr lang="en-US" altLang="en-US" sz="1800" dirty="0"/>
              <a:t>) esp. with AS Opportunity Cost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On 2/19/25, there was congestion earlier in the day that would’ve mitigated ESR offers to below $2,000/MWh and fully dispatched the ESR at much lower RTM LMPs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Of course, such an example can happen even without mitigation if prices are just above $2,000/MWh earlier in the day and then spike to much higher values in net-peak hours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For ESRs participating in RTM only, this represents a significant lost opportunity cost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For ESRs that sold in the DAM, this represents a very significant realized loss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For ESRs that sold bilaterally (PPA), this represents a very significant realized loss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This very significant loss is only due to the inability of the ESR to self-manage its State Of Charge (SOC) and control when to dispatch – particularly when mitigated under 1255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In both congestion and scarcity, ERCOT Operators would rather dispatch the ESR during the highest priced hours since that’s when the energy from the ESR is most needed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If there was look-ahead SCED and ERCOT delayed dispatch till the time most needed, any error in that look-ahead decision would result in a make whole payment to the ESR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2F28C-814E-4070-E005-ADE5010A7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F822532-5464-F6AB-D6A7-997BC59B6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6B5E4FF-491A-4C95-AD4E-9EB3943A4244}" type="slidenum">
              <a:rPr lang="en-US" altLang="en-US" sz="10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5BE78E7-E7D8-F216-EBFA-E6003BCA4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Solution: Mitigate ESR Cost Exposure with Make Whole Payment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FE0A60D-B082-49B7-413B-AE51C906D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599" y="1499121"/>
            <a:ext cx="10972799" cy="4410074"/>
          </a:xfrm>
        </p:spPr>
        <p:txBody>
          <a:bodyPr/>
          <a:lstStyle/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If an ESR submits an EOC of $2,000/MWh (whereas $1,999/MWh would indicate desire to be dispatched even if mitigated) for a particular SCED interval, that will alert ERCOT Operators whether to dispatch the ESR (whether mitigated or not) in this SCED interval or a future interval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ERCOT Operator dispatching the above ESR at a non-optimal interval will allow the ESR to submit a dispute to recover its cost based on the difference between revenues during the optimal interval(s) and revenues during the non-optimal intervals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This concept is similar to a Reliability Unit Commitment (except it’s a Reliability Unit Dispatch since ESRs are always online) and an error in dispatch under look-ahead SCED – both of which ensure that Resource is not harmed by paying a make whole payment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  <a:defRPr/>
            </a:pPr>
            <a:r>
              <a:rPr lang="en-US" altLang="en-US" sz="1800" dirty="0"/>
              <a:t>This solution allows ERCOT Operators to dispatch ESRs when they think it’s most needed for grid reliability while mitigating any adverse impact on the ESR </a:t>
            </a:r>
          </a:p>
        </p:txBody>
      </p:sp>
    </p:spTree>
    <p:extLst>
      <p:ext uri="{BB962C8B-B14F-4D97-AF65-F5344CB8AC3E}">
        <p14:creationId xmlns:p14="http://schemas.microsoft.com/office/powerpoint/2010/main" val="4050453529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25180</TotalTime>
  <Words>470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Garamond</vt:lpstr>
      <vt:lpstr>Times New Roman</vt:lpstr>
      <vt:lpstr>Verdana</vt:lpstr>
      <vt:lpstr>Wingdings</vt:lpstr>
      <vt:lpstr>Level</vt:lpstr>
      <vt:lpstr>1_Level</vt:lpstr>
      <vt:lpstr>Mitigate ESR Exposure due to Mitigation under NPRR1255</vt:lpstr>
      <vt:lpstr>Background: ESR Cost Exposure due to Mitigation </vt:lpstr>
      <vt:lpstr>Solution: Mitigate ESR Cost Exposure with Make Whole Payment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EAL design to Capture Exposure</dc:title>
  <dc:creator>Shams Siddiqi</dc:creator>
  <cp:lastModifiedBy>Shams Siddiqi</cp:lastModifiedBy>
  <cp:revision>12</cp:revision>
  <dcterms:created xsi:type="dcterms:W3CDTF">2023-04-26T18:07:51Z</dcterms:created>
  <dcterms:modified xsi:type="dcterms:W3CDTF">2025-05-16T20:37:51Z</dcterms:modified>
</cp:coreProperties>
</file>