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0" r:id="rId1"/>
    <p:sldMasterId id="2147483702" r:id="rId2"/>
    <p:sldMasterId id="2147483704" r:id="rId3"/>
  </p:sldMasterIdLst>
  <p:notesMasterIdLst>
    <p:notesMasterId r:id="rId12"/>
  </p:notesMasterIdLst>
  <p:handoutMasterIdLst>
    <p:handoutMasterId r:id="rId13"/>
  </p:handoutMasterIdLst>
  <p:sldIdLst>
    <p:sldId id="270" r:id="rId4"/>
    <p:sldId id="2918" r:id="rId5"/>
    <p:sldId id="2928" r:id="rId6"/>
    <p:sldId id="3033" r:id="rId7"/>
    <p:sldId id="2966" r:id="rId8"/>
    <p:sldId id="3015" r:id="rId9"/>
    <p:sldId id="3029" r:id="rId10"/>
    <p:sldId id="2964"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033C351-2D6E-A6BB-448C-527A8F5DE913}" name="Eedupuganti, Subbarao" initials="SE" userId="S::Subbarao.Eedupuganti@ercot.com::3cc86868-7627-4361-928c-115bf19fb781" providerId="AD"/>
  <p188:author id="{3CF8B2DB-4422-FE44-E6A0-E9F6A7BD7D19}" name="Hinojosa, Luis" initials="JH" userId="S::JoseLuis.Hinojosa@ercot.com::0abb1bae-9833-48f0-96c3-80292fd0fd86"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0" name="Author" initials="A" lastIdx="2" clrIdx="0"/>
  <p:cmAuthor id="1" name="Du, Pengwei" initials="DP" lastIdx="3" clrIdx="1">
    <p:extLst>
      <p:ext uri="{19B8F6BF-5375-455C-9EA6-DF929625EA0E}">
        <p15:presenceInfo xmlns:p15="http://schemas.microsoft.com/office/powerpoint/2012/main" userId="S-1-5-21-639947351-343809578-3807592339-42176" providerId="AD"/>
      </p:ext>
    </p:extLst>
  </p:cmAuthor>
  <p:cmAuthor id="2" name="Mago, Nitika" initials="NVM" lastIdx="25" clrIdx="2">
    <p:extLst>
      <p:ext uri="{19B8F6BF-5375-455C-9EA6-DF929625EA0E}">
        <p15:presenceInfo xmlns:p15="http://schemas.microsoft.com/office/powerpoint/2012/main" userId="Mago, Nitika" providerId="None"/>
      </p:ext>
    </p:extLst>
  </p:cmAuthor>
  <p:cmAuthor id="3" name="Steffan, Nick" initials="SN" lastIdx="3" clrIdx="3">
    <p:extLst>
      <p:ext uri="{19B8F6BF-5375-455C-9EA6-DF929625EA0E}">
        <p15:presenceInfo xmlns:p15="http://schemas.microsoft.com/office/powerpoint/2012/main" userId="S-1-5-21-639947351-343809578-3807592339-42285" providerId="AD"/>
      </p:ext>
    </p:extLst>
  </p:cmAuthor>
  <p:cmAuthor id="4" name="Littlefield, Jennifer" initials="LJ" lastIdx="2" clrIdx="4">
    <p:extLst>
      <p:ext uri="{19B8F6BF-5375-455C-9EA6-DF929625EA0E}">
        <p15:presenceInfo xmlns:p15="http://schemas.microsoft.com/office/powerpoint/2012/main" userId="S-1-5-21-639947351-343809578-3807592339-51623" providerId="AD"/>
      </p:ext>
    </p:extLst>
  </p:cmAuthor>
  <p:cmAuthor id="5" name="Li, Weifeng" initials="LW" lastIdx="10" clrIdx="5">
    <p:extLst>
      <p:ext uri="{19B8F6BF-5375-455C-9EA6-DF929625EA0E}">
        <p15:presenceInfo xmlns:p15="http://schemas.microsoft.com/office/powerpoint/2012/main" userId="S-1-5-21-639947351-343809578-3807592339-5523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89F"/>
    <a:srgbClr val="73C8FD"/>
    <a:srgbClr val="50BC3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1235" autoAdjust="0"/>
  </p:normalViewPr>
  <p:slideViewPr>
    <p:cSldViewPr snapToGrid="0">
      <p:cViewPr varScale="1">
        <p:scale>
          <a:sx n="125" d="100"/>
          <a:sy n="125" d="100"/>
        </p:scale>
        <p:origin x="2736" y="108"/>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19" Type="http://schemas.microsoft.com/office/2018/10/relationships/authors" Target="author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FADBA4A-CF1B-46AC-9045-2B6612C0624C}" type="datetimeFigureOut">
              <a:rPr lang="en-US" smtClean="0"/>
              <a:t>5/16/2025</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46EE2B4-D30B-4D65-BC1C-DE57E4765049}" type="slidenum">
              <a:rPr lang="en-US" smtClean="0"/>
              <a:t>‹#›</a:t>
            </a:fld>
            <a:endParaRPr lang="en-US"/>
          </a:p>
        </p:txBody>
      </p:sp>
    </p:spTree>
    <p:extLst>
      <p:ext uri="{BB962C8B-B14F-4D97-AF65-F5344CB8AC3E}">
        <p14:creationId xmlns:p14="http://schemas.microsoft.com/office/powerpoint/2010/main" val="20791212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3C6F44-CB68-48CB-8188-A47D4423899A}" type="datetimeFigureOut">
              <a:rPr lang="en-US" smtClean="0"/>
              <a:t>5/16/2025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72613F-3576-4EE9-945C-25503B987A39}" type="slidenum">
              <a:rPr lang="en-US" smtClean="0"/>
              <a:t>‹#›</a:t>
            </a:fld>
            <a:endParaRPr lang="en-US"/>
          </a:p>
        </p:txBody>
      </p:sp>
    </p:spTree>
    <p:extLst>
      <p:ext uri="{BB962C8B-B14F-4D97-AF65-F5344CB8AC3E}">
        <p14:creationId xmlns:p14="http://schemas.microsoft.com/office/powerpoint/2010/main" val="17399486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ercot.com/files/docs/2009/05/06/09._2008_2009_laars_study_draft04_24_09.doc"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772613F-3576-4EE9-945C-25503B987A39}" type="slidenum">
              <a:rPr lang="en-US" smtClean="0"/>
              <a:t>1</a:t>
            </a:fld>
            <a:endParaRPr lang="en-US"/>
          </a:p>
        </p:txBody>
      </p:sp>
    </p:spTree>
    <p:extLst>
      <p:ext uri="{BB962C8B-B14F-4D97-AF65-F5344CB8AC3E}">
        <p14:creationId xmlns:p14="http://schemas.microsoft.com/office/powerpoint/2010/main" val="30871059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DA29D8-43B1-9F42-F626-331FF0E8D78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0E45B06-7E30-651D-0535-DB65882B226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5248DDC-390B-D2DA-E6E4-9179C53ED912}"/>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47582B0D-BCCE-6BDE-C4A1-EBBB14DB81C3}"/>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72613F-3576-4EE9-945C-25503B987A3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368652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A6F8D8-78B7-1D2B-DBFF-753D506720A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24CA1B1-56CE-0DFE-66AA-14BC80493B1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DA57653-F1B2-12FA-E2AD-C323CA13BD2E}"/>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FD3D017A-F674-D08A-4D75-FB114B2E4A56}"/>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72613F-3576-4EE9-945C-25503B987A3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539818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83F7F2-6951-3CB8-ADBB-75366619AFE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1D209A1-00DF-3B9E-9321-949D2D0EA80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E012F81-F033-6B11-7AA2-530474CD3162}"/>
              </a:ext>
            </a:extLst>
          </p:cNvPr>
          <p:cNvSpPr>
            <a:spLocks noGrp="1"/>
          </p:cNvSpPr>
          <p:nvPr>
            <p:ph type="body" idx="1"/>
          </p:nvPr>
        </p:nvSpPr>
        <p:spPr/>
        <p:txBody>
          <a:bodyPr/>
          <a:lstStyle/>
          <a:p>
            <a:r>
              <a:rPr lang="en-US" dirty="0">
                <a:hlinkClick r:id="rId3"/>
              </a:rPr>
              <a:t>https://www.ercot.com/files/docs/2009/05/06/09._2008_2009_laars_study_draft04_24_09.doc</a:t>
            </a:r>
            <a:endParaRPr lang="en-US" dirty="0"/>
          </a:p>
        </p:txBody>
      </p:sp>
      <p:sp>
        <p:nvSpPr>
          <p:cNvPr id="4" name="Slide Number Placeholder 3">
            <a:extLst>
              <a:ext uri="{FF2B5EF4-FFF2-40B4-BE49-F238E27FC236}">
                <a16:creationId xmlns:a16="http://schemas.microsoft.com/office/drawing/2014/main" id="{EF0C30AF-6A60-72E7-D7AF-6F0D5682D8F8}"/>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72613F-3576-4EE9-945C-25503B987A3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469101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E316E5-5CFB-0251-F5FB-DF58DB77DF8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DBAC306-9FD1-05B5-C77C-FEE59A79AD5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FD324F3-2597-47BE-F3D0-1C8251793BE5}"/>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35660676-3F38-FBC7-DEE9-5154079CC3CE}"/>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72613F-3576-4EE9-945C-25503B987A3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403187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70BDDD-7519-25CA-E43A-61237DCE94B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43FE042-8307-7827-D4B1-729743AF63A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07B03CB-7FE4-5BB9-78DB-F58F6AE1B925}"/>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9A682538-1F7C-A866-131C-8BE33D3DB03C}"/>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72613F-3576-4EE9-945C-25503B987A3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517715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23CFFE-CD1F-1BAC-D7F1-EA3386775D0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6C46C40-8F31-93FB-95EE-9278BB1B64D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66C915A-8184-F53B-8A59-43FECDD50E1C}"/>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BFCC9AB1-E6B8-0B1A-10D1-E76326352F81}"/>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72613F-3576-4EE9-945C-25503B987A3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809832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ext Placeholder 4"/>
          <p:cNvSpPr>
            <a:spLocks noGrp="1"/>
          </p:cNvSpPr>
          <p:nvPr>
            <p:ph type="body" sz="quarter" idx="3"/>
          </p:nvPr>
        </p:nvSpPr>
        <p:spPr>
          <a:xfrm>
            <a:off x="3550883" y="4837176"/>
            <a:ext cx="4465283" cy="649224"/>
          </a:xfrm>
          <a:prstGeom prst="rect">
            <a:avLst/>
          </a:prstGeom>
        </p:spPr>
        <p:txBody>
          <a:bodyPr anchor="t" anchorCtr="0">
            <a:noAutofit/>
          </a:bodyPr>
          <a:lstStyle>
            <a:lvl1pPr marL="0" indent="0">
              <a:lnSpc>
                <a:spcPct val="100000"/>
              </a:lnSpc>
              <a:spcBef>
                <a:spcPts val="0"/>
              </a:spcBef>
              <a:buNone/>
              <a:defRPr sz="18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Text Placeholder 4"/>
          <p:cNvSpPr>
            <a:spLocks noGrp="1"/>
          </p:cNvSpPr>
          <p:nvPr>
            <p:ph type="body" sz="quarter" idx="10"/>
          </p:nvPr>
        </p:nvSpPr>
        <p:spPr>
          <a:xfrm>
            <a:off x="3547872" y="3429000"/>
            <a:ext cx="4465283" cy="923544"/>
          </a:xfrm>
          <a:prstGeom prst="rect">
            <a:avLst/>
          </a:prstGeom>
        </p:spPr>
        <p:txBody>
          <a:bodyPr anchor="t" anchorCtr="0">
            <a:noAutofit/>
          </a:bodyPr>
          <a:lstStyle>
            <a:lvl1pPr marL="0" indent="0">
              <a:lnSpc>
                <a:spcPct val="100000"/>
              </a:lnSpc>
              <a:spcBef>
                <a:spcPts val="0"/>
              </a:spcBef>
              <a:buNone/>
              <a:defRPr sz="1800" b="0" cap="none"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4"/>
          <p:cNvSpPr>
            <a:spLocks noGrp="1"/>
          </p:cNvSpPr>
          <p:nvPr>
            <p:ph type="body" sz="quarter" idx="11"/>
          </p:nvPr>
        </p:nvSpPr>
        <p:spPr>
          <a:xfrm>
            <a:off x="3547872" y="1325880"/>
            <a:ext cx="5519928" cy="2304288"/>
          </a:xfrm>
          <a:prstGeom prst="rect">
            <a:avLst/>
          </a:prstGeom>
        </p:spPr>
        <p:txBody>
          <a:bodyPr anchor="t" anchorCtr="0">
            <a:noAutofit/>
          </a:bodyPr>
          <a:lstStyle>
            <a:lvl1pPr marL="0" indent="0">
              <a:lnSpc>
                <a:spcPct val="100000"/>
              </a:lnSpc>
              <a:spcBef>
                <a:spcPts val="0"/>
              </a:spcBef>
              <a:buNone/>
              <a:defRPr sz="36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Tree>
    <p:extLst>
      <p:ext uri="{BB962C8B-B14F-4D97-AF65-F5344CB8AC3E}">
        <p14:creationId xmlns:p14="http://schemas.microsoft.com/office/powerpoint/2010/main" val="31932133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lvl1pPr>
              <a:defRPr sz="1800">
                <a:solidFill>
                  <a:schemeClr val="tx2"/>
                </a:solidFill>
              </a:defRPr>
            </a:lvl1pPr>
            <a:lvl2pPr>
              <a:defRPr sz="1800">
                <a:solidFill>
                  <a:schemeClr val="tx2"/>
                </a:solidFill>
              </a:defRPr>
            </a:lvl2pPr>
            <a:lvl3pPr>
              <a:defRPr sz="1600">
                <a:solidFill>
                  <a:schemeClr val="tx2"/>
                </a:solidFill>
              </a:defRPr>
            </a:lvl3pPr>
            <a:lvl4pPr>
              <a:defRPr sz="1600">
                <a:solidFill>
                  <a:schemeClr val="tx2"/>
                </a:solidFill>
              </a:defRPr>
            </a:lvl4pPr>
            <a:lvl5pPr>
              <a:defRPr sz="14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040238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Slide">
    <p:bg>
      <p:bgPr>
        <a:solidFill>
          <a:schemeClr val="bg1"/>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solidFill>
                  <a:prstClr val="black">
                    <a:tint val="75000"/>
                  </a:prstClr>
                </a:solidFill>
              </a:rPr>
              <a:t>Footer text goes here.</a:t>
            </a:r>
          </a:p>
        </p:txBody>
      </p:sp>
      <p:sp>
        <p:nvSpPr>
          <p:cNvPr id="7" name="Slide Number Placeholder 5"/>
          <p:cNvSpPr>
            <a:spLocks noGrp="1"/>
          </p:cNvSpPr>
          <p:nvPr>
            <p:ph type="sldNum" sz="quarter" idx="4"/>
          </p:nvPr>
        </p:nvSpPr>
        <p:spPr>
          <a:xfrm>
            <a:off x="8229600" y="6569075"/>
            <a:ext cx="457200" cy="212725"/>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a:solidFill>
                <a:prstClr val="black">
                  <a:tint val="75000"/>
                </a:prstClr>
              </a:solidFill>
            </a:endParaRPr>
          </a:p>
        </p:txBody>
      </p:sp>
      <p:cxnSp>
        <p:nvCxnSpPr>
          <p:cNvPr id="8" name="Straight Connector 7"/>
          <p:cNvCxnSpPr/>
          <p:nvPr userDrawn="1"/>
        </p:nvCxnSpPr>
        <p:spPr>
          <a:xfrm>
            <a:off x="1428750" y="2625326"/>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1428750" y="4232673"/>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0" name="Content Placeholder 2"/>
          <p:cNvSpPr>
            <a:spLocks noGrp="1"/>
          </p:cNvSpPr>
          <p:nvPr>
            <p:ph idx="16"/>
          </p:nvPr>
        </p:nvSpPr>
        <p:spPr>
          <a:xfrm>
            <a:off x="1428750" y="2895600"/>
            <a:ext cx="6286500" cy="990600"/>
          </a:xfrm>
          <a:prstGeom prst="rect">
            <a:avLst/>
          </a:prstGeom>
        </p:spPr>
        <p:txBody>
          <a:bodyPr/>
          <a:lstStyle>
            <a:lvl1pPr marL="0" indent="0" algn="ctr">
              <a:buNone/>
              <a:defRPr sz="3200" b="1" cap="small"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a:t>Click to edit Master text styles</a:t>
            </a:r>
          </a:p>
        </p:txBody>
      </p:sp>
    </p:spTree>
    <p:extLst>
      <p:ext uri="{BB962C8B-B14F-4D97-AF65-F5344CB8AC3E}">
        <p14:creationId xmlns:p14="http://schemas.microsoft.com/office/powerpoint/2010/main" val="27022690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a:t>Click to edit Master title style</a:t>
            </a:r>
          </a:p>
        </p:txBody>
      </p:sp>
      <p:sp>
        <p:nvSpPr>
          <p:cNvPr id="3" name="Content Placeholder 2"/>
          <p:cNvSpPr>
            <a:spLocks noGrp="1"/>
          </p:cNvSpPr>
          <p:nvPr>
            <p:ph idx="1"/>
          </p:nvPr>
        </p:nvSpPr>
        <p:spPr>
          <a:xfrm>
            <a:off x="304800" y="855406"/>
            <a:ext cx="853440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a:solidFill>
                  <a:prstClr val="black">
                    <a:tint val="75000"/>
                  </a:prstClr>
                </a:solidFill>
              </a:rPr>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219768" y="6553200"/>
            <a:ext cx="457200" cy="212725"/>
          </a:xfrm>
          <a:prstGeom prst="rect">
            <a:avLst/>
          </a:prstGeom>
        </p:spPr>
        <p:txBody>
          <a:bodyPr vert="horz" lIns="91440" tIns="45720" rIns="91440" bIns="45720" rtlCol="0" anchor="ctr"/>
          <a:lstStyle>
            <a:lvl1pPr algn="ctr">
              <a:defRPr sz="900">
                <a:solidFill>
                  <a:schemeClr val="bg1"/>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3542201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solidFill>
                  <a:schemeClr val="bg1"/>
                </a:solidFill>
              </a:defRPr>
            </a:lvl1pPr>
          </a:lstStyle>
          <a:p>
            <a:fld id="{CDB75BAC-74D7-43DA-9DE7-3912ED22B407}" type="slidenum">
              <a:rPr lang="en-US" smtClean="0"/>
              <a:pPr/>
              <a:t>‹#›</a:t>
            </a:fld>
            <a:endParaRPr lang="en-US"/>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p:cNvSpPr>
            <a:spLocks noGrp="1"/>
          </p:cNvSpPr>
          <p:nvPr>
            <p:ph idx="13"/>
          </p:nvPr>
        </p:nvSpPr>
        <p:spPr>
          <a:xfrm>
            <a:off x="4636008" y="86334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2"/>
          <p:cNvSpPr>
            <a:spLocks noGrp="1"/>
          </p:cNvSpPr>
          <p:nvPr>
            <p:ph idx="1"/>
          </p:nvPr>
        </p:nvSpPr>
        <p:spPr>
          <a:xfrm>
            <a:off x="304800" y="85540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a:t>Click to edit Master title style</a:t>
            </a:r>
          </a:p>
        </p:txBody>
      </p:sp>
      <p:sp>
        <p:nvSpPr>
          <p:cNvPr id="13" name="Footer Placeholder 4"/>
          <p:cNvSpPr>
            <a:spLocks noGrp="1"/>
          </p:cNvSpPr>
          <p:nvPr>
            <p:ph type="ftr" sz="quarter" idx="11"/>
          </p:nvPr>
        </p:nvSpPr>
        <p:spPr>
          <a:xfrm>
            <a:off x="2743200" y="6553200"/>
            <a:ext cx="4038600" cy="228600"/>
          </a:xfrm>
        </p:spPr>
        <p:txBody>
          <a:bodyPr/>
          <a:lstStyle/>
          <a:p>
            <a:r>
              <a:rPr lang="en-US">
                <a:solidFill>
                  <a:prstClr val="black">
                    <a:tint val="75000"/>
                  </a:prstClr>
                </a:solidFill>
              </a:rPr>
              <a:t>Footer text goes here.</a:t>
            </a:r>
          </a:p>
        </p:txBody>
      </p:sp>
    </p:spTree>
    <p:extLst>
      <p:ext uri="{BB962C8B-B14F-4D97-AF65-F5344CB8AC3E}">
        <p14:creationId xmlns:p14="http://schemas.microsoft.com/office/powerpoint/2010/main" val="22377262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lvl1pPr>
              <a:defRPr>
                <a:solidFill>
                  <a:schemeClr val="bg1"/>
                </a:solidFill>
              </a:defRPr>
            </a:lvl1pPr>
          </a:lstStyle>
          <a:p>
            <a:fld id="{0E7085C4-D6A8-46D9-A1BA-F87C2DEFFCDB}" type="slidenum">
              <a:rPr lang="en-US" smtClean="0"/>
              <a:pPr/>
              <a:t>‹#›</a:t>
            </a:fld>
            <a:endParaRPr lang="en-US"/>
          </a:p>
        </p:txBody>
      </p:sp>
      <p:sp>
        <p:nvSpPr>
          <p:cNvPr id="10" name="Rectangle 9"/>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FFFF"/>
              </a:solidFill>
            </a:endParaRPr>
          </a:p>
        </p:txBody>
      </p:sp>
      <p:cxnSp>
        <p:nvCxnSpPr>
          <p:cNvPr id="11" name="Straight Connector 10"/>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Content Placeholder 2"/>
          <p:cNvSpPr>
            <a:spLocks noGrp="1"/>
          </p:cNvSpPr>
          <p:nvPr>
            <p:ph idx="13"/>
          </p:nvPr>
        </p:nvSpPr>
        <p:spPr>
          <a:xfrm>
            <a:off x="4636008" y="1695200"/>
            <a:ext cx="4206240" cy="423277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Content Placeholder 2"/>
          <p:cNvSpPr>
            <a:spLocks noGrp="1"/>
          </p:cNvSpPr>
          <p:nvPr>
            <p:ph idx="14"/>
          </p:nvPr>
        </p:nvSpPr>
        <p:spPr>
          <a:xfrm>
            <a:off x="304800" y="1695200"/>
            <a:ext cx="4206240" cy="422483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Content Placeholder 2"/>
          <p:cNvSpPr>
            <a:spLocks noGrp="1"/>
          </p:cNvSpPr>
          <p:nvPr>
            <p:ph idx="15"/>
          </p:nvPr>
        </p:nvSpPr>
        <p:spPr>
          <a:xfrm>
            <a:off x="4636008" y="863347"/>
            <a:ext cx="4206240" cy="730506"/>
          </a:xfrm>
          <a:prstGeom prst="rect">
            <a:avLst/>
          </a:prstGeom>
        </p:spPr>
        <p:txBody>
          <a:bodyPr/>
          <a:lstStyle>
            <a:lvl1pPr marL="0" marR="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marL="0" marR="0" lvl="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a:t>Click to edit Master text styles</a:t>
            </a:r>
          </a:p>
        </p:txBody>
      </p:sp>
      <p:sp>
        <p:nvSpPr>
          <p:cNvPr id="16" name="Content Placeholder 2"/>
          <p:cNvSpPr>
            <a:spLocks noGrp="1"/>
          </p:cNvSpPr>
          <p:nvPr>
            <p:ph idx="16"/>
          </p:nvPr>
        </p:nvSpPr>
        <p:spPr>
          <a:xfrm>
            <a:off x="304800" y="855407"/>
            <a:ext cx="4206240" cy="730506"/>
          </a:xfrm>
          <a:prstGeom prst="rect">
            <a:avLst/>
          </a:prstGeom>
        </p:spPr>
        <p:txBody>
          <a:bodyPr/>
          <a:lstStyle>
            <a:lvl1pPr marL="0" indent="0">
              <a:buNone/>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a:t>Click to edit Master text styles</a:t>
            </a:r>
          </a:p>
        </p:txBody>
      </p:sp>
      <p:sp>
        <p:nvSpPr>
          <p:cNvPr id="17" name="Footer Placeholder 4"/>
          <p:cNvSpPr>
            <a:spLocks noGrp="1"/>
          </p:cNvSpPr>
          <p:nvPr>
            <p:ph type="ftr" sz="quarter" idx="11"/>
          </p:nvPr>
        </p:nvSpPr>
        <p:spPr>
          <a:xfrm>
            <a:off x="2743200" y="6553200"/>
            <a:ext cx="4038600" cy="228600"/>
          </a:xfrm>
        </p:spPr>
        <p:txBody>
          <a:bodyPr/>
          <a:lstStyle/>
          <a:p>
            <a:r>
              <a:rPr lang="en-US">
                <a:solidFill>
                  <a:prstClr val="black">
                    <a:tint val="75000"/>
                  </a:prstClr>
                </a:solidFill>
              </a:rPr>
              <a:t>Footer text goes here.</a:t>
            </a:r>
          </a:p>
        </p:txBody>
      </p:sp>
      <p:sp>
        <p:nvSpPr>
          <p:cNvPr id="18"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a:t>Click to edit Master title style</a:t>
            </a:r>
          </a:p>
        </p:txBody>
      </p:sp>
    </p:spTree>
    <p:extLst>
      <p:ext uri="{BB962C8B-B14F-4D97-AF65-F5344CB8AC3E}">
        <p14:creationId xmlns:p14="http://schemas.microsoft.com/office/powerpoint/2010/main" val="30017547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Bullets">
    <p:spTree>
      <p:nvGrpSpPr>
        <p:cNvPr id="1" name=""/>
        <p:cNvGrpSpPr/>
        <p:nvPr/>
      </p:nvGrpSpPr>
      <p:grpSpPr>
        <a:xfrm>
          <a:off x="0" y="0"/>
          <a:ext cx="0" cy="0"/>
          <a:chOff x="0" y="0"/>
          <a:chExt cx="0" cy="0"/>
        </a:xfrm>
      </p:grpSpPr>
      <p:sp>
        <p:nvSpPr>
          <p:cNvPr id="5" name="Rectangle 4"/>
          <p:cNvSpPr/>
          <p:nvPr userDrawn="1"/>
        </p:nvSpPr>
        <p:spPr>
          <a:xfrm>
            <a:off x="2814561" y="266304"/>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FFFF"/>
              </a:solidFill>
            </a:endParaRPr>
          </a:p>
        </p:txBody>
      </p:sp>
      <p:cxnSp>
        <p:nvCxnSpPr>
          <p:cNvPr id="6" name="Straight Connector 5"/>
          <p:cNvCxnSpPr/>
          <p:nvPr userDrawn="1"/>
        </p:nvCxnSpPr>
        <p:spPr>
          <a:xfrm>
            <a:off x="2814561" y="266304"/>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Title 1"/>
          <p:cNvSpPr txBox="1">
            <a:spLocks/>
          </p:cNvSpPr>
          <p:nvPr userDrawn="1"/>
        </p:nvSpPr>
        <p:spPr>
          <a:xfrm>
            <a:off x="2898648" y="243682"/>
            <a:ext cx="6016752" cy="518318"/>
          </a:xfrm>
          <a:prstGeom prst="rect">
            <a:avLst/>
          </a:prstGeom>
        </p:spPr>
        <p:txBody>
          <a:bodyPr/>
          <a:lstStyle>
            <a:lvl1pPr algn="l" defTabSz="685800" rtl="0" eaLnBrk="1" latinLnBrk="0" hangingPunct="1">
              <a:spcBef>
                <a:spcPct val="0"/>
              </a:spcBef>
              <a:buNone/>
              <a:defRPr sz="3200" b="1" kern="1200">
                <a:solidFill>
                  <a:schemeClr val="accent1"/>
                </a:solidFill>
                <a:latin typeface="+mj-lt"/>
                <a:ea typeface="+mj-ea"/>
                <a:cs typeface="+mj-cs"/>
              </a:defRPr>
            </a:lvl1pPr>
          </a:lstStyle>
          <a:p>
            <a:r>
              <a:rPr lang="en-US"/>
              <a:t>Click to edit Master title style</a:t>
            </a:r>
          </a:p>
        </p:txBody>
      </p:sp>
      <p:sp>
        <p:nvSpPr>
          <p:cNvPr id="8" name="Content Placeholder 2"/>
          <p:cNvSpPr>
            <a:spLocks noGrp="1"/>
          </p:cNvSpPr>
          <p:nvPr>
            <p:ph idx="13"/>
          </p:nvPr>
        </p:nvSpPr>
        <p:spPr>
          <a:xfrm>
            <a:off x="301752" y="859536"/>
            <a:ext cx="8531352" cy="5065776"/>
          </a:xfrm>
          <a:prstGeom prst="rect">
            <a:avLst/>
          </a:prstGeom>
        </p:spPr>
        <p:txBody>
          <a:bodyPr/>
          <a:lstStyle>
            <a:lvl1pPr>
              <a:defRPr sz="1800" baseline="0">
                <a:solidFill>
                  <a:schemeClr val="tx2"/>
                </a:solidFill>
              </a:defRPr>
            </a:lvl1pPr>
            <a:lvl2pPr marL="557213" indent="-214313">
              <a:buClr>
                <a:schemeClr val="accent1"/>
              </a:buClr>
              <a:buFont typeface="Wingdings" panose="05000000000000000000" pitchFamily="2" charset="2"/>
              <a:buChar char="§"/>
              <a:defRPr sz="1800" baseline="0">
                <a:solidFill>
                  <a:schemeClr val="tx2"/>
                </a:solidFill>
              </a:defRPr>
            </a:lvl2pPr>
            <a:lvl3pPr marL="857250" indent="-171450">
              <a:buClr>
                <a:schemeClr val="tx2"/>
              </a:buClr>
              <a:buFont typeface="Courier New" panose="02070309020205020404" pitchFamily="49" charset="0"/>
              <a:buChar char="o"/>
              <a:defRPr sz="1600" baseline="0">
                <a:solidFill>
                  <a:schemeClr val="tx2"/>
                </a:solidFill>
              </a:defRPr>
            </a:lvl3pPr>
            <a:lvl4pPr>
              <a:buClr>
                <a:schemeClr val="accent1"/>
              </a:buClr>
              <a:defRPr sz="1600" baseline="0">
                <a:solidFill>
                  <a:schemeClr val="tx2"/>
                </a:solidFill>
              </a:defRPr>
            </a:lvl4pPr>
            <a:lvl5pPr>
              <a:defRPr sz="1400"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6523944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5.xml"/><Relationship Id="rId7" Type="http://schemas.openxmlformats.org/officeDocument/2006/relationships/image" Target="../media/image2.png"/><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theme" Target="../theme/theme3.xml"/><Relationship Id="rId5" Type="http://schemas.openxmlformats.org/officeDocument/2006/relationships/slideLayout" Target="../slideLayouts/slideLayout7.xml"/><Relationship Id="rId4"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3638841176"/>
      </p:ext>
    </p:extLst>
  </p:cSld>
  <p:clrMap bg1="lt1" tx1="dk1" bg2="lt2" tx2="dk2" accent1="accent1" accent2="accent2" accent3="accent3" accent4="accent4" accent5="accent5" accent6="accent6" hlink="hlink" folHlink="folHlink"/>
  <p:sldLayoutIdLst>
    <p:sldLayoutId id="2147483701"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37503856"/>
      </p:ext>
    </p:extLst>
  </p:cSld>
  <p:clrMap bg1="lt1" tx1="dk1" bg2="lt2" tx2="dk2" accent1="accent1" accent2="accent2" accent3="accent3" accent4="accent4" accent5="accent5" accent6="accent6" hlink="hlink" folHlink="folHlink"/>
  <p:sldLayoutIdLst>
    <p:sldLayoutId id="2147483703" r:id="rId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a:solidFill>
                  <a:prstClr val="black">
                    <a:tint val="75000"/>
                  </a:prstClr>
                </a:solidFill>
              </a:rPr>
              <a:t>Footer text goes here.</a:t>
            </a:r>
          </a:p>
        </p:txBody>
      </p:sp>
      <p:sp>
        <p:nvSpPr>
          <p:cNvPr id="6" name="Slide Number Placeholder 5"/>
          <p:cNvSpPr>
            <a:spLocks noGrp="1"/>
          </p:cNvSpPr>
          <p:nvPr>
            <p:ph type="sldNum" sz="quarter" idx="4"/>
          </p:nvPr>
        </p:nvSpPr>
        <p:spPr>
          <a:xfrm>
            <a:off x="8207477" y="6561137"/>
            <a:ext cx="457200" cy="220663"/>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a:solidFill>
                <a:prstClr val="black">
                  <a:tint val="75000"/>
                </a:prstClr>
              </a:solidFill>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2"/>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6" y="6553201"/>
            <a:ext cx="707325" cy="207749"/>
          </a:xfrm>
          <a:prstGeom prst="rect">
            <a:avLst/>
          </a:prstGeom>
          <a:noFill/>
        </p:spPr>
        <p:txBody>
          <a:bodyPr wrap="square" rtlCol="0">
            <a:spAutoFit/>
          </a:bodyPr>
          <a:lstStyle/>
          <a:p>
            <a:r>
              <a:rPr lang="en-US" sz="750" b="1">
                <a:solidFill>
                  <a:srgbClr val="5B6770"/>
                </a:solidFill>
              </a:rPr>
              <a:t>PUBLIC</a:t>
            </a:r>
          </a:p>
        </p:txBody>
      </p:sp>
      <p:sp>
        <p:nvSpPr>
          <p:cNvPr id="11" name="Slide Number Placeholder 8"/>
          <p:cNvSpPr txBox="1">
            <a:spLocks/>
          </p:cNvSpPr>
          <p:nvPr userDrawn="1"/>
        </p:nvSpPr>
        <p:spPr>
          <a:xfrm>
            <a:off x="8664677" y="6561137"/>
            <a:ext cx="387883" cy="2127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E7085C4-D6A8-46D9-A1BA-F87C2DEFFCDB}" type="slidenum">
              <a:rPr lang="en-US" sz="900" smtClean="0">
                <a:solidFill>
                  <a:schemeClr val="bg1">
                    <a:lumMod val="75000"/>
                  </a:schemeClr>
                </a:solidFill>
              </a:rPr>
              <a:pPr/>
              <a:t>‹#›</a:t>
            </a:fld>
            <a:endParaRPr lang="en-US" sz="900">
              <a:solidFill>
                <a:schemeClr val="bg1">
                  <a:lumMod val="75000"/>
                </a:schemeClr>
              </a:solidFill>
            </a:endParaRPr>
          </a:p>
        </p:txBody>
      </p:sp>
    </p:spTree>
    <p:extLst>
      <p:ext uri="{BB962C8B-B14F-4D97-AF65-F5344CB8AC3E}">
        <p14:creationId xmlns:p14="http://schemas.microsoft.com/office/powerpoint/2010/main" val="2193881105"/>
      </p:ext>
    </p:extLst>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Lst>
  <p:hf hdr="0" ft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s://www.ercot.com/files/docs/2009/05/06/09._2008_2009_laars_study_draft04_24_09.doc"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1"/>
          </p:nvPr>
        </p:nvSpPr>
        <p:spPr>
          <a:xfrm>
            <a:off x="3547871" y="1325880"/>
            <a:ext cx="5663505" cy="2304288"/>
          </a:xfrm>
        </p:spPr>
        <p:txBody>
          <a:bodyPr/>
          <a:lstStyle/>
          <a:p>
            <a:r>
              <a:rPr lang="en-US" sz="3200" dirty="0"/>
              <a:t>Load Loss Threshold Analysis</a:t>
            </a:r>
          </a:p>
        </p:txBody>
      </p:sp>
      <p:sp>
        <p:nvSpPr>
          <p:cNvPr id="3" name="Text Placeholder 2"/>
          <p:cNvSpPr>
            <a:spLocks noGrp="1"/>
          </p:cNvSpPr>
          <p:nvPr>
            <p:ph type="body" sz="quarter" idx="3"/>
          </p:nvPr>
        </p:nvSpPr>
        <p:spPr>
          <a:xfrm>
            <a:off x="3547871" y="4079125"/>
            <a:ext cx="5516918" cy="1135361"/>
          </a:xfrm>
        </p:spPr>
        <p:txBody>
          <a:bodyPr/>
          <a:lstStyle/>
          <a:p>
            <a:pPr marL="0" indent="0">
              <a:buNone/>
            </a:pPr>
            <a:r>
              <a:rPr lang="en-US" sz="1800" b="1" dirty="0">
                <a:solidFill>
                  <a:schemeClr val="tx2"/>
                </a:solidFill>
              </a:rPr>
              <a:t>Luis Hinojosa</a:t>
            </a:r>
          </a:p>
          <a:p>
            <a:pPr marL="0" indent="0">
              <a:buNone/>
            </a:pPr>
            <a:r>
              <a:rPr lang="en-US" sz="1800" b="1" dirty="0">
                <a:solidFill>
                  <a:schemeClr val="tx2"/>
                </a:solidFill>
              </a:rPr>
              <a:t>Operations Analysis</a:t>
            </a:r>
          </a:p>
          <a:p>
            <a:pPr marL="0" indent="0">
              <a:buNone/>
            </a:pPr>
            <a:r>
              <a:rPr lang="en-US"/>
              <a:t>5/16/2025</a:t>
            </a:r>
            <a:endParaRPr lang="en-US" sz="1800" b="1" dirty="0">
              <a:solidFill>
                <a:schemeClr val="tx2"/>
              </a:solidFill>
            </a:endParaRPr>
          </a:p>
        </p:txBody>
      </p:sp>
    </p:spTree>
    <p:extLst>
      <p:ext uri="{BB962C8B-B14F-4D97-AF65-F5344CB8AC3E}">
        <p14:creationId xmlns:p14="http://schemas.microsoft.com/office/powerpoint/2010/main" val="21880547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9BF3A7-FFED-F9A3-8783-5877496420B0}"/>
            </a:ext>
          </a:extLst>
        </p:cNvPr>
        <p:cNvGrpSpPr/>
        <p:nvPr/>
      </p:nvGrpSpPr>
      <p:grpSpPr>
        <a:xfrm>
          <a:off x="0" y="0"/>
          <a:ext cx="0" cy="0"/>
          <a:chOff x="0" y="0"/>
          <a:chExt cx="0" cy="0"/>
        </a:xfrm>
      </p:grpSpPr>
      <p:sp>
        <p:nvSpPr>
          <p:cNvPr id="17" name="Title 16">
            <a:extLst>
              <a:ext uri="{FF2B5EF4-FFF2-40B4-BE49-F238E27FC236}">
                <a16:creationId xmlns:a16="http://schemas.microsoft.com/office/drawing/2014/main" id="{DE8386C4-0256-8B4E-03CC-65BF82087660}"/>
              </a:ext>
            </a:extLst>
          </p:cNvPr>
          <p:cNvSpPr>
            <a:spLocks noGrp="1"/>
          </p:cNvSpPr>
          <p:nvPr>
            <p:ph type="title"/>
          </p:nvPr>
        </p:nvSpPr>
        <p:spPr/>
        <p:txBody>
          <a:bodyPr/>
          <a:lstStyle/>
          <a:p>
            <a:r>
              <a:rPr lang="en-US" sz="2800"/>
              <a:t>Background and Introduction</a:t>
            </a:r>
            <a:endParaRPr lang="en-US" sz="2800">
              <a:solidFill>
                <a:schemeClr val="accent6"/>
              </a:solidFill>
            </a:endParaRPr>
          </a:p>
        </p:txBody>
      </p:sp>
      <p:sp>
        <p:nvSpPr>
          <p:cNvPr id="14" name="Content Placeholder 13">
            <a:extLst>
              <a:ext uri="{FF2B5EF4-FFF2-40B4-BE49-F238E27FC236}">
                <a16:creationId xmlns:a16="http://schemas.microsoft.com/office/drawing/2014/main" id="{E295E737-5DD2-D6C6-4323-38F865FB6493}"/>
              </a:ext>
            </a:extLst>
          </p:cNvPr>
          <p:cNvSpPr>
            <a:spLocks noGrp="1"/>
          </p:cNvSpPr>
          <p:nvPr>
            <p:ph idx="1"/>
          </p:nvPr>
        </p:nvSpPr>
        <p:spPr>
          <a:xfrm>
            <a:off x="304798" y="937647"/>
            <a:ext cx="8587740" cy="3479370"/>
          </a:xfrm>
        </p:spPr>
        <p:txBody>
          <a:bodyPr/>
          <a:lstStyle/>
          <a:p>
            <a:r>
              <a:rPr lang="en-US" sz="1600" dirty="0"/>
              <a:t>There is a growing demand for power in ERCOT primarily due to large-scale computing facilities such as data centers and cryptocurrency mining operations. ERCOT is tracking an increasing amount of large load in various stages of development.</a:t>
            </a:r>
          </a:p>
          <a:p>
            <a:r>
              <a:rPr lang="en-US" sz="1600" dirty="0"/>
              <a:t>ERCOT has observed several events wherein multiple large loads have tripped during transmission faults due to their inability to ride through the subsequent voltage dip.</a:t>
            </a:r>
          </a:p>
          <a:p>
            <a:r>
              <a:rPr lang="en-US" sz="1600" dirty="0"/>
              <a:t>The large load loss may cause issues such as system frequency overshoot or voltage overshoot leading to a cascading effect.</a:t>
            </a:r>
          </a:p>
          <a:p>
            <a:pPr lvl="1"/>
            <a:r>
              <a:rPr lang="en-US" sz="1600" dirty="0"/>
              <a:t>Frequency overshoot and rate of change could lead to operational impacts, potentially triggering over-speed protections and/or ROCOF protections.</a:t>
            </a:r>
          </a:p>
          <a:p>
            <a:r>
              <a:rPr lang="en-US" sz="1600" dirty="0"/>
              <a:t>ERCOT staff performed a study to analyze the impact of load loss on the system.</a:t>
            </a:r>
          </a:p>
        </p:txBody>
      </p:sp>
      <p:sp>
        <p:nvSpPr>
          <p:cNvPr id="4" name="Slide Number Placeholder 3">
            <a:extLst>
              <a:ext uri="{FF2B5EF4-FFF2-40B4-BE49-F238E27FC236}">
                <a16:creationId xmlns:a16="http://schemas.microsoft.com/office/drawing/2014/main" id="{07B5E26D-1EB3-191E-FCDC-95FEE91EB844}"/>
              </a:ext>
            </a:extLst>
          </p:cNvPr>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900" b="0" i="0" u="none" strike="noStrike" kern="1200" cap="none" spc="0" normalizeH="0" baseline="0" noProof="0" smtClean="0">
                <a:ln>
                  <a:noFill/>
                </a:ln>
                <a:solidFill>
                  <a:srgbClr val="FFFFFF"/>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a:t>
            </a:fld>
            <a:endParaRPr kumimoji="0" lang="en-US" sz="900" b="0" i="0" u="none" strike="noStrike" kern="1200" cap="none" spc="0" normalizeH="0" baseline="0" noProof="0">
              <a:ln>
                <a:noFill/>
              </a:ln>
              <a:solidFill>
                <a:srgbClr val="FFFFFF"/>
              </a:solidFill>
              <a:effectLst/>
              <a:uLnTx/>
              <a:uFillTx/>
              <a:latin typeface="Arial"/>
              <a:ea typeface="+mn-ea"/>
              <a:cs typeface="+mn-cs"/>
            </a:endParaRPr>
          </a:p>
        </p:txBody>
      </p:sp>
    </p:spTree>
    <p:extLst>
      <p:ext uri="{BB962C8B-B14F-4D97-AF65-F5344CB8AC3E}">
        <p14:creationId xmlns:p14="http://schemas.microsoft.com/office/powerpoint/2010/main" val="41907988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24515D-0FF7-96D0-B129-D62DAE6CD632}"/>
            </a:ext>
          </a:extLst>
        </p:cNvPr>
        <p:cNvGrpSpPr/>
        <p:nvPr/>
      </p:nvGrpSpPr>
      <p:grpSpPr>
        <a:xfrm>
          <a:off x="0" y="0"/>
          <a:ext cx="0" cy="0"/>
          <a:chOff x="0" y="0"/>
          <a:chExt cx="0" cy="0"/>
        </a:xfrm>
      </p:grpSpPr>
      <p:sp>
        <p:nvSpPr>
          <p:cNvPr id="17" name="Title 16">
            <a:extLst>
              <a:ext uri="{FF2B5EF4-FFF2-40B4-BE49-F238E27FC236}">
                <a16:creationId xmlns:a16="http://schemas.microsoft.com/office/drawing/2014/main" id="{6AC340BE-76C7-BB68-86E2-4EB6C55A4116}"/>
              </a:ext>
            </a:extLst>
          </p:cNvPr>
          <p:cNvSpPr>
            <a:spLocks noGrp="1"/>
          </p:cNvSpPr>
          <p:nvPr>
            <p:ph type="title"/>
          </p:nvPr>
        </p:nvSpPr>
        <p:spPr/>
        <p:txBody>
          <a:bodyPr/>
          <a:lstStyle/>
          <a:p>
            <a:r>
              <a:rPr lang="en-US" sz="2800" dirty="0"/>
              <a:t>Case Selection and Study</a:t>
            </a:r>
            <a:endParaRPr lang="en-US" sz="2800" dirty="0">
              <a:solidFill>
                <a:schemeClr val="accent6"/>
              </a:solidFill>
            </a:endParaRPr>
          </a:p>
        </p:txBody>
      </p:sp>
      <p:sp>
        <p:nvSpPr>
          <p:cNvPr id="14" name="Content Placeholder 13">
            <a:extLst>
              <a:ext uri="{FF2B5EF4-FFF2-40B4-BE49-F238E27FC236}">
                <a16:creationId xmlns:a16="http://schemas.microsoft.com/office/drawing/2014/main" id="{9E1F00B0-3429-6C7F-ABF7-4AC6B59CBF62}"/>
              </a:ext>
            </a:extLst>
          </p:cNvPr>
          <p:cNvSpPr>
            <a:spLocks noGrp="1"/>
          </p:cNvSpPr>
          <p:nvPr>
            <p:ph idx="1"/>
          </p:nvPr>
        </p:nvSpPr>
        <p:spPr>
          <a:xfrm>
            <a:off x="304798" y="937646"/>
            <a:ext cx="8587740" cy="3900243"/>
          </a:xfrm>
        </p:spPr>
        <p:txBody>
          <a:bodyPr lIns="91440" tIns="45720" rIns="91440" bIns="45720" anchor="t"/>
          <a:lstStyle/>
          <a:p>
            <a:r>
              <a:rPr lang="en-US" sz="1400" dirty="0"/>
              <a:t>Several aspects were considered to identify a historical real-time system condition where frequency responsive capability was constrained for which to perform this analysis. Considerations include review of Inertia, available “</a:t>
            </a:r>
            <a:r>
              <a:rPr lang="en-US" sz="1400" dirty="0" err="1"/>
              <a:t>footroom</a:t>
            </a:r>
            <a:r>
              <a:rPr lang="en-US" sz="1400" dirty="0"/>
              <a:t>” and generation mix.</a:t>
            </a:r>
          </a:p>
          <a:p>
            <a:r>
              <a:rPr lang="en-US" sz="1400" dirty="0">
                <a:cs typeface="Arial"/>
              </a:rPr>
              <a:t>“</a:t>
            </a:r>
            <a:r>
              <a:rPr lang="en-US" sz="1400" dirty="0" err="1">
                <a:cs typeface="Arial"/>
              </a:rPr>
              <a:t>Footroom</a:t>
            </a:r>
            <a:r>
              <a:rPr lang="en-US" sz="1400" dirty="0">
                <a:cs typeface="Arial"/>
              </a:rPr>
              <a:t>” is the capacity available to respond to a high frequency event based on generation output, lower operating limits, and generation droop characteristics. This can also be thought of as down Physical Responsive Capability (PRC).</a:t>
            </a:r>
          </a:p>
          <a:p>
            <a:r>
              <a:rPr lang="en-US" sz="1400" dirty="0"/>
              <a:t>As such, the base case (power flow) from a previous operation condition on </a:t>
            </a:r>
            <a:r>
              <a:rPr lang="en-US" sz="1400" b="1" dirty="0"/>
              <a:t>03/12/2024 2:47 AM </a:t>
            </a:r>
            <a:r>
              <a:rPr lang="en-US" sz="1400" dirty="0"/>
              <a:t>is used and modified to study different scenarios with different set(s) of loads to trip.</a:t>
            </a:r>
            <a:endParaRPr lang="en-US" sz="1400" dirty="0">
              <a:cs typeface="Arial"/>
            </a:endParaRPr>
          </a:p>
          <a:p>
            <a:r>
              <a:rPr lang="en-US" sz="1400" dirty="0"/>
              <a:t>Case:</a:t>
            </a:r>
            <a:endParaRPr lang="en-US" sz="1400" dirty="0">
              <a:cs typeface="Arial"/>
            </a:endParaRPr>
          </a:p>
          <a:p>
            <a:pPr lvl="1"/>
            <a:r>
              <a:rPr lang="en-US" sz="1400" dirty="0"/>
              <a:t>Selected power flow case utilizes currently available dynamic models from Market Participants.</a:t>
            </a:r>
          </a:p>
          <a:p>
            <a:r>
              <a:rPr lang="en-US" sz="1400" dirty="0"/>
              <a:t>Study:</a:t>
            </a:r>
          </a:p>
          <a:p>
            <a:pPr lvl="1"/>
            <a:r>
              <a:rPr lang="en-US" sz="1400" dirty="0"/>
              <a:t>Run dynamic simulation in TSAT for 20 second duration by simulating a 3-ph fault in West Texas (contingency) at 1 sec and clearing the fault after 4 cycles.</a:t>
            </a:r>
          </a:p>
          <a:p>
            <a:pPr lvl="1"/>
            <a:r>
              <a:rPr lang="en-US" sz="1400" dirty="0"/>
              <a:t>Each simulation incrementally adds loads which include load trip settings which mimic the ITIC curve. After the fault event, loads trip due to the protection settings. </a:t>
            </a:r>
          </a:p>
          <a:p>
            <a:pPr lvl="1"/>
            <a:r>
              <a:rPr lang="en-US" sz="1400" dirty="0"/>
              <a:t>Load loss scenarios and sensitivities range from ~1GW up to ~4GW.</a:t>
            </a:r>
          </a:p>
          <a:p>
            <a:endParaRPr lang="en-US" sz="1400" dirty="0">
              <a:solidFill>
                <a:schemeClr val="accent6"/>
              </a:solidFill>
              <a:cs typeface="Arial"/>
            </a:endParaRPr>
          </a:p>
        </p:txBody>
      </p:sp>
      <p:sp>
        <p:nvSpPr>
          <p:cNvPr id="4" name="Slide Number Placeholder 3">
            <a:extLst>
              <a:ext uri="{FF2B5EF4-FFF2-40B4-BE49-F238E27FC236}">
                <a16:creationId xmlns:a16="http://schemas.microsoft.com/office/drawing/2014/main" id="{160B572E-FF44-53DA-55A2-A6A0D66CCA8B}"/>
              </a:ext>
            </a:extLst>
          </p:cNvPr>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900" b="0" i="0" u="none" strike="noStrike" kern="1200" cap="none" spc="0" normalizeH="0" baseline="0" noProof="0" smtClean="0">
                <a:ln>
                  <a:noFill/>
                </a:ln>
                <a:solidFill>
                  <a:srgbClr val="FFFFFF"/>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3</a:t>
            </a:fld>
            <a:endParaRPr kumimoji="0" lang="en-US" sz="900" b="0" i="0" u="none" strike="noStrike" kern="1200" cap="none" spc="0" normalizeH="0" baseline="0" noProof="0">
              <a:ln>
                <a:noFill/>
              </a:ln>
              <a:solidFill>
                <a:srgbClr val="FFFFFF"/>
              </a:solidFill>
              <a:effectLst/>
              <a:uLnTx/>
              <a:uFillTx/>
              <a:latin typeface="Arial"/>
              <a:ea typeface="+mn-ea"/>
              <a:cs typeface="+mn-cs"/>
            </a:endParaRPr>
          </a:p>
        </p:txBody>
      </p:sp>
      <p:graphicFrame>
        <p:nvGraphicFramePr>
          <p:cNvPr id="3" name="Table 2">
            <a:extLst>
              <a:ext uri="{FF2B5EF4-FFF2-40B4-BE49-F238E27FC236}">
                <a16:creationId xmlns:a16="http://schemas.microsoft.com/office/drawing/2014/main" id="{7FBD3AC7-DCB3-2CAD-876B-FA76E00B1C4E}"/>
              </a:ext>
            </a:extLst>
          </p:cNvPr>
          <p:cNvGraphicFramePr>
            <a:graphicFrameLocks noGrp="1"/>
          </p:cNvGraphicFramePr>
          <p:nvPr>
            <p:extLst>
              <p:ext uri="{D42A27DB-BD31-4B8C-83A1-F6EECF244321}">
                <p14:modId xmlns:p14="http://schemas.microsoft.com/office/powerpoint/2010/main" val="1592618929"/>
              </p:ext>
            </p:extLst>
          </p:nvPr>
        </p:nvGraphicFramePr>
        <p:xfrm>
          <a:off x="573746" y="4915948"/>
          <a:ext cx="8072708" cy="1097280"/>
        </p:xfrm>
        <a:graphic>
          <a:graphicData uri="http://schemas.openxmlformats.org/drawingml/2006/table">
            <a:tbl>
              <a:tblPr firstRow="1" bandRow="1">
                <a:tableStyleId>{5C22544A-7EE6-4342-B048-85BDC9FD1C3A}</a:tableStyleId>
              </a:tblPr>
              <a:tblGrid>
                <a:gridCol w="1159585">
                  <a:extLst>
                    <a:ext uri="{9D8B030D-6E8A-4147-A177-3AD203B41FA5}">
                      <a16:colId xmlns:a16="http://schemas.microsoft.com/office/drawing/2014/main" val="1506281854"/>
                    </a:ext>
                  </a:extLst>
                </a:gridCol>
                <a:gridCol w="778213">
                  <a:extLst>
                    <a:ext uri="{9D8B030D-6E8A-4147-A177-3AD203B41FA5}">
                      <a16:colId xmlns:a16="http://schemas.microsoft.com/office/drawing/2014/main" val="2719467801"/>
                    </a:ext>
                  </a:extLst>
                </a:gridCol>
                <a:gridCol w="726331">
                  <a:extLst>
                    <a:ext uri="{9D8B030D-6E8A-4147-A177-3AD203B41FA5}">
                      <a16:colId xmlns:a16="http://schemas.microsoft.com/office/drawing/2014/main" val="2905803355"/>
                    </a:ext>
                  </a:extLst>
                </a:gridCol>
                <a:gridCol w="1108954">
                  <a:extLst>
                    <a:ext uri="{9D8B030D-6E8A-4147-A177-3AD203B41FA5}">
                      <a16:colId xmlns:a16="http://schemas.microsoft.com/office/drawing/2014/main" val="1934461700"/>
                    </a:ext>
                  </a:extLst>
                </a:gridCol>
                <a:gridCol w="1102468">
                  <a:extLst>
                    <a:ext uri="{9D8B030D-6E8A-4147-A177-3AD203B41FA5}">
                      <a16:colId xmlns:a16="http://schemas.microsoft.com/office/drawing/2014/main" val="1337010593"/>
                    </a:ext>
                  </a:extLst>
                </a:gridCol>
                <a:gridCol w="1076527">
                  <a:extLst>
                    <a:ext uri="{9D8B030D-6E8A-4147-A177-3AD203B41FA5}">
                      <a16:colId xmlns:a16="http://schemas.microsoft.com/office/drawing/2014/main" val="3802814122"/>
                    </a:ext>
                  </a:extLst>
                </a:gridCol>
                <a:gridCol w="1076528">
                  <a:extLst>
                    <a:ext uri="{9D8B030D-6E8A-4147-A177-3AD203B41FA5}">
                      <a16:colId xmlns:a16="http://schemas.microsoft.com/office/drawing/2014/main" val="2824161495"/>
                    </a:ext>
                  </a:extLst>
                </a:gridCol>
                <a:gridCol w="1044102">
                  <a:extLst>
                    <a:ext uri="{9D8B030D-6E8A-4147-A177-3AD203B41FA5}">
                      <a16:colId xmlns:a16="http://schemas.microsoft.com/office/drawing/2014/main" val="645386842"/>
                    </a:ext>
                  </a:extLst>
                </a:gridCol>
              </a:tblGrid>
              <a:tr h="304942">
                <a:tc>
                  <a:txBody>
                    <a:bodyPr/>
                    <a:lstStyle/>
                    <a:p>
                      <a:pPr algn="ctr"/>
                      <a:r>
                        <a:rPr lang="en-US" sz="1200"/>
                        <a:t>Base PF Case</a:t>
                      </a:r>
                    </a:p>
                  </a:txBody>
                  <a:tcPr/>
                </a:tc>
                <a:tc>
                  <a:txBody>
                    <a:bodyPr/>
                    <a:lstStyle/>
                    <a:p>
                      <a:pPr algn="ctr"/>
                      <a:r>
                        <a:rPr lang="en-US" sz="1200" dirty="0"/>
                        <a:t>Inertia (GW*s)</a:t>
                      </a:r>
                    </a:p>
                  </a:txBody>
                  <a:tcPr/>
                </a:tc>
                <a:tc>
                  <a:txBody>
                    <a:bodyPr/>
                    <a:lstStyle/>
                    <a:p>
                      <a:pPr algn="ctr"/>
                      <a:r>
                        <a:rPr lang="en-US" sz="1200" dirty="0"/>
                        <a:t>Load (MW)</a:t>
                      </a:r>
                    </a:p>
                  </a:txBody>
                  <a:tcPr/>
                </a:tc>
                <a:tc>
                  <a:txBody>
                    <a:bodyPr/>
                    <a:lstStyle/>
                    <a:p>
                      <a:pPr algn="ctr"/>
                      <a:r>
                        <a:rPr lang="en-US" sz="1200" dirty="0"/>
                        <a:t>Total Generation (MW)</a:t>
                      </a:r>
                    </a:p>
                  </a:txBody>
                  <a:tcPr/>
                </a:tc>
                <a:tc>
                  <a:txBody>
                    <a:bodyPr/>
                    <a:lstStyle/>
                    <a:p>
                      <a:pPr algn="ctr"/>
                      <a:r>
                        <a:rPr lang="en-US" sz="1200" dirty="0"/>
                        <a:t>Thermal Generation (MW)</a:t>
                      </a:r>
                    </a:p>
                  </a:txBody>
                  <a:tcPr/>
                </a:tc>
                <a:tc>
                  <a:txBody>
                    <a:bodyPr/>
                    <a:lstStyle/>
                    <a:p>
                      <a:pPr algn="ctr"/>
                      <a:r>
                        <a:rPr lang="en-US" sz="1200" dirty="0"/>
                        <a:t>Wind Generation (MW)</a:t>
                      </a:r>
                    </a:p>
                  </a:txBody>
                  <a:tcPr/>
                </a:tc>
                <a:tc>
                  <a:txBody>
                    <a:bodyPr/>
                    <a:lstStyle/>
                    <a:p>
                      <a:pPr algn="ctr"/>
                      <a:r>
                        <a:rPr lang="en-US" sz="1200" dirty="0"/>
                        <a:t>Solar Generation (MW)</a:t>
                      </a:r>
                    </a:p>
                  </a:txBody>
                  <a:tcPr/>
                </a:tc>
                <a:tc>
                  <a:txBody>
                    <a:bodyPr/>
                    <a:lstStyle/>
                    <a:p>
                      <a:pPr algn="ctr"/>
                      <a:r>
                        <a:rPr lang="en-US" sz="1200" dirty="0"/>
                        <a:t>Battery Generation (MW)</a:t>
                      </a:r>
                    </a:p>
                  </a:txBody>
                  <a:tcPr/>
                </a:tc>
                <a:extLst>
                  <a:ext uri="{0D108BD9-81ED-4DB2-BD59-A6C34878D82A}">
                    <a16:rowId xmlns:a16="http://schemas.microsoft.com/office/drawing/2014/main" val="3410673217"/>
                  </a:ext>
                </a:extLst>
              </a:tr>
              <a:tr h="370840">
                <a:tc>
                  <a:txBody>
                    <a:bodyPr/>
                    <a:lstStyle/>
                    <a:p>
                      <a:pPr algn="ctr"/>
                      <a:r>
                        <a:rPr lang="en-US" sz="1200"/>
                        <a:t>12-MAR-2024 2:47:54 AM</a:t>
                      </a:r>
                    </a:p>
                  </a:txBody>
                  <a:tcPr anchor="ctr"/>
                </a:tc>
                <a:tc>
                  <a:txBody>
                    <a:bodyPr/>
                    <a:lstStyle/>
                    <a:p>
                      <a:pPr algn="ctr"/>
                      <a:r>
                        <a:rPr lang="en-US" sz="1200"/>
                        <a:t>169,748</a:t>
                      </a:r>
                    </a:p>
                  </a:txBody>
                  <a:tcPr anchor="ctr"/>
                </a:tc>
                <a:tc>
                  <a:txBody>
                    <a:bodyPr/>
                    <a:lstStyle/>
                    <a:p>
                      <a:pPr algn="ctr"/>
                      <a:r>
                        <a:rPr lang="en-US" sz="1200"/>
                        <a:t>41,806</a:t>
                      </a:r>
                    </a:p>
                  </a:txBody>
                  <a:tcPr anchor="ctr"/>
                </a:tc>
                <a:tc>
                  <a:txBody>
                    <a:bodyPr/>
                    <a:lstStyle/>
                    <a:p>
                      <a:pPr algn="ctr"/>
                      <a:r>
                        <a:rPr lang="en-US" sz="1200"/>
                        <a:t>44,105</a:t>
                      </a:r>
                    </a:p>
                  </a:txBody>
                  <a:tcPr anchor="ctr"/>
                </a:tc>
                <a:tc>
                  <a:txBody>
                    <a:bodyPr/>
                    <a:lstStyle/>
                    <a:p>
                      <a:pPr algn="ctr"/>
                      <a:r>
                        <a:rPr lang="en-US" sz="1200"/>
                        <a:t>15,558</a:t>
                      </a:r>
                    </a:p>
                  </a:txBody>
                  <a:tcPr anchor="ctr"/>
                </a:tc>
                <a:tc>
                  <a:txBody>
                    <a:bodyPr/>
                    <a:lstStyle/>
                    <a:p>
                      <a:pPr algn="ctr"/>
                      <a:r>
                        <a:rPr lang="en-US" sz="1200" dirty="0"/>
                        <a:t>22,582</a:t>
                      </a:r>
                    </a:p>
                  </a:txBody>
                  <a:tcPr anchor="ctr"/>
                </a:tc>
                <a:tc>
                  <a:txBody>
                    <a:bodyPr/>
                    <a:lstStyle/>
                    <a:p>
                      <a:pPr algn="ctr"/>
                      <a:r>
                        <a:rPr lang="en-US" sz="1200" dirty="0"/>
                        <a:t>0</a:t>
                      </a:r>
                    </a:p>
                  </a:txBody>
                  <a:tcPr anchor="ctr"/>
                </a:tc>
                <a:tc>
                  <a:txBody>
                    <a:bodyPr/>
                    <a:lstStyle/>
                    <a:p>
                      <a:pPr algn="ctr"/>
                      <a:r>
                        <a:rPr lang="en-US" sz="1200" dirty="0"/>
                        <a:t>582</a:t>
                      </a:r>
                    </a:p>
                  </a:txBody>
                  <a:tcPr anchor="ctr"/>
                </a:tc>
                <a:extLst>
                  <a:ext uri="{0D108BD9-81ED-4DB2-BD59-A6C34878D82A}">
                    <a16:rowId xmlns:a16="http://schemas.microsoft.com/office/drawing/2014/main" val="2194387658"/>
                  </a:ext>
                </a:extLst>
              </a:tr>
            </a:tbl>
          </a:graphicData>
        </a:graphic>
      </p:graphicFrame>
    </p:spTree>
    <p:extLst>
      <p:ext uri="{BB962C8B-B14F-4D97-AF65-F5344CB8AC3E}">
        <p14:creationId xmlns:p14="http://schemas.microsoft.com/office/powerpoint/2010/main" val="26038482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A43CD3-8812-5622-A6EE-34D574712DC2}"/>
            </a:ext>
          </a:extLst>
        </p:cNvPr>
        <p:cNvGrpSpPr/>
        <p:nvPr/>
      </p:nvGrpSpPr>
      <p:grpSpPr>
        <a:xfrm>
          <a:off x="0" y="0"/>
          <a:ext cx="0" cy="0"/>
          <a:chOff x="0" y="0"/>
          <a:chExt cx="0" cy="0"/>
        </a:xfrm>
      </p:grpSpPr>
      <p:sp>
        <p:nvSpPr>
          <p:cNvPr id="17" name="Title 16">
            <a:extLst>
              <a:ext uri="{FF2B5EF4-FFF2-40B4-BE49-F238E27FC236}">
                <a16:creationId xmlns:a16="http://schemas.microsoft.com/office/drawing/2014/main" id="{491A37C5-9FE4-AFDD-B336-26341081AEC1}"/>
              </a:ext>
            </a:extLst>
          </p:cNvPr>
          <p:cNvSpPr>
            <a:spLocks noGrp="1"/>
          </p:cNvSpPr>
          <p:nvPr>
            <p:ph type="title"/>
          </p:nvPr>
        </p:nvSpPr>
        <p:spPr/>
        <p:txBody>
          <a:bodyPr/>
          <a:lstStyle/>
          <a:p>
            <a:r>
              <a:rPr lang="en-US" sz="2800" dirty="0"/>
              <a:t>Frequency Chart – Observation 1</a:t>
            </a:r>
            <a:endParaRPr lang="en-US" sz="2800" dirty="0">
              <a:solidFill>
                <a:schemeClr val="accent6"/>
              </a:solidFill>
            </a:endParaRPr>
          </a:p>
        </p:txBody>
      </p:sp>
      <p:sp>
        <p:nvSpPr>
          <p:cNvPr id="4" name="Slide Number Placeholder 3">
            <a:extLst>
              <a:ext uri="{FF2B5EF4-FFF2-40B4-BE49-F238E27FC236}">
                <a16:creationId xmlns:a16="http://schemas.microsoft.com/office/drawing/2014/main" id="{680D60AD-2826-C787-6461-C63ECA8B5B8C}"/>
              </a:ext>
            </a:extLst>
          </p:cNvPr>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900" b="0" i="0" u="none" strike="noStrike" kern="1200" cap="none" spc="0" normalizeH="0" baseline="0" noProof="0" smtClean="0">
                <a:ln>
                  <a:noFill/>
                </a:ln>
                <a:solidFill>
                  <a:srgbClr val="FFFFFF"/>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4</a:t>
            </a:fld>
            <a:endParaRPr kumimoji="0" lang="en-US" sz="900" b="0" i="0" u="none" strike="noStrike" kern="1200" cap="none" spc="0" normalizeH="0" baseline="0" noProof="0">
              <a:ln>
                <a:noFill/>
              </a:ln>
              <a:solidFill>
                <a:srgbClr val="FFFFFF"/>
              </a:solidFill>
              <a:effectLst/>
              <a:uLnTx/>
              <a:uFillTx/>
              <a:latin typeface="Arial"/>
              <a:ea typeface="+mn-ea"/>
              <a:cs typeface="+mn-cs"/>
            </a:endParaRPr>
          </a:p>
        </p:txBody>
      </p:sp>
      <p:graphicFrame>
        <p:nvGraphicFramePr>
          <p:cNvPr id="10" name="Content Placeholder 4">
            <a:extLst>
              <a:ext uri="{FF2B5EF4-FFF2-40B4-BE49-F238E27FC236}">
                <a16:creationId xmlns:a16="http://schemas.microsoft.com/office/drawing/2014/main" id="{806E92E8-8A17-4A96-FEDA-4F490D07FBC2}"/>
              </a:ext>
            </a:extLst>
          </p:cNvPr>
          <p:cNvGraphicFramePr>
            <a:graphicFrameLocks/>
          </p:cNvGraphicFramePr>
          <p:nvPr>
            <p:extLst>
              <p:ext uri="{D42A27DB-BD31-4B8C-83A1-F6EECF244321}">
                <p14:modId xmlns:p14="http://schemas.microsoft.com/office/powerpoint/2010/main" val="2170945161"/>
              </p:ext>
            </p:extLst>
          </p:nvPr>
        </p:nvGraphicFramePr>
        <p:xfrm>
          <a:off x="381000" y="4281453"/>
          <a:ext cx="3312269" cy="1755438"/>
        </p:xfrm>
        <a:graphic>
          <a:graphicData uri="http://schemas.openxmlformats.org/drawingml/2006/table">
            <a:tbl>
              <a:tblPr firstRow="1" bandRow="1">
                <a:tableStyleId>{5C22544A-7EE6-4342-B048-85BDC9FD1C3A}</a:tableStyleId>
              </a:tblPr>
              <a:tblGrid>
                <a:gridCol w="1502924">
                  <a:extLst>
                    <a:ext uri="{9D8B030D-6E8A-4147-A177-3AD203B41FA5}">
                      <a16:colId xmlns:a16="http://schemas.microsoft.com/office/drawing/2014/main" val="479885959"/>
                    </a:ext>
                  </a:extLst>
                </a:gridCol>
                <a:gridCol w="1809345">
                  <a:extLst>
                    <a:ext uri="{9D8B030D-6E8A-4147-A177-3AD203B41FA5}">
                      <a16:colId xmlns:a16="http://schemas.microsoft.com/office/drawing/2014/main" val="3813059081"/>
                    </a:ext>
                  </a:extLst>
                </a:gridCol>
              </a:tblGrid>
              <a:tr h="292573">
                <a:tc>
                  <a:txBody>
                    <a:bodyPr/>
                    <a:lstStyle/>
                    <a:p>
                      <a:pPr algn="ctr" fontAlgn="ctr"/>
                      <a:r>
                        <a:rPr lang="en-US" sz="1400" b="1" i="0" u="none" strike="noStrike">
                          <a:solidFill>
                            <a:schemeClr val="bg1"/>
                          </a:solidFill>
                          <a:effectLst/>
                          <a:latin typeface="Calibri" panose="020F0502020204030204" pitchFamily="34" charset="0"/>
                        </a:rPr>
                        <a:t>MW Load Loss</a:t>
                      </a:r>
                    </a:p>
                  </a:txBody>
                  <a:tcPr marL="0" marR="0" marT="0" marB="0" anchor="ctr"/>
                </a:tc>
                <a:tc>
                  <a:txBody>
                    <a:bodyPr/>
                    <a:lstStyle/>
                    <a:p>
                      <a:pPr algn="ctr" fontAlgn="ctr"/>
                      <a:r>
                        <a:rPr lang="en-US" sz="1400" b="1" i="0" u="none" strike="noStrike">
                          <a:solidFill>
                            <a:schemeClr val="bg1"/>
                          </a:solidFill>
                          <a:effectLst/>
                          <a:latin typeface="Calibri" panose="020F0502020204030204" pitchFamily="34" charset="0"/>
                        </a:rPr>
                        <a:t>Steady State Freq</a:t>
                      </a:r>
                    </a:p>
                  </a:txBody>
                  <a:tcPr marL="0" marR="0" marT="0" marB="0" anchor="ctr"/>
                </a:tc>
                <a:extLst>
                  <a:ext uri="{0D108BD9-81ED-4DB2-BD59-A6C34878D82A}">
                    <a16:rowId xmlns:a16="http://schemas.microsoft.com/office/drawing/2014/main" val="270183231"/>
                  </a:ext>
                </a:extLst>
              </a:tr>
              <a:tr h="292573">
                <a:tc>
                  <a:txBody>
                    <a:bodyPr/>
                    <a:lstStyle/>
                    <a:p>
                      <a:pPr algn="ctr" fontAlgn="ctr"/>
                      <a:r>
                        <a:rPr lang="en-US" sz="1200" b="0" i="0" u="none" strike="noStrike" dirty="0">
                          <a:solidFill>
                            <a:srgbClr val="000000"/>
                          </a:solidFill>
                          <a:effectLst/>
                          <a:latin typeface="+mn-lt"/>
                        </a:rPr>
                        <a:t>~3,600</a:t>
                      </a:r>
                    </a:p>
                  </a:txBody>
                  <a:tcPr marL="0" marR="0" marT="0" marB="0" anchor="ctr"/>
                </a:tc>
                <a:tc>
                  <a:txBody>
                    <a:bodyPr/>
                    <a:lstStyle/>
                    <a:p>
                      <a:pPr algn="ctr" fontAlgn="ctr"/>
                      <a:r>
                        <a:rPr lang="en-US" sz="1200" b="0" i="0" u="none" strike="noStrike">
                          <a:solidFill>
                            <a:schemeClr val="tx1"/>
                          </a:solidFill>
                          <a:effectLst/>
                          <a:latin typeface="+mn-lt"/>
                        </a:rPr>
                        <a:t>60.58</a:t>
                      </a:r>
                    </a:p>
                  </a:txBody>
                  <a:tcPr marL="0" marR="0" marT="0" marB="0" anchor="ctr"/>
                </a:tc>
                <a:extLst>
                  <a:ext uri="{0D108BD9-81ED-4DB2-BD59-A6C34878D82A}">
                    <a16:rowId xmlns:a16="http://schemas.microsoft.com/office/drawing/2014/main" val="3989978675"/>
                  </a:ext>
                </a:extLst>
              </a:tr>
              <a:tr h="292573">
                <a:tc>
                  <a:txBody>
                    <a:bodyPr/>
                    <a:lstStyle/>
                    <a:p>
                      <a:pPr algn="ctr" fontAlgn="ctr"/>
                      <a:r>
                        <a:rPr lang="en-US" sz="1200" b="0" i="0" u="none" strike="noStrike">
                          <a:solidFill>
                            <a:srgbClr val="000000"/>
                          </a:solidFill>
                          <a:effectLst/>
                          <a:latin typeface="+mn-lt"/>
                        </a:rPr>
                        <a:t>~2,700</a:t>
                      </a:r>
                    </a:p>
                  </a:txBody>
                  <a:tcPr marL="0" marR="0" marT="0" marB="0" anchor="ctr"/>
                </a:tc>
                <a:tc>
                  <a:txBody>
                    <a:bodyPr/>
                    <a:lstStyle/>
                    <a:p>
                      <a:pPr algn="ctr" fontAlgn="ctr"/>
                      <a:r>
                        <a:rPr lang="en-US" sz="1200" b="0" i="0" u="none" strike="noStrike" dirty="0">
                          <a:solidFill>
                            <a:schemeClr val="tx1"/>
                          </a:solidFill>
                          <a:effectLst/>
                          <a:latin typeface="+mn-lt"/>
                        </a:rPr>
                        <a:t>60.42</a:t>
                      </a:r>
                    </a:p>
                  </a:txBody>
                  <a:tcPr marL="0" marR="0" marT="0" marB="0" anchor="ctr"/>
                </a:tc>
                <a:extLst>
                  <a:ext uri="{0D108BD9-81ED-4DB2-BD59-A6C34878D82A}">
                    <a16:rowId xmlns:a16="http://schemas.microsoft.com/office/drawing/2014/main" val="1765351232"/>
                  </a:ext>
                </a:extLst>
              </a:tr>
              <a:tr h="292573">
                <a:tc>
                  <a:txBody>
                    <a:bodyPr/>
                    <a:lstStyle/>
                    <a:p>
                      <a:pPr algn="ctr" fontAlgn="ctr"/>
                      <a:r>
                        <a:rPr lang="en-US" sz="1200" b="0" i="0" u="none" strike="noStrike">
                          <a:solidFill>
                            <a:schemeClr val="tx1"/>
                          </a:solidFill>
                          <a:effectLst/>
                          <a:latin typeface="+mn-lt"/>
                        </a:rPr>
                        <a:t>~2,600</a:t>
                      </a:r>
                    </a:p>
                  </a:txBody>
                  <a:tcPr marL="0" marR="0" marT="0" marB="0" anchor="ctr"/>
                </a:tc>
                <a:tc>
                  <a:txBody>
                    <a:bodyPr/>
                    <a:lstStyle/>
                    <a:p>
                      <a:pPr algn="ctr" fontAlgn="ctr"/>
                      <a:r>
                        <a:rPr lang="en-US" sz="1200" b="0" i="0" u="none" strike="noStrike" dirty="0">
                          <a:solidFill>
                            <a:schemeClr val="tx1"/>
                          </a:solidFill>
                          <a:effectLst/>
                          <a:latin typeface="+mn-lt"/>
                        </a:rPr>
                        <a:t>60.37</a:t>
                      </a:r>
                    </a:p>
                  </a:txBody>
                  <a:tcPr marL="0" marR="0" marT="0" marB="0" anchor="ctr"/>
                </a:tc>
                <a:extLst>
                  <a:ext uri="{0D108BD9-81ED-4DB2-BD59-A6C34878D82A}">
                    <a16:rowId xmlns:a16="http://schemas.microsoft.com/office/drawing/2014/main" val="1416830413"/>
                  </a:ext>
                </a:extLst>
              </a:tr>
              <a:tr h="292573">
                <a:tc>
                  <a:txBody>
                    <a:bodyPr/>
                    <a:lstStyle/>
                    <a:p>
                      <a:pPr algn="ctr" fontAlgn="ctr"/>
                      <a:r>
                        <a:rPr lang="en-US" sz="1200" b="0" i="0" u="none" strike="noStrike">
                          <a:solidFill>
                            <a:schemeClr val="tx1"/>
                          </a:solidFill>
                          <a:effectLst/>
                          <a:latin typeface="+mn-lt"/>
                        </a:rPr>
                        <a:t>~2,100</a:t>
                      </a:r>
                    </a:p>
                  </a:txBody>
                  <a:tcPr marL="0" marR="0" marT="0" marB="0" anchor="ctr"/>
                </a:tc>
                <a:tc>
                  <a:txBody>
                    <a:bodyPr/>
                    <a:lstStyle/>
                    <a:p>
                      <a:pPr algn="ctr" fontAlgn="ctr"/>
                      <a:r>
                        <a:rPr lang="en-US" sz="1200" b="0" i="0" u="none" strike="noStrike" dirty="0">
                          <a:solidFill>
                            <a:srgbClr val="000000"/>
                          </a:solidFill>
                          <a:effectLst/>
                          <a:latin typeface="+mn-lt"/>
                        </a:rPr>
                        <a:t>60.27</a:t>
                      </a:r>
                    </a:p>
                  </a:txBody>
                  <a:tcPr marL="0" marR="0" marT="0" marB="0" anchor="ctr"/>
                </a:tc>
                <a:extLst>
                  <a:ext uri="{0D108BD9-81ED-4DB2-BD59-A6C34878D82A}">
                    <a16:rowId xmlns:a16="http://schemas.microsoft.com/office/drawing/2014/main" val="184411827"/>
                  </a:ext>
                </a:extLst>
              </a:tr>
              <a:tr h="292573">
                <a:tc>
                  <a:txBody>
                    <a:bodyPr/>
                    <a:lstStyle/>
                    <a:p>
                      <a:pPr algn="ctr" fontAlgn="ctr"/>
                      <a:r>
                        <a:rPr lang="en-US" sz="1200" b="0" i="0" u="none" strike="noStrike">
                          <a:solidFill>
                            <a:schemeClr val="tx1"/>
                          </a:solidFill>
                          <a:effectLst/>
                          <a:latin typeface="+mn-lt"/>
                        </a:rPr>
                        <a:t>~2,000</a:t>
                      </a:r>
                    </a:p>
                  </a:txBody>
                  <a:tcPr marL="0" marR="0" marT="0" marB="0" anchor="ctr"/>
                </a:tc>
                <a:tc>
                  <a:txBody>
                    <a:bodyPr/>
                    <a:lstStyle/>
                    <a:p>
                      <a:pPr algn="ctr" fontAlgn="ctr"/>
                      <a:r>
                        <a:rPr lang="en-US" sz="1200" b="0" i="0" u="none" strike="noStrike" dirty="0">
                          <a:solidFill>
                            <a:srgbClr val="000000"/>
                          </a:solidFill>
                          <a:effectLst/>
                          <a:latin typeface="+mn-lt"/>
                        </a:rPr>
                        <a:t>60.25</a:t>
                      </a:r>
                    </a:p>
                  </a:txBody>
                  <a:tcPr marL="0" marR="0" marT="0" marB="0" anchor="ctr"/>
                </a:tc>
                <a:extLst>
                  <a:ext uri="{0D108BD9-81ED-4DB2-BD59-A6C34878D82A}">
                    <a16:rowId xmlns:a16="http://schemas.microsoft.com/office/drawing/2014/main" val="4025153636"/>
                  </a:ext>
                </a:extLst>
              </a:tr>
            </a:tbl>
          </a:graphicData>
        </a:graphic>
      </p:graphicFrame>
      <p:sp>
        <p:nvSpPr>
          <p:cNvPr id="11" name="TextBox 4">
            <a:extLst>
              <a:ext uri="{FF2B5EF4-FFF2-40B4-BE49-F238E27FC236}">
                <a16:creationId xmlns:a16="http://schemas.microsoft.com/office/drawing/2014/main" id="{2D2F1734-0D10-E3DF-8B29-66A0F32681B3}"/>
              </a:ext>
            </a:extLst>
          </p:cNvPr>
          <p:cNvSpPr txBox="1"/>
          <p:nvPr/>
        </p:nvSpPr>
        <p:spPr>
          <a:xfrm>
            <a:off x="3872339" y="4444565"/>
            <a:ext cx="4804629" cy="1169551"/>
          </a:xfrm>
          <a:prstGeom prst="rect">
            <a:avLst/>
          </a:prstGeom>
          <a:solidFill>
            <a:schemeClr val="accent1">
              <a:lumMod val="20000"/>
              <a:lumOff val="80000"/>
            </a:schemeClr>
          </a:solid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a:t>Key Takeaway: </a:t>
            </a:r>
            <a:r>
              <a:rPr lang="en-US" sz="1400" dirty="0"/>
              <a:t>DWG has used a 60.4 Hz threshold in the overshoot studies conducted in 2002 and 2009 based on feedback from generator operations (see page 19 of this </a:t>
            </a:r>
            <a:r>
              <a:rPr lang="en-US" sz="1400" dirty="0">
                <a:hlinkClick r:id="rId3"/>
              </a:rPr>
              <a:t>DWG report</a:t>
            </a:r>
            <a:r>
              <a:rPr lang="en-US" sz="1400" dirty="0"/>
              <a:t>*). Respecting this limit would set a threshold approximately around ~2,600 MW. </a:t>
            </a:r>
            <a:endParaRPr lang="en-US" sz="1400" baseline="0" dirty="0"/>
          </a:p>
        </p:txBody>
      </p:sp>
      <p:sp>
        <p:nvSpPr>
          <p:cNvPr id="3" name="TextBox 2">
            <a:extLst>
              <a:ext uri="{FF2B5EF4-FFF2-40B4-BE49-F238E27FC236}">
                <a16:creationId xmlns:a16="http://schemas.microsoft.com/office/drawing/2014/main" id="{1D48D837-D7E3-D052-C12A-4FE321F753CD}"/>
              </a:ext>
            </a:extLst>
          </p:cNvPr>
          <p:cNvSpPr txBox="1"/>
          <p:nvPr/>
        </p:nvSpPr>
        <p:spPr>
          <a:xfrm>
            <a:off x="3769469" y="5811605"/>
            <a:ext cx="5374531" cy="600164"/>
          </a:xfrm>
          <a:prstGeom prst="rect">
            <a:avLst/>
          </a:prstGeom>
          <a:noFill/>
        </p:spPr>
        <p:txBody>
          <a:bodyPr wrap="square">
            <a:spAutoFit/>
          </a:bodyPr>
          <a:lstStyle/>
          <a:p>
            <a:r>
              <a:rPr lang="en-US" sz="1100" dirty="0"/>
              <a:t>*Increasing the </a:t>
            </a:r>
            <a:r>
              <a:rPr lang="en-US" sz="1100" dirty="0" err="1"/>
              <a:t>overfrequency</a:t>
            </a:r>
            <a:r>
              <a:rPr lang="en-US" sz="1100" dirty="0"/>
              <a:t> limit above 60.4 Hz should not be done without coordination with plant operators and a detailed study of plant equipment in the ERCOT system.</a:t>
            </a:r>
          </a:p>
        </p:txBody>
      </p:sp>
      <p:pic>
        <p:nvPicPr>
          <p:cNvPr id="2" name="Picture 1">
            <a:extLst>
              <a:ext uri="{FF2B5EF4-FFF2-40B4-BE49-F238E27FC236}">
                <a16:creationId xmlns:a16="http://schemas.microsoft.com/office/drawing/2014/main" id="{EA36BFC2-ECFE-5177-41C7-21B68C2FEAA2}"/>
              </a:ext>
            </a:extLst>
          </p:cNvPr>
          <p:cNvPicPr>
            <a:picLocks noChangeAspect="1"/>
          </p:cNvPicPr>
          <p:nvPr/>
        </p:nvPicPr>
        <p:blipFill>
          <a:blip r:embed="rId4"/>
          <a:stretch>
            <a:fillRect/>
          </a:stretch>
        </p:blipFill>
        <p:spPr>
          <a:xfrm>
            <a:off x="87640" y="762000"/>
            <a:ext cx="8675360" cy="3767655"/>
          </a:xfrm>
          <a:prstGeom prst="rect">
            <a:avLst/>
          </a:prstGeom>
        </p:spPr>
      </p:pic>
    </p:spTree>
    <p:extLst>
      <p:ext uri="{BB962C8B-B14F-4D97-AF65-F5344CB8AC3E}">
        <p14:creationId xmlns:p14="http://schemas.microsoft.com/office/powerpoint/2010/main" val="17111362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9D42C9-B74F-0A3E-A73D-81D241DEC545}"/>
            </a:ext>
          </a:extLst>
        </p:cNvPr>
        <p:cNvGrpSpPr/>
        <p:nvPr/>
      </p:nvGrpSpPr>
      <p:grpSpPr>
        <a:xfrm>
          <a:off x="0" y="0"/>
          <a:ext cx="0" cy="0"/>
          <a:chOff x="0" y="0"/>
          <a:chExt cx="0" cy="0"/>
        </a:xfrm>
      </p:grpSpPr>
      <p:sp>
        <p:nvSpPr>
          <p:cNvPr id="17" name="Title 16">
            <a:extLst>
              <a:ext uri="{FF2B5EF4-FFF2-40B4-BE49-F238E27FC236}">
                <a16:creationId xmlns:a16="http://schemas.microsoft.com/office/drawing/2014/main" id="{0AA19077-FE07-F0C9-291E-2B1B9871C2E0}"/>
              </a:ext>
            </a:extLst>
          </p:cNvPr>
          <p:cNvSpPr>
            <a:spLocks noGrp="1"/>
          </p:cNvSpPr>
          <p:nvPr>
            <p:ph type="title"/>
          </p:nvPr>
        </p:nvSpPr>
        <p:spPr/>
        <p:txBody>
          <a:bodyPr/>
          <a:lstStyle/>
          <a:p>
            <a:r>
              <a:rPr lang="en-US" sz="2800" dirty="0"/>
              <a:t>Voltage Sensitivity Analysis – Observation 2</a:t>
            </a:r>
            <a:endParaRPr lang="en-US" sz="2800" dirty="0">
              <a:solidFill>
                <a:schemeClr val="accent6"/>
              </a:solidFill>
            </a:endParaRPr>
          </a:p>
        </p:txBody>
      </p:sp>
      <p:sp>
        <p:nvSpPr>
          <p:cNvPr id="14" name="Content Placeholder 13">
            <a:extLst>
              <a:ext uri="{FF2B5EF4-FFF2-40B4-BE49-F238E27FC236}">
                <a16:creationId xmlns:a16="http://schemas.microsoft.com/office/drawing/2014/main" id="{A5909CB0-511F-7BEA-E40A-3A649C1C0C09}"/>
              </a:ext>
            </a:extLst>
          </p:cNvPr>
          <p:cNvSpPr>
            <a:spLocks noGrp="1"/>
          </p:cNvSpPr>
          <p:nvPr>
            <p:ph idx="1"/>
          </p:nvPr>
        </p:nvSpPr>
        <p:spPr>
          <a:xfrm>
            <a:off x="304798" y="937646"/>
            <a:ext cx="8587740" cy="958531"/>
          </a:xfrm>
        </p:spPr>
        <p:txBody>
          <a:bodyPr/>
          <a:lstStyle/>
          <a:p>
            <a:r>
              <a:rPr lang="en-US" sz="1400" dirty="0"/>
              <a:t>Following sensitivity analyses are performed using voltage rise criteria 1.2 </a:t>
            </a:r>
            <a:r>
              <a:rPr lang="en-US" sz="1400" dirty="0" err="1"/>
              <a:t>pu</a:t>
            </a:r>
            <a:r>
              <a:rPr lang="en-US" sz="1400" dirty="0"/>
              <a:t> for 0.5 sec as this puts IBRs in a may trip zone.</a:t>
            </a:r>
          </a:p>
          <a:p>
            <a:r>
              <a:rPr lang="en-US" sz="1400" dirty="0"/>
              <a:t>The voltage issues become more severe showing a wider area issue around 2,450 MW load loss.</a:t>
            </a:r>
          </a:p>
        </p:txBody>
      </p:sp>
      <p:sp>
        <p:nvSpPr>
          <p:cNvPr id="4" name="Slide Number Placeholder 3">
            <a:extLst>
              <a:ext uri="{FF2B5EF4-FFF2-40B4-BE49-F238E27FC236}">
                <a16:creationId xmlns:a16="http://schemas.microsoft.com/office/drawing/2014/main" id="{B32C7F7C-8E91-B36D-431F-202C95EEE7E8}"/>
              </a:ext>
            </a:extLst>
          </p:cNvPr>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900" b="0" i="0" u="none" strike="noStrike" kern="1200" cap="none" spc="0" normalizeH="0" baseline="0" noProof="0" smtClean="0">
                <a:ln>
                  <a:noFill/>
                </a:ln>
                <a:solidFill>
                  <a:srgbClr val="FFFFFF"/>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5</a:t>
            </a:fld>
            <a:endParaRPr kumimoji="0" lang="en-US" sz="900" b="0" i="0" u="none" strike="noStrike" kern="1200" cap="none" spc="0" normalizeH="0" baseline="0" noProof="0">
              <a:ln>
                <a:noFill/>
              </a:ln>
              <a:solidFill>
                <a:srgbClr val="FFFFFF"/>
              </a:solidFill>
              <a:effectLst/>
              <a:uLnTx/>
              <a:uFillTx/>
              <a:latin typeface="Arial"/>
              <a:ea typeface="+mn-ea"/>
              <a:cs typeface="+mn-cs"/>
            </a:endParaRPr>
          </a:p>
        </p:txBody>
      </p:sp>
      <p:graphicFrame>
        <p:nvGraphicFramePr>
          <p:cNvPr id="6" name="Table 5">
            <a:extLst>
              <a:ext uri="{FF2B5EF4-FFF2-40B4-BE49-F238E27FC236}">
                <a16:creationId xmlns:a16="http://schemas.microsoft.com/office/drawing/2014/main" id="{FBBABAE6-6F2B-C635-2E42-2947389C3AB0}"/>
              </a:ext>
            </a:extLst>
          </p:cNvPr>
          <p:cNvGraphicFramePr>
            <a:graphicFrameLocks noGrp="1"/>
          </p:cNvGraphicFramePr>
          <p:nvPr>
            <p:extLst>
              <p:ext uri="{D42A27DB-BD31-4B8C-83A1-F6EECF244321}">
                <p14:modId xmlns:p14="http://schemas.microsoft.com/office/powerpoint/2010/main" val="1385529766"/>
              </p:ext>
            </p:extLst>
          </p:nvPr>
        </p:nvGraphicFramePr>
        <p:xfrm>
          <a:off x="1467857" y="2202302"/>
          <a:ext cx="6208286" cy="2188086"/>
        </p:xfrm>
        <a:graphic>
          <a:graphicData uri="http://schemas.openxmlformats.org/drawingml/2006/table">
            <a:tbl>
              <a:tblPr firstRow="1" bandRow="1">
                <a:tableStyleId>{5C22544A-7EE6-4342-B048-85BDC9FD1C3A}</a:tableStyleId>
              </a:tblPr>
              <a:tblGrid>
                <a:gridCol w="2922632">
                  <a:extLst>
                    <a:ext uri="{9D8B030D-6E8A-4147-A177-3AD203B41FA5}">
                      <a16:colId xmlns:a16="http://schemas.microsoft.com/office/drawing/2014/main" val="3544168364"/>
                    </a:ext>
                  </a:extLst>
                </a:gridCol>
                <a:gridCol w="3285654">
                  <a:extLst>
                    <a:ext uri="{9D8B030D-6E8A-4147-A177-3AD203B41FA5}">
                      <a16:colId xmlns:a16="http://schemas.microsoft.com/office/drawing/2014/main" val="1471763927"/>
                    </a:ext>
                  </a:extLst>
                </a:gridCol>
              </a:tblGrid>
              <a:tr h="359286">
                <a:tc>
                  <a:txBody>
                    <a:bodyPr/>
                    <a:lstStyle/>
                    <a:p>
                      <a:pPr algn="ctr"/>
                      <a:r>
                        <a:rPr lang="en-US" dirty="0"/>
                        <a:t>Scenario (Load Loss Level - MW)</a:t>
                      </a:r>
                    </a:p>
                  </a:txBody>
                  <a:tcPr/>
                </a:tc>
                <a:tc>
                  <a:txBody>
                    <a:bodyPr/>
                    <a:lstStyle/>
                    <a:p>
                      <a:pPr algn="ctr"/>
                      <a:r>
                        <a:rPr lang="en-US" dirty="0"/>
                        <a:t>Status</a:t>
                      </a:r>
                    </a:p>
                  </a:txBody>
                  <a:tcPr/>
                </a:tc>
                <a:extLst>
                  <a:ext uri="{0D108BD9-81ED-4DB2-BD59-A6C34878D82A}">
                    <a16:rowId xmlns:a16="http://schemas.microsoft.com/office/drawing/2014/main" val="2418243308"/>
                  </a:ext>
                </a:extLst>
              </a:tr>
              <a:tr h="270822">
                <a:tc>
                  <a:txBody>
                    <a:bodyPr/>
                    <a:lstStyle/>
                    <a:p>
                      <a:pPr lvl="0" algn="ctr">
                        <a:buNone/>
                      </a:pPr>
                      <a:r>
                        <a:rPr lang="en-US" sz="1400" dirty="0"/>
                        <a:t>~3,600</a:t>
                      </a:r>
                    </a:p>
                  </a:txBody>
                  <a:tcPr/>
                </a:tc>
                <a:tc>
                  <a:txBody>
                    <a:bodyPr/>
                    <a:lstStyle/>
                    <a:p>
                      <a:pPr algn="ctr"/>
                      <a:r>
                        <a:rPr lang="en-US" sz="1400" dirty="0">
                          <a:solidFill>
                            <a:schemeClr val="tx1"/>
                          </a:solidFill>
                        </a:rPr>
                        <a:t>Insecure - Wide Area Voltage Issues</a:t>
                      </a:r>
                    </a:p>
                  </a:txBody>
                  <a:tcPr/>
                </a:tc>
                <a:extLst>
                  <a:ext uri="{0D108BD9-81ED-4DB2-BD59-A6C34878D82A}">
                    <a16:rowId xmlns:a16="http://schemas.microsoft.com/office/drawing/2014/main" val="3606676639"/>
                  </a:ext>
                </a:extLst>
              </a:tr>
              <a:tr h="270822">
                <a:tc>
                  <a:txBody>
                    <a:bodyPr/>
                    <a:lstStyle/>
                    <a:p>
                      <a:pPr algn="ctr"/>
                      <a:r>
                        <a:rPr lang="en-US" sz="1400" dirty="0"/>
                        <a:t>~2,600</a:t>
                      </a:r>
                      <a:endParaRPr lang="en-US" sz="1400" dirty="0">
                        <a:solidFill>
                          <a:srgbClr val="FF0000"/>
                        </a:solidFill>
                      </a:endParaRPr>
                    </a:p>
                  </a:txBody>
                  <a:tcPr/>
                </a:tc>
                <a:tc>
                  <a:txBody>
                    <a:bodyPr/>
                    <a:lstStyle/>
                    <a:p>
                      <a:pPr algn="ctr"/>
                      <a:r>
                        <a:rPr lang="en-US" sz="1400" dirty="0">
                          <a:solidFill>
                            <a:schemeClr val="tx1"/>
                          </a:solidFill>
                        </a:rPr>
                        <a:t>Insecure - Wide Area Voltage Issues</a:t>
                      </a:r>
                    </a:p>
                  </a:txBody>
                  <a:tcPr/>
                </a:tc>
                <a:extLst>
                  <a:ext uri="{0D108BD9-81ED-4DB2-BD59-A6C34878D82A}">
                    <a16:rowId xmlns:a16="http://schemas.microsoft.com/office/drawing/2014/main" val="372637501"/>
                  </a:ext>
                </a:extLst>
              </a:tr>
              <a:tr h="270822">
                <a:tc>
                  <a:txBody>
                    <a:bodyPr/>
                    <a:lstStyle/>
                    <a:p>
                      <a:pPr algn="ctr"/>
                      <a:r>
                        <a:rPr lang="en-US" sz="1400" dirty="0"/>
                        <a:t>~2,450</a:t>
                      </a:r>
                      <a:endParaRPr lang="en-US" sz="1400" dirty="0">
                        <a:solidFill>
                          <a:srgbClr val="FF0000"/>
                        </a:solidFill>
                      </a:endParaRPr>
                    </a:p>
                  </a:txBody>
                  <a:tcPr/>
                </a:tc>
                <a:tc>
                  <a:txBody>
                    <a:bodyPr/>
                    <a:lstStyle/>
                    <a:p>
                      <a:pPr algn="ctr"/>
                      <a:r>
                        <a:rPr lang="en-US" sz="1400" dirty="0">
                          <a:solidFill>
                            <a:schemeClr val="tx1"/>
                          </a:solidFill>
                        </a:rPr>
                        <a:t>Insecure - Wide Area Voltage Issues</a:t>
                      </a:r>
                    </a:p>
                  </a:txBody>
                  <a:tcPr/>
                </a:tc>
                <a:extLst>
                  <a:ext uri="{0D108BD9-81ED-4DB2-BD59-A6C34878D82A}">
                    <a16:rowId xmlns:a16="http://schemas.microsoft.com/office/drawing/2014/main" val="2705147100"/>
                  </a:ext>
                </a:extLst>
              </a:tr>
              <a:tr h="270822">
                <a:tc>
                  <a:txBody>
                    <a:bodyPr/>
                    <a:lstStyle/>
                    <a:p>
                      <a:pPr algn="ctr"/>
                      <a:r>
                        <a:rPr lang="en-US" sz="1400" dirty="0"/>
                        <a:t>~2,100</a:t>
                      </a:r>
                    </a:p>
                  </a:txBody>
                  <a:tcPr/>
                </a:tc>
                <a:tc>
                  <a:txBody>
                    <a:bodyPr/>
                    <a:lstStyle/>
                    <a:p>
                      <a:pPr algn="ctr"/>
                      <a:r>
                        <a:rPr lang="en-US" sz="1400" dirty="0">
                          <a:solidFill>
                            <a:schemeClr val="tx1"/>
                          </a:solidFill>
                        </a:rPr>
                        <a:t>Insecure - Local Voltage Issues</a:t>
                      </a:r>
                    </a:p>
                  </a:txBody>
                  <a:tcPr/>
                </a:tc>
                <a:extLst>
                  <a:ext uri="{0D108BD9-81ED-4DB2-BD59-A6C34878D82A}">
                    <a16:rowId xmlns:a16="http://schemas.microsoft.com/office/drawing/2014/main" val="1169458499"/>
                  </a:ext>
                </a:extLst>
              </a:tr>
              <a:tr h="241271">
                <a:tc>
                  <a:txBody>
                    <a:bodyPr/>
                    <a:lstStyle/>
                    <a:p>
                      <a:pPr algn="ctr"/>
                      <a:r>
                        <a:rPr lang="en-US" sz="1400" dirty="0"/>
                        <a:t>~2,000</a:t>
                      </a:r>
                    </a:p>
                  </a:txBody>
                  <a:tcPr/>
                </a:tc>
                <a:tc>
                  <a:txBody>
                    <a:bodyPr/>
                    <a:lstStyle/>
                    <a:p>
                      <a:pPr algn="ctr"/>
                      <a:r>
                        <a:rPr lang="en-US" sz="1400" dirty="0">
                          <a:solidFill>
                            <a:schemeClr val="tx1"/>
                          </a:solidFill>
                        </a:rPr>
                        <a:t>Insecure - Local Voltage Issues</a:t>
                      </a:r>
                    </a:p>
                  </a:txBody>
                  <a:tcPr/>
                </a:tc>
                <a:extLst>
                  <a:ext uri="{0D108BD9-81ED-4DB2-BD59-A6C34878D82A}">
                    <a16:rowId xmlns:a16="http://schemas.microsoft.com/office/drawing/2014/main" val="3465819689"/>
                  </a:ext>
                </a:extLst>
              </a:tr>
              <a:tr h="300930">
                <a:tc>
                  <a:txBody>
                    <a:bodyPr/>
                    <a:lstStyle/>
                    <a:p>
                      <a:pPr algn="ctr"/>
                      <a:r>
                        <a:rPr lang="en-US" sz="1400" dirty="0"/>
                        <a:t>~1,950</a:t>
                      </a:r>
                    </a:p>
                  </a:txBody>
                  <a:tcPr/>
                </a:tc>
                <a:tc>
                  <a:txBody>
                    <a:bodyPr/>
                    <a:lstStyle/>
                    <a:p>
                      <a:pPr algn="ctr"/>
                      <a:r>
                        <a:rPr lang="en-US" sz="1400" dirty="0"/>
                        <a:t>Secure</a:t>
                      </a:r>
                    </a:p>
                  </a:txBody>
                  <a:tcPr/>
                </a:tc>
                <a:extLst>
                  <a:ext uri="{0D108BD9-81ED-4DB2-BD59-A6C34878D82A}">
                    <a16:rowId xmlns:a16="http://schemas.microsoft.com/office/drawing/2014/main" val="112729796"/>
                  </a:ext>
                </a:extLst>
              </a:tr>
            </a:tbl>
          </a:graphicData>
        </a:graphic>
      </p:graphicFrame>
      <p:sp>
        <p:nvSpPr>
          <p:cNvPr id="3" name="TextBox 4">
            <a:extLst>
              <a:ext uri="{FF2B5EF4-FFF2-40B4-BE49-F238E27FC236}">
                <a16:creationId xmlns:a16="http://schemas.microsoft.com/office/drawing/2014/main" id="{85B830CE-AF0E-D59E-BD88-8654B2C59FB6}"/>
              </a:ext>
            </a:extLst>
          </p:cNvPr>
          <p:cNvSpPr txBox="1"/>
          <p:nvPr/>
        </p:nvSpPr>
        <p:spPr>
          <a:xfrm>
            <a:off x="573267" y="4808154"/>
            <a:ext cx="8050802" cy="1169551"/>
          </a:xfrm>
          <a:prstGeom prst="rect">
            <a:avLst/>
          </a:prstGeom>
          <a:solidFill>
            <a:schemeClr val="accent1">
              <a:lumMod val="20000"/>
              <a:lumOff val="80000"/>
            </a:schemeClr>
          </a:solid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a:t>Key Takeaway: </a:t>
            </a:r>
            <a:r>
              <a:rPr lang="en-US" sz="1400" dirty="0"/>
              <a:t>In this study, local voltage issues were observed starting at a load loss around ~2,000 MW and wide area voltage issues arose around ~2,450 MW which indicates more severe case conditions around this load loss. Note that, this specific historical case was selected based on the most limiting frequency response characteristics. Potentially, additional analysis is needed to understand this observation better. </a:t>
            </a:r>
          </a:p>
        </p:txBody>
      </p:sp>
    </p:spTree>
    <p:extLst>
      <p:ext uri="{BB962C8B-B14F-4D97-AF65-F5344CB8AC3E}">
        <p14:creationId xmlns:p14="http://schemas.microsoft.com/office/powerpoint/2010/main" val="16268783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015293-540F-688A-6F1F-3FFAE29FC774}"/>
            </a:ext>
          </a:extLst>
        </p:cNvPr>
        <p:cNvGrpSpPr/>
        <p:nvPr/>
      </p:nvGrpSpPr>
      <p:grpSpPr>
        <a:xfrm>
          <a:off x="0" y="0"/>
          <a:ext cx="0" cy="0"/>
          <a:chOff x="0" y="0"/>
          <a:chExt cx="0" cy="0"/>
        </a:xfrm>
      </p:grpSpPr>
      <p:pic>
        <p:nvPicPr>
          <p:cNvPr id="2" name="Picture 1">
            <a:extLst>
              <a:ext uri="{FF2B5EF4-FFF2-40B4-BE49-F238E27FC236}">
                <a16:creationId xmlns:a16="http://schemas.microsoft.com/office/drawing/2014/main" id="{F5545D1E-9E4C-3EA8-E3C7-1F276BFBA214}"/>
              </a:ext>
            </a:extLst>
          </p:cNvPr>
          <p:cNvPicPr>
            <a:picLocks noChangeAspect="1"/>
          </p:cNvPicPr>
          <p:nvPr/>
        </p:nvPicPr>
        <p:blipFill>
          <a:blip r:embed="rId3"/>
          <a:stretch>
            <a:fillRect/>
          </a:stretch>
        </p:blipFill>
        <p:spPr>
          <a:xfrm>
            <a:off x="375401" y="704507"/>
            <a:ext cx="8370533" cy="3267739"/>
          </a:xfrm>
          <a:prstGeom prst="rect">
            <a:avLst/>
          </a:prstGeom>
        </p:spPr>
      </p:pic>
      <p:sp>
        <p:nvSpPr>
          <p:cNvPr id="17" name="Title 16">
            <a:extLst>
              <a:ext uri="{FF2B5EF4-FFF2-40B4-BE49-F238E27FC236}">
                <a16:creationId xmlns:a16="http://schemas.microsoft.com/office/drawing/2014/main" id="{8CB90319-2D00-4010-4350-5DC25D13C948}"/>
              </a:ext>
            </a:extLst>
          </p:cNvPr>
          <p:cNvSpPr>
            <a:spLocks noGrp="1"/>
          </p:cNvSpPr>
          <p:nvPr>
            <p:ph type="title"/>
          </p:nvPr>
        </p:nvSpPr>
        <p:spPr/>
        <p:txBody>
          <a:bodyPr/>
          <a:lstStyle/>
          <a:p>
            <a:r>
              <a:rPr lang="en-US" sz="2800" dirty="0"/>
              <a:t>ROCOF using Rolling 0.1s – Observation 3</a:t>
            </a:r>
            <a:endParaRPr lang="en-US" sz="2800" dirty="0">
              <a:solidFill>
                <a:schemeClr val="accent6"/>
              </a:solidFill>
            </a:endParaRPr>
          </a:p>
        </p:txBody>
      </p:sp>
      <p:sp>
        <p:nvSpPr>
          <p:cNvPr id="5" name="Content Placeholder 4">
            <a:extLst>
              <a:ext uri="{FF2B5EF4-FFF2-40B4-BE49-F238E27FC236}">
                <a16:creationId xmlns:a16="http://schemas.microsoft.com/office/drawing/2014/main" id="{89ECB42F-9EBA-F7E2-20BF-367937CB1A66}"/>
              </a:ext>
            </a:extLst>
          </p:cNvPr>
          <p:cNvSpPr>
            <a:spLocks noGrp="1"/>
          </p:cNvSpPr>
          <p:nvPr>
            <p:ph idx="1"/>
          </p:nvPr>
        </p:nvSpPr>
        <p:spPr>
          <a:xfrm>
            <a:off x="342900" y="3972246"/>
            <a:ext cx="8534400" cy="2006701"/>
          </a:xfrm>
        </p:spPr>
        <p:txBody>
          <a:bodyPr/>
          <a:lstStyle/>
          <a:p>
            <a:pPr marL="0" indent="0">
              <a:buNone/>
            </a:pPr>
            <a:r>
              <a:rPr lang="en-US" sz="1600" dirty="0"/>
              <a:t>IEEE 2800</a:t>
            </a:r>
          </a:p>
          <a:p>
            <a:pPr marL="0" indent="0">
              <a:buNone/>
            </a:pPr>
            <a:endParaRPr lang="en-US" dirty="0"/>
          </a:p>
        </p:txBody>
      </p:sp>
      <p:sp>
        <p:nvSpPr>
          <p:cNvPr id="4" name="Slide Number Placeholder 3">
            <a:extLst>
              <a:ext uri="{FF2B5EF4-FFF2-40B4-BE49-F238E27FC236}">
                <a16:creationId xmlns:a16="http://schemas.microsoft.com/office/drawing/2014/main" id="{C03B82E3-4D52-9B7E-B17B-1D69B1F297BC}"/>
              </a:ext>
            </a:extLst>
          </p:cNvPr>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900" b="0" i="0" u="none" strike="noStrike" kern="1200" cap="none" spc="0" normalizeH="0" baseline="0" noProof="0" smtClean="0">
                <a:ln>
                  <a:noFill/>
                </a:ln>
                <a:solidFill>
                  <a:srgbClr val="FFFFFF"/>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6</a:t>
            </a:fld>
            <a:endParaRPr kumimoji="0" lang="en-US" sz="900" b="0" i="0" u="none" strike="noStrike" kern="1200" cap="none" spc="0" normalizeH="0" baseline="0" noProof="0">
              <a:ln>
                <a:noFill/>
              </a:ln>
              <a:solidFill>
                <a:srgbClr val="FFFFFF"/>
              </a:solidFill>
              <a:effectLst/>
              <a:uLnTx/>
              <a:uFillTx/>
              <a:latin typeface="Arial"/>
              <a:ea typeface="+mn-ea"/>
              <a:cs typeface="+mn-cs"/>
            </a:endParaRPr>
          </a:p>
        </p:txBody>
      </p:sp>
      <p:graphicFrame>
        <p:nvGraphicFramePr>
          <p:cNvPr id="3" name="Content Placeholder 4">
            <a:extLst>
              <a:ext uri="{FF2B5EF4-FFF2-40B4-BE49-F238E27FC236}">
                <a16:creationId xmlns:a16="http://schemas.microsoft.com/office/drawing/2014/main" id="{8FCD8123-C0A4-7354-64C9-96E0D8381C09}"/>
              </a:ext>
            </a:extLst>
          </p:cNvPr>
          <p:cNvGraphicFramePr>
            <a:graphicFrameLocks/>
          </p:cNvGraphicFramePr>
          <p:nvPr>
            <p:extLst>
              <p:ext uri="{D42A27DB-BD31-4B8C-83A1-F6EECF244321}">
                <p14:modId xmlns:p14="http://schemas.microsoft.com/office/powerpoint/2010/main" val="4047890509"/>
              </p:ext>
            </p:extLst>
          </p:nvPr>
        </p:nvGraphicFramePr>
        <p:xfrm>
          <a:off x="5895976" y="3974061"/>
          <a:ext cx="2872622" cy="1673495"/>
        </p:xfrm>
        <a:graphic>
          <a:graphicData uri="http://schemas.openxmlformats.org/drawingml/2006/table">
            <a:tbl>
              <a:tblPr firstRow="1" bandRow="1">
                <a:tableStyleId>{5C22544A-7EE6-4342-B048-85BDC9FD1C3A}</a:tableStyleId>
              </a:tblPr>
              <a:tblGrid>
                <a:gridCol w="1370526">
                  <a:extLst>
                    <a:ext uri="{9D8B030D-6E8A-4147-A177-3AD203B41FA5}">
                      <a16:colId xmlns:a16="http://schemas.microsoft.com/office/drawing/2014/main" val="479885959"/>
                    </a:ext>
                  </a:extLst>
                </a:gridCol>
                <a:gridCol w="1502096">
                  <a:extLst>
                    <a:ext uri="{9D8B030D-6E8A-4147-A177-3AD203B41FA5}">
                      <a16:colId xmlns:a16="http://schemas.microsoft.com/office/drawing/2014/main" val="488258252"/>
                    </a:ext>
                  </a:extLst>
                </a:gridCol>
              </a:tblGrid>
              <a:tr h="474685">
                <a:tc>
                  <a:txBody>
                    <a:bodyPr/>
                    <a:lstStyle/>
                    <a:p>
                      <a:pPr algn="ctr" fontAlgn="ctr"/>
                      <a:r>
                        <a:rPr lang="en-US" sz="1400" b="1" i="0" u="none" strike="noStrike" dirty="0">
                          <a:solidFill>
                            <a:schemeClr val="bg1"/>
                          </a:solidFill>
                          <a:effectLst/>
                          <a:latin typeface="Calibri" panose="020F0502020204030204" pitchFamily="34" charset="0"/>
                        </a:rPr>
                        <a:t>MW Level</a:t>
                      </a:r>
                    </a:p>
                  </a:txBody>
                  <a:tcPr marL="0" marR="0" marT="0" marB="0" anchor="ctr"/>
                </a:tc>
                <a:tc>
                  <a:txBody>
                    <a:bodyPr/>
                    <a:lstStyle/>
                    <a:p>
                      <a:pPr algn="ctr" fontAlgn="ctr"/>
                      <a:r>
                        <a:rPr lang="en-US" sz="1400" b="1" i="0" u="none" strike="noStrike" dirty="0">
                          <a:solidFill>
                            <a:schemeClr val="bg1"/>
                          </a:solidFill>
                          <a:effectLst/>
                          <a:latin typeface="Calibri" panose="020F0502020204030204" pitchFamily="34" charset="0"/>
                        </a:rPr>
                        <a:t>Max Absolute ROCOF</a:t>
                      </a:r>
                    </a:p>
                  </a:txBody>
                  <a:tcPr marL="0" marR="0" marT="0" marB="0" anchor="ctr"/>
                </a:tc>
                <a:extLst>
                  <a:ext uri="{0D108BD9-81ED-4DB2-BD59-A6C34878D82A}">
                    <a16:rowId xmlns:a16="http://schemas.microsoft.com/office/drawing/2014/main" val="270183231"/>
                  </a:ext>
                </a:extLst>
              </a:tr>
              <a:tr h="239762">
                <a:tc>
                  <a:txBody>
                    <a:bodyPr/>
                    <a:lstStyle/>
                    <a:p>
                      <a:pPr algn="ctr" fontAlgn="ctr"/>
                      <a:r>
                        <a:rPr lang="en-US" sz="1200" b="0" i="0" u="none" strike="noStrike" dirty="0">
                          <a:solidFill>
                            <a:srgbClr val="000000"/>
                          </a:solidFill>
                          <a:effectLst/>
                          <a:latin typeface="+mn-lt"/>
                        </a:rPr>
                        <a:t>~3600</a:t>
                      </a:r>
                    </a:p>
                  </a:txBody>
                  <a:tcPr marL="0" marR="0" marT="0" marB="0" anchor="ctr"/>
                </a:tc>
                <a:tc>
                  <a:txBody>
                    <a:bodyPr/>
                    <a:lstStyle/>
                    <a:p>
                      <a:pPr algn="ctr" fontAlgn="ctr"/>
                      <a:r>
                        <a:rPr lang="en-US" sz="1200" b="0" i="0" u="none" strike="noStrike" dirty="0">
                          <a:solidFill>
                            <a:srgbClr val="000000"/>
                          </a:solidFill>
                          <a:effectLst/>
                          <a:latin typeface="+mn-lt"/>
                        </a:rPr>
                        <a:t>9.70</a:t>
                      </a:r>
                    </a:p>
                  </a:txBody>
                  <a:tcPr marL="0" marR="0" marT="0" marB="0" anchor="ctr"/>
                </a:tc>
                <a:extLst>
                  <a:ext uri="{0D108BD9-81ED-4DB2-BD59-A6C34878D82A}">
                    <a16:rowId xmlns:a16="http://schemas.microsoft.com/office/drawing/2014/main" val="3796595464"/>
                  </a:ext>
                </a:extLst>
              </a:tr>
              <a:tr h="239762">
                <a:tc>
                  <a:txBody>
                    <a:bodyPr/>
                    <a:lstStyle/>
                    <a:p>
                      <a:pPr algn="ctr" fontAlgn="ctr"/>
                      <a:r>
                        <a:rPr lang="en-US" sz="1200" b="0" i="0" u="none" strike="noStrike">
                          <a:solidFill>
                            <a:srgbClr val="000000"/>
                          </a:solidFill>
                          <a:effectLst/>
                          <a:latin typeface="+mn-lt"/>
                        </a:rPr>
                        <a:t>~2700</a:t>
                      </a:r>
                      <a:endParaRPr lang="en-US" sz="1200" b="0" i="0" u="none" strike="noStrike" dirty="0">
                        <a:solidFill>
                          <a:srgbClr val="000000"/>
                        </a:solidFill>
                        <a:effectLst/>
                        <a:latin typeface="+mn-lt"/>
                      </a:endParaRPr>
                    </a:p>
                  </a:txBody>
                  <a:tcPr marL="0" marR="0" marT="0" marB="0" anchor="ctr"/>
                </a:tc>
                <a:tc>
                  <a:txBody>
                    <a:bodyPr/>
                    <a:lstStyle/>
                    <a:p>
                      <a:pPr algn="ctr" fontAlgn="ctr"/>
                      <a:r>
                        <a:rPr lang="en-US" sz="1200" b="0" i="0" u="none" strike="noStrike" dirty="0">
                          <a:solidFill>
                            <a:srgbClr val="000000"/>
                          </a:solidFill>
                          <a:effectLst/>
                          <a:latin typeface="+mn-lt"/>
                        </a:rPr>
                        <a:t>5.23</a:t>
                      </a:r>
                    </a:p>
                  </a:txBody>
                  <a:tcPr marL="0" marR="0" marT="0" marB="0" anchor="ctr"/>
                </a:tc>
                <a:extLst>
                  <a:ext uri="{0D108BD9-81ED-4DB2-BD59-A6C34878D82A}">
                    <a16:rowId xmlns:a16="http://schemas.microsoft.com/office/drawing/2014/main" val="1765351232"/>
                  </a:ext>
                </a:extLst>
              </a:tr>
              <a:tr h="239762">
                <a:tc>
                  <a:txBody>
                    <a:bodyPr/>
                    <a:lstStyle/>
                    <a:p>
                      <a:pPr algn="ctr" fontAlgn="ctr"/>
                      <a:r>
                        <a:rPr lang="en-US" sz="1200" b="0" i="0" u="none" strike="noStrike" dirty="0">
                          <a:solidFill>
                            <a:schemeClr val="tx1"/>
                          </a:solidFill>
                          <a:effectLst/>
                          <a:latin typeface="+mn-lt"/>
                        </a:rPr>
                        <a:t>~2600</a:t>
                      </a:r>
                    </a:p>
                  </a:txBody>
                  <a:tcPr marL="0" marR="0" marT="0" marB="0" anchor="ctr"/>
                </a:tc>
                <a:tc>
                  <a:txBody>
                    <a:bodyPr/>
                    <a:lstStyle/>
                    <a:p>
                      <a:pPr algn="ctr" fontAlgn="ctr"/>
                      <a:r>
                        <a:rPr lang="en-US" sz="1200" b="0" i="0" u="none" strike="noStrike" dirty="0">
                          <a:solidFill>
                            <a:srgbClr val="000000"/>
                          </a:solidFill>
                          <a:effectLst/>
                          <a:latin typeface="+mn-lt"/>
                        </a:rPr>
                        <a:t>5.21</a:t>
                      </a:r>
                    </a:p>
                  </a:txBody>
                  <a:tcPr marL="0" marR="0" marT="0" marB="0" anchor="ctr"/>
                </a:tc>
                <a:extLst>
                  <a:ext uri="{0D108BD9-81ED-4DB2-BD59-A6C34878D82A}">
                    <a16:rowId xmlns:a16="http://schemas.microsoft.com/office/drawing/2014/main" val="1416830413"/>
                  </a:ext>
                </a:extLst>
              </a:tr>
              <a:tr h="239762">
                <a:tc>
                  <a:txBody>
                    <a:bodyPr/>
                    <a:lstStyle/>
                    <a:p>
                      <a:pPr algn="ctr" fontAlgn="ctr"/>
                      <a:r>
                        <a:rPr lang="en-US" sz="1200" b="0" i="0" u="none" strike="noStrike" dirty="0">
                          <a:solidFill>
                            <a:schemeClr val="tx1"/>
                          </a:solidFill>
                          <a:effectLst/>
                          <a:latin typeface="+mn-lt"/>
                        </a:rPr>
                        <a:t>~2100</a:t>
                      </a:r>
                    </a:p>
                  </a:txBody>
                  <a:tcPr marL="0" marR="0" marT="0" marB="0" anchor="ctr"/>
                </a:tc>
                <a:tc>
                  <a:txBody>
                    <a:bodyPr/>
                    <a:lstStyle/>
                    <a:p>
                      <a:pPr algn="ctr" fontAlgn="ctr"/>
                      <a:r>
                        <a:rPr lang="en-US" sz="1200" b="0" i="0" u="none" strike="noStrike">
                          <a:solidFill>
                            <a:srgbClr val="000000"/>
                          </a:solidFill>
                          <a:effectLst/>
                          <a:latin typeface="+mn-lt"/>
                        </a:rPr>
                        <a:t>5.18</a:t>
                      </a:r>
                    </a:p>
                  </a:txBody>
                  <a:tcPr marL="0" marR="0" marT="0" marB="0" anchor="ctr"/>
                </a:tc>
                <a:extLst>
                  <a:ext uri="{0D108BD9-81ED-4DB2-BD59-A6C34878D82A}">
                    <a16:rowId xmlns:a16="http://schemas.microsoft.com/office/drawing/2014/main" val="184411827"/>
                  </a:ext>
                </a:extLst>
              </a:tr>
              <a:tr h="239762">
                <a:tc>
                  <a:txBody>
                    <a:bodyPr/>
                    <a:lstStyle/>
                    <a:p>
                      <a:pPr algn="ctr" fontAlgn="ctr"/>
                      <a:r>
                        <a:rPr lang="en-US" sz="1200" b="0" i="0" u="none" strike="noStrike" dirty="0">
                          <a:solidFill>
                            <a:schemeClr val="tx1"/>
                          </a:solidFill>
                          <a:effectLst/>
                          <a:latin typeface="+mn-lt"/>
                        </a:rPr>
                        <a:t>~2000</a:t>
                      </a:r>
                    </a:p>
                  </a:txBody>
                  <a:tcPr marL="0" marR="0" marT="0" marB="0" anchor="ctr"/>
                </a:tc>
                <a:tc>
                  <a:txBody>
                    <a:bodyPr/>
                    <a:lstStyle/>
                    <a:p>
                      <a:pPr algn="ctr" fontAlgn="ctr"/>
                      <a:r>
                        <a:rPr lang="en-US" sz="1200" b="0" i="0" u="none" strike="noStrike" dirty="0">
                          <a:solidFill>
                            <a:srgbClr val="000000"/>
                          </a:solidFill>
                          <a:effectLst/>
                          <a:latin typeface="+mn-lt"/>
                        </a:rPr>
                        <a:t>4.25</a:t>
                      </a:r>
                    </a:p>
                  </a:txBody>
                  <a:tcPr marL="0" marR="0" marT="0" marB="0" anchor="ctr"/>
                </a:tc>
                <a:extLst>
                  <a:ext uri="{0D108BD9-81ED-4DB2-BD59-A6C34878D82A}">
                    <a16:rowId xmlns:a16="http://schemas.microsoft.com/office/drawing/2014/main" val="1958576196"/>
                  </a:ext>
                </a:extLst>
              </a:tr>
            </a:tbl>
          </a:graphicData>
        </a:graphic>
      </p:graphicFrame>
      <p:pic>
        <p:nvPicPr>
          <p:cNvPr id="10" name="Picture 4">
            <a:extLst>
              <a:ext uri="{FF2B5EF4-FFF2-40B4-BE49-F238E27FC236}">
                <a16:creationId xmlns:a16="http://schemas.microsoft.com/office/drawing/2014/main" id="{A9A04B59-CA54-F593-6B39-E83A3137A25B}"/>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t="6091" b="1"/>
          <a:stretch/>
        </p:blipFill>
        <p:spPr bwMode="auto">
          <a:xfrm>
            <a:off x="266700" y="4248615"/>
            <a:ext cx="5520574" cy="1571554"/>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4">
            <a:extLst>
              <a:ext uri="{FF2B5EF4-FFF2-40B4-BE49-F238E27FC236}">
                <a16:creationId xmlns:a16="http://schemas.microsoft.com/office/drawing/2014/main" id="{06595C78-4E99-FF5A-0C39-EC0D83ED29D6}"/>
              </a:ext>
            </a:extLst>
          </p:cNvPr>
          <p:cNvSpPr txBox="1"/>
          <p:nvPr/>
        </p:nvSpPr>
        <p:spPr>
          <a:xfrm>
            <a:off x="2167748" y="5805019"/>
            <a:ext cx="6621293" cy="954107"/>
          </a:xfrm>
          <a:prstGeom prst="rect">
            <a:avLst/>
          </a:prstGeom>
          <a:solidFill>
            <a:schemeClr val="accent1">
              <a:lumMod val="20000"/>
              <a:lumOff val="80000"/>
            </a:schemeClr>
          </a:solid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a:t>Key Takeaway:</a:t>
            </a:r>
            <a:r>
              <a:rPr lang="en-US" sz="1400" dirty="0"/>
              <a:t>  Utilizing IEEE 2800 definition of ROCOF over 0.1s window we see that potentially there is a ROCOF limitation above ~2,000 MW related to IBRs. ERCOT will continue to work with industry experts and software SMEs to determine the validity of these observations. </a:t>
            </a:r>
            <a:endParaRPr lang="en-US" sz="1400" baseline="0" dirty="0"/>
          </a:p>
        </p:txBody>
      </p:sp>
    </p:spTree>
    <p:extLst>
      <p:ext uri="{BB962C8B-B14F-4D97-AF65-F5344CB8AC3E}">
        <p14:creationId xmlns:p14="http://schemas.microsoft.com/office/powerpoint/2010/main" val="3785192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1408C0-4058-2B3D-0C55-5B2E468EAFFD}"/>
              </a:ext>
            </a:extLst>
          </p:cNvPr>
          <p:cNvSpPr>
            <a:spLocks noGrp="1"/>
          </p:cNvSpPr>
          <p:nvPr>
            <p:ph type="title"/>
          </p:nvPr>
        </p:nvSpPr>
        <p:spPr/>
        <p:txBody>
          <a:bodyPr/>
          <a:lstStyle/>
          <a:p>
            <a:r>
              <a:rPr lang="en-US" dirty="0"/>
              <a:t>Summary &amp; Next Steps</a:t>
            </a:r>
          </a:p>
        </p:txBody>
      </p:sp>
      <p:sp>
        <p:nvSpPr>
          <p:cNvPr id="3" name="Content Placeholder 2">
            <a:extLst>
              <a:ext uri="{FF2B5EF4-FFF2-40B4-BE49-F238E27FC236}">
                <a16:creationId xmlns:a16="http://schemas.microsoft.com/office/drawing/2014/main" id="{CE6812E2-6644-06EE-849F-0FD19000A271}"/>
              </a:ext>
            </a:extLst>
          </p:cNvPr>
          <p:cNvSpPr>
            <a:spLocks noGrp="1"/>
          </p:cNvSpPr>
          <p:nvPr>
            <p:ph idx="1"/>
          </p:nvPr>
        </p:nvSpPr>
        <p:spPr/>
        <p:txBody>
          <a:bodyPr/>
          <a:lstStyle/>
          <a:p>
            <a:r>
              <a:rPr lang="en-US" dirty="0"/>
              <a:t>Based on the frequency stability analysis (system-wide), ERCOT will propose a 2,600 MW of load loss in PGRR122 and a system operating limit for conditions similar to those discussed in this study. </a:t>
            </a:r>
          </a:p>
          <a:p>
            <a:r>
              <a:rPr lang="en-US" dirty="0"/>
              <a:t>Based on the voltage stability analysis, ERCOT believes the West Texas system operating limit is approximately 2,000 MW of load loss. ERCOT will implement processes to monitor this constraint in Planning and Operations studies and take appropriate actions. </a:t>
            </a:r>
          </a:p>
          <a:p>
            <a:r>
              <a:rPr lang="en-US" dirty="0"/>
              <a:t>ERCOT will keep the Market updated on progress on additional steps. </a:t>
            </a:r>
          </a:p>
          <a:p>
            <a:pPr marL="0" indent="0">
              <a:buNone/>
            </a:pPr>
            <a:endParaRPr lang="en-US" dirty="0"/>
          </a:p>
          <a:p>
            <a:pPr marL="0" indent="0">
              <a:buNone/>
            </a:pPr>
            <a:endParaRPr lang="en-US" dirty="0"/>
          </a:p>
          <a:p>
            <a:endParaRPr lang="en-US" dirty="0"/>
          </a:p>
        </p:txBody>
      </p:sp>
      <p:sp>
        <p:nvSpPr>
          <p:cNvPr id="4" name="Slide Number Placeholder 3">
            <a:extLst>
              <a:ext uri="{FF2B5EF4-FFF2-40B4-BE49-F238E27FC236}">
                <a16:creationId xmlns:a16="http://schemas.microsoft.com/office/drawing/2014/main" id="{C259F3BA-08F8-E3BD-1124-7755C3FCA60A}"/>
              </a:ext>
            </a:extLst>
          </p:cNvPr>
          <p:cNvSpPr>
            <a:spLocks noGrp="1"/>
          </p:cNvSpPr>
          <p:nvPr>
            <p:ph type="sldNum" sz="quarter" idx="4"/>
          </p:nvPr>
        </p:nvSpPr>
        <p:spPr/>
        <p:txBody>
          <a:bodyPr/>
          <a:lstStyle/>
          <a:p>
            <a:fld id="{1D93BD3E-1E9A-4970-A6F7-E7AC52762E0C}" type="slidenum">
              <a:rPr lang="en-US" smtClean="0"/>
              <a:pPr/>
              <a:t>7</a:t>
            </a:fld>
            <a:endParaRPr lang="en-US"/>
          </a:p>
        </p:txBody>
      </p:sp>
    </p:spTree>
    <p:extLst>
      <p:ext uri="{BB962C8B-B14F-4D97-AF65-F5344CB8AC3E}">
        <p14:creationId xmlns:p14="http://schemas.microsoft.com/office/powerpoint/2010/main" val="24193755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C535AE-375C-C874-FA59-64F2AC1C5858}"/>
            </a:ext>
          </a:extLst>
        </p:cNvPr>
        <p:cNvGrpSpPr/>
        <p:nvPr/>
      </p:nvGrpSpPr>
      <p:grpSpPr>
        <a:xfrm>
          <a:off x="0" y="0"/>
          <a:ext cx="0" cy="0"/>
          <a:chOff x="0" y="0"/>
          <a:chExt cx="0" cy="0"/>
        </a:xfrm>
      </p:grpSpPr>
      <p:sp>
        <p:nvSpPr>
          <p:cNvPr id="17" name="Title 16">
            <a:extLst>
              <a:ext uri="{FF2B5EF4-FFF2-40B4-BE49-F238E27FC236}">
                <a16:creationId xmlns:a16="http://schemas.microsoft.com/office/drawing/2014/main" id="{9DBFE3A3-CCC5-F998-5E37-6C247555E037}"/>
              </a:ext>
            </a:extLst>
          </p:cNvPr>
          <p:cNvSpPr>
            <a:spLocks noGrp="1"/>
          </p:cNvSpPr>
          <p:nvPr>
            <p:ph type="title"/>
          </p:nvPr>
        </p:nvSpPr>
        <p:spPr/>
        <p:txBody>
          <a:bodyPr/>
          <a:lstStyle/>
          <a:p>
            <a:r>
              <a:rPr lang="en-US" sz="2800"/>
              <a:t>Thank You</a:t>
            </a:r>
            <a:endParaRPr lang="en-US" sz="2800">
              <a:solidFill>
                <a:schemeClr val="accent6"/>
              </a:solidFill>
            </a:endParaRPr>
          </a:p>
        </p:txBody>
      </p:sp>
      <p:sp>
        <p:nvSpPr>
          <p:cNvPr id="14" name="Content Placeholder 13">
            <a:extLst>
              <a:ext uri="{FF2B5EF4-FFF2-40B4-BE49-F238E27FC236}">
                <a16:creationId xmlns:a16="http://schemas.microsoft.com/office/drawing/2014/main" id="{E24EFE80-1654-D5EC-1D4E-73D888F6F98C}"/>
              </a:ext>
            </a:extLst>
          </p:cNvPr>
          <p:cNvSpPr>
            <a:spLocks noGrp="1"/>
          </p:cNvSpPr>
          <p:nvPr>
            <p:ph idx="1"/>
          </p:nvPr>
        </p:nvSpPr>
        <p:spPr>
          <a:xfrm>
            <a:off x="278130" y="2097586"/>
            <a:ext cx="8587740" cy="2662827"/>
          </a:xfrm>
        </p:spPr>
        <p:txBody>
          <a:bodyPr/>
          <a:lstStyle/>
          <a:p>
            <a:pPr marL="0" indent="0">
              <a:buNone/>
            </a:pPr>
            <a:endParaRPr kumimoji="0" lang="en-US" altLang="en-US" sz="4000" i="0" u="none" strike="noStrike" kern="0" cap="none" spc="0" normalizeH="0" baseline="0" noProof="0">
              <a:ln>
                <a:noFill/>
              </a:ln>
              <a:solidFill>
                <a:srgbClr val="000000"/>
              </a:solidFill>
              <a:effectLst/>
              <a:uLnTx/>
              <a:uFillTx/>
              <a:latin typeface="Arial"/>
              <a:ea typeface="+mn-ea"/>
              <a:cs typeface="+mn-cs"/>
            </a:endParaRPr>
          </a:p>
          <a:p>
            <a:pPr marL="0" indent="0">
              <a:buNone/>
            </a:pPr>
            <a:r>
              <a:rPr lang="en-US" altLang="en-US" sz="4000" kern="0">
                <a:solidFill>
                  <a:srgbClr val="000000"/>
                </a:solidFill>
                <a:latin typeface="Arial"/>
              </a:rPr>
              <a:t>				</a:t>
            </a:r>
            <a:r>
              <a:rPr kumimoji="0" lang="en-US" altLang="en-US" sz="3600" i="0" u="none" strike="noStrike" kern="0" cap="none" spc="0" normalizeH="0" baseline="0" noProof="0">
                <a:ln>
                  <a:noFill/>
                </a:ln>
                <a:solidFill>
                  <a:srgbClr val="000000"/>
                </a:solidFill>
                <a:effectLst/>
                <a:uLnTx/>
                <a:uFillTx/>
                <a:latin typeface="Arial" panose="020B0604020202020204" pitchFamily="34" charset="0"/>
                <a:cs typeface="Arial" panose="020B0604020202020204" pitchFamily="34" charset="0"/>
              </a:rPr>
              <a:t>Questions?</a:t>
            </a:r>
            <a:endParaRPr lang="en-US" sz="360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A51A956C-05D4-507A-F814-D9021B405C55}"/>
              </a:ext>
            </a:extLst>
          </p:cNvPr>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900" b="0" i="0" u="none" strike="noStrike" kern="1200" cap="none" spc="0" normalizeH="0" baseline="0" noProof="0" smtClean="0">
                <a:ln>
                  <a:noFill/>
                </a:ln>
                <a:solidFill>
                  <a:srgbClr val="FFFFFF"/>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8</a:t>
            </a:fld>
            <a:endParaRPr kumimoji="0" lang="en-US" sz="900" b="0" i="0" u="none" strike="noStrike" kern="1200" cap="none" spc="0" normalizeH="0" baseline="0" noProof="0">
              <a:ln>
                <a:noFill/>
              </a:ln>
              <a:solidFill>
                <a:srgbClr val="FFFFFF"/>
              </a:solidFill>
              <a:effectLst/>
              <a:uLnTx/>
              <a:uFillTx/>
              <a:latin typeface="Arial"/>
              <a:ea typeface="+mn-ea"/>
              <a:cs typeface="+mn-cs"/>
            </a:endParaRPr>
          </a:p>
        </p:txBody>
      </p:sp>
    </p:spTree>
    <p:extLst>
      <p:ext uri="{BB962C8B-B14F-4D97-AF65-F5344CB8AC3E}">
        <p14:creationId xmlns:p14="http://schemas.microsoft.com/office/powerpoint/2010/main" val="2891364654"/>
      </p:ext>
    </p:extLst>
  </p:cSld>
  <p:clrMapOvr>
    <a:masterClrMapping/>
  </p:clrMapOvr>
</p:sld>
</file>

<file path=ppt/theme/theme1.xml><?xml version="1.0" encoding="utf-8"?>
<a:theme xmlns:a="http://schemas.openxmlformats.org/drawingml/2006/main" name="2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3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924</TotalTime>
  <Words>882</Words>
  <Application>Microsoft Office PowerPoint</Application>
  <PresentationFormat>On-screen Show (4:3)</PresentationFormat>
  <Paragraphs>107</Paragraphs>
  <Slides>8</Slides>
  <Notes>7</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8</vt:i4>
      </vt:variant>
    </vt:vector>
  </HeadingPairs>
  <TitlesOfParts>
    <vt:vector size="15" baseType="lpstr">
      <vt:lpstr>Arial</vt:lpstr>
      <vt:lpstr>Calibri</vt:lpstr>
      <vt:lpstr>Courier New</vt:lpstr>
      <vt:lpstr>Wingdings</vt:lpstr>
      <vt:lpstr>2_Custom Design</vt:lpstr>
      <vt:lpstr>3_Custom Design</vt:lpstr>
      <vt:lpstr>2_Office Theme</vt:lpstr>
      <vt:lpstr>PowerPoint Presentation</vt:lpstr>
      <vt:lpstr>Background and Introduction</vt:lpstr>
      <vt:lpstr>Case Selection and Study</vt:lpstr>
      <vt:lpstr>Frequency Chart – Observation 1</vt:lpstr>
      <vt:lpstr>Voltage Sensitivity Analysis – Observation 2</vt:lpstr>
      <vt:lpstr>ROCOF using Rolling 0.1s – Observation 3</vt:lpstr>
      <vt:lpstr>Summary &amp; Next Steps</vt:lpstr>
      <vt:lpstr>Thank You</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Matevosjana, Julia</dc:creator>
  <cp:lastModifiedBy>Hinojosa, Luis</cp:lastModifiedBy>
  <cp:revision>34</cp:revision>
  <dcterms:created xsi:type="dcterms:W3CDTF">2016-04-16T13:25:21Z</dcterms:created>
  <dcterms:modified xsi:type="dcterms:W3CDTF">2025-05-16T21:51:00Z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084cbda-52b8-46fb-a7b7-cb5bd465ed85_Enabled">
    <vt:lpwstr>true</vt:lpwstr>
  </property>
  <property fmtid="{D5CDD505-2E9C-101B-9397-08002B2CF9AE}" pid="3" name="MSIP_Label_7084cbda-52b8-46fb-a7b7-cb5bd465ed85_Method">
    <vt:lpwstr>Standard</vt:lpwstr>
  </property>
  <property fmtid="{D5CDD505-2E9C-101B-9397-08002B2CF9AE}" pid="4" name="MSIP_Label_7084cbda-52b8-46fb-a7b7-cb5bd465ed85_Name">
    <vt:lpwstr>Internal</vt:lpwstr>
  </property>
  <property fmtid="{D5CDD505-2E9C-101B-9397-08002B2CF9AE}" pid="5" name="MSIP_Label_7084cbda-52b8-46fb-a7b7-cb5bd465ed85_SiteId">
    <vt:lpwstr>0afb747d-bff7-4596-a9fc-950ef9e0ec45</vt:lpwstr>
  </property>
  <property fmtid="{D5CDD505-2E9C-101B-9397-08002B2CF9AE}" pid="6" name="MSIP_Label_7084cbda-52b8-46fb-a7b7-cb5bd465ed85_ActionId">
    <vt:lpwstr>ff0d77a5-b785-48fa-a03d-718721674400</vt:lpwstr>
  </property>
  <property fmtid="{D5CDD505-2E9C-101B-9397-08002B2CF9AE}" pid="7" name="MSIP_Label_7084cbda-52b8-46fb-a7b7-cb5bd465ed85_ContentBits">
    <vt:lpwstr>0</vt:lpwstr>
  </property>
  <property fmtid="{D5CDD505-2E9C-101B-9397-08002B2CF9AE}" pid="8" name="MSIP_Label_7084cbda-52b8-46fb-a7b7-cb5bd465ed85_Tag">
    <vt:lpwstr>10, 3, 0, 2</vt:lpwstr>
  </property>
  <property fmtid="{D5CDD505-2E9C-101B-9397-08002B2CF9AE}" pid="9" name="MSIP_Label_7084cbda-52b8-46fb-a7b7-cb5bd465ed85_SetDate">
    <vt:lpwstr>2025-04-12T15:25:23Z</vt:lpwstr>
  </property>
</Properties>
</file>