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5">
  <p:sldMasterIdLst>
    <p:sldMasterId id="2147483653" r:id="rId1"/>
    <p:sldMasterId id="2147483648" r:id="rId2"/>
    <p:sldMasterId id="2147483651" r:id="rId3"/>
  </p:sldMasterIdLst>
  <p:notesMasterIdLst>
    <p:notesMasterId r:id="rId9"/>
  </p:notesMasterIdLst>
  <p:handoutMasterIdLst>
    <p:handoutMasterId r:id="rId10"/>
  </p:handoutMasterIdLst>
  <p:sldIdLst>
    <p:sldId id="260" r:id="rId4"/>
    <p:sldId id="267" r:id="rId5"/>
    <p:sldId id="299" r:id="rId6"/>
    <p:sldId id="300" r:id="rId7"/>
    <p:sldId id="29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123" d="100"/>
          <a:sy n="123" d="100"/>
        </p:scale>
        <p:origin x="129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rcot.com/mktrules/issues/NPRR1261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822138"/>
            <a:ext cx="5029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CRR Updates</a:t>
            </a:r>
          </a:p>
          <a:p>
            <a:endParaRPr lang="en-US" dirty="0"/>
          </a:p>
          <a:p>
            <a:r>
              <a:rPr lang="en-US" dirty="0"/>
              <a:t>CMWG</a:t>
            </a:r>
          </a:p>
          <a:p>
            <a:r>
              <a:rPr lang="en-US" dirty="0"/>
              <a:t>May 19,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36581-A32F-61A4-357E-C3240C46B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88F42-DB93-1542-D0D5-834B40C1B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400" dirty="0"/>
              <a:t>LTAS transactions and solution times</a:t>
            </a:r>
          </a:p>
          <a:p>
            <a:r>
              <a:rPr lang="en-US" sz="2400" dirty="0">
                <a:effectLst/>
                <a:ea typeface="Times New Roman" panose="02020603050405020304" pitchFamily="18" charset="0"/>
              </a:rPr>
              <a:t>CRR auction limits 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327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D96A6-2116-5CB2-B2CF-F1B4B3CA3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LTAS transactions and solution times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206FF-9160-CC5B-6878-6BCA9C62E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55B4CB-840C-67EC-73C2-30F07692D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92070"/>
            <a:ext cx="8763000" cy="509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53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E707-2249-E1AC-04BE-9BC16D282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Increasing Submitting CRRAHs and Transactions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8C11E-D6D6-C9AE-CDBC-2FD4E49FD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326AF7E-7527-1CEB-DEA5-99A54D73E8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7784" y="1447800"/>
            <a:ext cx="6668431" cy="2924583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A32D7D2-9F1A-EF93-1A69-00ACE3079AE8}"/>
              </a:ext>
            </a:extLst>
          </p:cNvPr>
          <p:cNvSpPr txBox="1"/>
          <p:nvPr/>
        </p:nvSpPr>
        <p:spPr>
          <a:xfrm>
            <a:off x="1256369" y="4419600"/>
            <a:ext cx="6668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*Initial bid window transactions from Transaction Adjustment Periods</a:t>
            </a:r>
          </a:p>
        </p:txBody>
      </p:sp>
    </p:spTree>
    <p:extLst>
      <p:ext uri="{BB962C8B-B14F-4D97-AF65-F5344CB8AC3E}">
        <p14:creationId xmlns:p14="http://schemas.microsoft.com/office/powerpoint/2010/main" val="264831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924A8-7A71-4F35-D72B-075962CB4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ffectLst/>
                <a:ea typeface="Times New Roman" panose="02020603050405020304" pitchFamily="18" charset="0"/>
              </a:rPr>
              <a:t>CRR auction limits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7473D-44FE-68B1-C418-44851285A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18968"/>
            <a:ext cx="8534400" cy="492943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800" dirty="0">
                <a:effectLst/>
                <a:ea typeface="Times New Roman" panose="02020603050405020304" pitchFamily="18" charset="0"/>
              </a:rPr>
              <a:t>NPRR1261 Operational Flexibility for CRR auction limits was approved by the PUCT on March 13.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800" dirty="0"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14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https://www.ercot.com/mktrules/issues/NPRR1261</a:t>
            </a:r>
            <a:endParaRPr lang="en-US" sz="1400" u="sng" dirty="0">
              <a:solidFill>
                <a:srgbClr val="0563C1"/>
              </a:solidFill>
              <a:effectLst/>
              <a:ea typeface="Calibri" panose="020F0502020204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1400" dirty="0"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1400" dirty="0">
                <a:ea typeface="Times New Roman" panose="02020603050405020304" pitchFamily="18" charset="0"/>
              </a:rPr>
              <a:t>The 2025.2nd6.AnnualAuction.Seq1 was the first LTAS to use the transaction limit table below.</a:t>
            </a:r>
          </a:p>
          <a:p>
            <a:pPr lvl="1">
              <a:spcBef>
                <a:spcPts val="0"/>
              </a:spcBef>
            </a:pPr>
            <a:endParaRPr lang="en-US" sz="1400" dirty="0"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1400" dirty="0">
                <a:ea typeface="Times New Roman" panose="02020603050405020304" pitchFamily="18" charset="0"/>
              </a:rPr>
              <a:t>In order to reduce the risk of Transaction Adjustment Periods occurring in the future, LTAS Per-CRRAH Limits will likely need to be reduced further due to continuing large increases in submitted transactions and submitting CRRAHs. </a:t>
            </a:r>
            <a:endParaRPr lang="en-US" sz="1400" dirty="0">
              <a:effectLst/>
              <a:ea typeface="Calibri" panose="020F0502020204030204" pitchFamily="34" charset="0"/>
            </a:endParaRPr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739A3-F250-95D8-E8EE-6841E4F67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ACEBAE-B4F0-BBA9-38F7-AE72E17388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886200"/>
            <a:ext cx="4953691" cy="18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7129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Agenda</vt:lpstr>
      <vt:lpstr>Historical LTAS transactions and solution times</vt:lpstr>
      <vt:lpstr>Increasing Submitting CRRAHs and Transactions</vt:lpstr>
      <vt:lpstr>CRR auction limits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2025-05-15T21:18:59Z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2024-01-22T22:35:43Z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354487cd-844f-485b-a665-d1e5a4197d8b</vt:lpwstr>
  </property>
  <property fmtid="{D5CDD505-2E9C-101B-9397-08002B2CF9AE}" pid="8" name="MSIP_Label_7084cbda-52b8-46fb-a7b7-cb5bd465ed85_ContentBits">
    <vt:lpwstr>0</vt:lpwstr>
  </property>
</Properties>
</file>