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267" r:id="rId7"/>
    <p:sldId id="275" r:id="rId8"/>
    <p:sldId id="274" r:id="rId9"/>
    <p:sldId id="270" r:id="rId10"/>
    <p:sldId id="271" r:id="rId11"/>
    <p:sldId id="27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5706" autoAdjust="0"/>
  </p:normalViewPr>
  <p:slideViewPr>
    <p:cSldViewPr showGuides="1">
      <p:cViewPr varScale="1">
        <p:scale>
          <a:sx n="112" d="100"/>
          <a:sy n="112" d="100"/>
        </p:scale>
        <p:origin x="150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92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813447"/>
            <a:ext cx="5029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Day-Ahead Market PTP and PTPLO Submission Activity</a:t>
            </a:r>
            <a:r>
              <a:rPr lang="en-US" b="1">
                <a:solidFill>
                  <a:schemeClr val="tx2"/>
                </a:solidFill>
              </a:rPr>
              <a:t>, Update </a:t>
            </a:r>
            <a:endParaRPr lang="en-US" b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May 19, 2025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Curry Holden</a:t>
            </a:r>
          </a:p>
          <a:p>
            <a:r>
              <a:rPr lang="en-US" dirty="0">
                <a:solidFill>
                  <a:schemeClr val="tx2"/>
                </a:solidFill>
              </a:rPr>
              <a:t>Day-Ahead Market Supervisor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3CEFDBD-4396-FFEA-A961-90A338FB0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249758"/>
            <a:ext cx="8534400" cy="4823621"/>
          </a:xfrm>
        </p:spPr>
        <p:txBody>
          <a:bodyPr/>
          <a:lstStyle/>
          <a:p>
            <a:r>
              <a:rPr lang="en-US" sz="2200" dirty="0"/>
              <a:t>High volumes of PTP and PTPLO interval records submissions are linked to increased optimization engine execution times.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PTP submission volumes continue to grow, with no clear market-wide upper limit obvious.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Some form of submission fee for PTP submissions (excluding PTPLOs) has been proposed by ERCOT.</a:t>
            </a:r>
          </a:p>
          <a:p>
            <a:endParaRPr lang="en-US" sz="2200" dirty="0"/>
          </a:p>
          <a:p>
            <a:r>
              <a:rPr lang="en-US" sz="2200" dirty="0"/>
              <a:t>Resource nodes currently added as a part of NPRR1188: 25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FDE302-74FF-F413-22A1-CBA88E18FA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7AAE5-65BA-2CD3-AF04-30BFDECEF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PTP Activity Since January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2DE3A-0020-3ED3-5F9F-63892BE1E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Submission Activity has grown during the study period 2021-present</a:t>
            </a:r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sz="1400" dirty="0">
                <a:solidFill>
                  <a:srgbClr val="5B6770"/>
                </a:solidFill>
              </a:rPr>
              <a:t>Average Daily PTP Submissions Per CP: 2021-2025</a:t>
            </a:r>
          </a:p>
          <a:p>
            <a:pPr marL="0" indent="0" algn="ctr">
              <a:buNone/>
            </a:pPr>
            <a:endParaRPr lang="en-US" sz="1400" dirty="0">
              <a:solidFill>
                <a:srgbClr val="5B6770"/>
              </a:solidFill>
            </a:endParaRPr>
          </a:p>
          <a:p>
            <a:pPr marL="0" indent="0" algn="ctr">
              <a:buNone/>
            </a:pPr>
            <a:endParaRPr lang="en-US" sz="1400" dirty="0">
              <a:solidFill>
                <a:srgbClr val="5B677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708B97-F8A3-2AF5-8227-28F5DE5D30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3513A9-EE95-3A35-7482-666BAF0DF2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473" y="2350725"/>
            <a:ext cx="7459054" cy="3721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702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A7961B-3EB9-E6CE-F52A-852A644AB9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A8455-5A4F-2586-0E31-F6BB089DC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Activity Per Counter Party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DB1A3-0CE9-8547-E5F9-39E53D6A3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The majority of PTP submissions are received by a small minority of market participants (CPs).</a:t>
            </a:r>
            <a:endParaRPr lang="en-US" sz="1800" dirty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sz="1400" dirty="0">
                <a:solidFill>
                  <a:srgbClr val="5B6770"/>
                </a:solidFill>
              </a:rPr>
              <a:t>Average Daily PTP Submissions Per CP: 2021-2025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C3A8B0-8216-9FFE-5DF4-E1D58702BE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 descr="Chart, treemap chart&#10;&#10;AI-generated content may be incorrect.">
            <a:extLst>
              <a:ext uri="{FF2B5EF4-FFF2-40B4-BE49-F238E27FC236}">
                <a16:creationId xmlns:a16="http://schemas.microsoft.com/office/drawing/2014/main" id="{CB7F4116-0E9B-8235-9DE0-06275E03B1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438400"/>
            <a:ext cx="868680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396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E8294-3C52-FDC2-F7FE-0997800FF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4EA6E-6D46-7D72-3EDB-31142AF96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23621"/>
          </a:xfrm>
        </p:spPr>
        <p:txBody>
          <a:bodyPr/>
          <a:lstStyle/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ERCOT is continuing to study the influence of different input variables on execution time.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Any questions or concerns?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2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BCA20-104C-3ADE-0D51-815826B9EE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591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FDBDF-66F1-5004-DA1F-15443EAC9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Slide 1; graph from 4/14/25 CMWG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BA832-0048-03F3-CBC9-DC7A865E8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 algn="ctr">
              <a:buNone/>
            </a:pPr>
            <a:r>
              <a:rPr lang="en-US" sz="1400" dirty="0">
                <a:solidFill>
                  <a:srgbClr val="5B6770"/>
                </a:solidFill>
              </a:rPr>
              <a:t>OD vs PTP/CRR interval count 2010-2025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BB70ED-4297-6470-BBE7-7634EB003C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56A58A-0385-1EEC-8BA8-47BFDA7D63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905" y="1905000"/>
            <a:ext cx="6676190" cy="34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26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A7961B-3EB9-E6CE-F52A-852A644AB9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A8455-5A4F-2586-0E31-F6BB089DC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Slide 2; graph from 4/14/25 CMWG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DB1A3-0CE9-8547-E5F9-39E53D6A3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sz="1400" dirty="0">
                <a:solidFill>
                  <a:srgbClr val="5B6770"/>
                </a:solidFill>
              </a:rPr>
              <a:t>Execution time vs PTP/CRR interval count 2021-2025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C3A8B0-8216-9FFE-5DF4-E1D58702BE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F4F0DC-50FD-6BBE-A270-26C43CE180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809" y="2133600"/>
            <a:ext cx="6952381" cy="32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94795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4046</TotalTime>
  <Words>197</Words>
  <Application>Microsoft Office PowerPoint</Application>
  <PresentationFormat>On-screen Show (4:3)</PresentationFormat>
  <Paragraphs>45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Wingdings</vt:lpstr>
      <vt:lpstr>1_Custom Design</vt:lpstr>
      <vt:lpstr>Office Theme</vt:lpstr>
      <vt:lpstr>PowerPoint Presentation</vt:lpstr>
      <vt:lpstr>Review</vt:lpstr>
      <vt:lpstr>PTP Activity Since January 2021</vt:lpstr>
      <vt:lpstr>Submission Activity Per Counter Party</vt:lpstr>
      <vt:lpstr>Next Steps</vt:lpstr>
      <vt:lpstr>Appendix Slide 1; graph from 4/14/25 CMWG</vt:lpstr>
      <vt:lpstr>Appendix Slide 2; graph from 4/14/25 CMWG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Holden, Curry</cp:lastModifiedBy>
  <cp:revision>127</cp:revision>
  <cp:lastPrinted>2016-01-21T20:53:15Z</cp:lastPrinted>
  <dcterms:created xsi:type="dcterms:W3CDTF">2016-01-21T15:20:31Z</dcterms:created>
  <dcterms:modified xsi:type="dcterms:W3CDTF">2025-05-15T20:56:26Z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2024-02-14T17:40:30Z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76bc3c7d-6ee2-4c14-9620-5c6cd72d3214</vt:lpwstr>
  </property>
  <property fmtid="{D5CDD505-2E9C-101B-9397-08002B2CF9AE}" pid="9" name="MSIP_Label_7084cbda-52b8-46fb-a7b7-cb5bd465ed85_ContentBits">
    <vt:lpwstr>0</vt:lpwstr>
  </property>
</Properties>
</file>