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4"/>
    <p:sldMasterId id="2147483648" r:id="rId5"/>
  </p:sldMasterIdLst>
  <p:notesMasterIdLst>
    <p:notesMasterId r:id="rId61"/>
  </p:notesMasterIdLst>
  <p:handoutMasterIdLst>
    <p:handoutMasterId r:id="rId62"/>
  </p:handoutMasterIdLst>
  <p:sldIdLst>
    <p:sldId id="338" r:id="rId6"/>
    <p:sldId id="2919" r:id="rId7"/>
    <p:sldId id="2681" r:id="rId8"/>
    <p:sldId id="2947" r:id="rId9"/>
    <p:sldId id="2916" r:id="rId10"/>
    <p:sldId id="2705" r:id="rId11"/>
    <p:sldId id="2965" r:id="rId12"/>
    <p:sldId id="2943" r:id="rId13"/>
    <p:sldId id="2966" r:id="rId14"/>
    <p:sldId id="2930" r:id="rId15"/>
    <p:sldId id="2924" r:id="rId16"/>
    <p:sldId id="2975" r:id="rId17"/>
    <p:sldId id="2679" r:id="rId18"/>
    <p:sldId id="2957" r:id="rId19"/>
    <p:sldId id="2680" r:id="rId20"/>
    <p:sldId id="2958" r:id="rId21"/>
    <p:sldId id="2959" r:id="rId22"/>
    <p:sldId id="2967" r:id="rId23"/>
    <p:sldId id="2928" r:id="rId24"/>
    <p:sldId id="2950" r:id="rId25"/>
    <p:sldId id="2952" r:id="rId26"/>
    <p:sldId id="2960" r:id="rId27"/>
    <p:sldId id="2970" r:id="rId28"/>
    <p:sldId id="2968" r:id="rId29"/>
    <p:sldId id="2920" r:id="rId30"/>
    <p:sldId id="2926" r:id="rId31"/>
    <p:sldId id="2711" r:id="rId32"/>
    <p:sldId id="2712" r:id="rId33"/>
    <p:sldId id="2951" r:id="rId34"/>
    <p:sldId id="2713" r:id="rId35"/>
    <p:sldId id="2969" r:id="rId36"/>
    <p:sldId id="2954" r:id="rId37"/>
    <p:sldId id="2692" r:id="rId38"/>
    <p:sldId id="259" r:id="rId39"/>
    <p:sldId id="304" r:id="rId40"/>
    <p:sldId id="2940" r:id="rId41"/>
    <p:sldId id="2927" r:id="rId42"/>
    <p:sldId id="2715" r:id="rId43"/>
    <p:sldId id="2938" r:id="rId44"/>
    <p:sldId id="2939" r:id="rId45"/>
    <p:sldId id="2929" r:id="rId46"/>
    <p:sldId id="2974" r:id="rId47"/>
    <p:sldId id="899" r:id="rId48"/>
    <p:sldId id="2963" r:id="rId49"/>
    <p:sldId id="2942" r:id="rId50"/>
    <p:sldId id="2917" r:id="rId51"/>
    <p:sldId id="353" r:id="rId52"/>
    <p:sldId id="2948" r:id="rId53"/>
    <p:sldId id="2682" r:id="rId54"/>
    <p:sldId id="2945" r:id="rId55"/>
    <p:sldId id="2944" r:id="rId56"/>
    <p:sldId id="2683" r:id="rId57"/>
    <p:sldId id="2685" r:id="rId58"/>
    <p:sldId id="682" r:id="rId59"/>
    <p:sldId id="2961"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7DE27-4B96-A59E-FDD9-EF7C24BC629B}" name="Schmall, John" initials="SJ" userId="S::john.schmall@ercot.com::f98f7ff2-2efd-46b1-a0be-6e7428f04ce8" providerId="AD"/>
  <p188:author id="{61CD393B-B17F-647C-CC65-41A4EDC8BC3E}" name="Woodfin, Dan" initials="WD" userId="S::dan.woodfin@ercot.com::241f4bb4-a54f-4ff5-bea3-a7be5eec2bbc" providerId="AD"/>
  <p188:author id="{45A5BF4A-79CF-094C-5A49-8F5E49E493A8}" name="Schmall, John" initials="SJ" userId="S::John.Schmall@ercot.com::f98f7ff2-2efd-46b1-a0be-6e7428f04ce8" providerId="AD"/>
  <p188:author id="{1E6A1C6D-95E2-9F58-4E53-AFEA81F9AAB2}" name="Solis, Stephen" initials="SS" userId="S::Stephen.Solis@ercot.com::4217e5b7-af20-42de-818f-e9ca39127043" providerId="AD"/>
  <p188:author id="{E2EA0CA2-A617-B423-808C-743E83A13CCB}" name="Punyala, Saseen" initials="PS" userId="S::saseen.punyala@ercot.com::cee1e827-9b21-41ab-b80f-9a3990fb48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D2A8E-1C46-58BD-7D01-B1B32AABD4DB}" v="5" dt="2025-05-19T05:56:05.005"/>
    <p1510:client id="{B3403E76-4BAA-4E09-8CD6-BF579686B3F9}" v="49" dt="2025-05-19T14:15:03.050"/>
    <p1510:client id="{B920405B-E490-A3DD-5923-7A494DAF8FCF}" v="11" dt="2025-05-19T14:14:05.635"/>
    <p1510:client id="{E660103D-E4CE-4A18-BE73-4CE8596315D7}" v="297" dt="2025-05-19T14:12:11.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836"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5/19/2025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5/19/2025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0111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54</a:t>
            </a:fld>
            <a:endParaRPr lang="en-US"/>
          </a:p>
        </p:txBody>
      </p:sp>
    </p:spTree>
    <p:extLst>
      <p:ext uri="{BB962C8B-B14F-4D97-AF65-F5344CB8AC3E}">
        <p14:creationId xmlns:p14="http://schemas.microsoft.com/office/powerpoint/2010/main" val="234452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5</a:t>
            </a:fld>
            <a:endParaRPr lang="en-US"/>
          </a:p>
        </p:txBody>
      </p:sp>
    </p:spTree>
    <p:extLst>
      <p:ext uri="{BB962C8B-B14F-4D97-AF65-F5344CB8AC3E}">
        <p14:creationId xmlns:p14="http://schemas.microsoft.com/office/powerpoint/2010/main" val="265139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6</a:t>
            </a:fld>
            <a:endParaRPr lang="en-US"/>
          </a:p>
        </p:txBody>
      </p:sp>
    </p:spTree>
    <p:extLst>
      <p:ext uri="{BB962C8B-B14F-4D97-AF65-F5344CB8AC3E}">
        <p14:creationId xmlns:p14="http://schemas.microsoft.com/office/powerpoint/2010/main" val="395025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01566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20091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8D7D-D3C4-E825-1941-BC91DC5EC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1A782-DD6A-DFD7-D083-3924BD879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C2543-CF67-1106-49F3-E898BFFD84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67C831-B28B-1B7F-0204-752BE012122C}"/>
              </a:ext>
            </a:extLst>
          </p:cNvPr>
          <p:cNvSpPr>
            <a:spLocks noGrp="1"/>
          </p:cNvSpPr>
          <p:nvPr>
            <p:ph type="sldNum" sz="quarter" idx="5"/>
          </p:nvPr>
        </p:nvSpPr>
        <p:spPr/>
        <p:txBody>
          <a:bodyPr/>
          <a:lstStyle/>
          <a:p>
            <a:fld id="{A772613F-3576-4EE9-945C-25503B987A39}" type="slidenum">
              <a:rPr lang="en-US" smtClean="0"/>
              <a:t>20</a:t>
            </a:fld>
            <a:endParaRPr lang="en-US"/>
          </a:p>
        </p:txBody>
      </p:sp>
    </p:spTree>
    <p:extLst>
      <p:ext uri="{BB962C8B-B14F-4D97-AF65-F5344CB8AC3E}">
        <p14:creationId xmlns:p14="http://schemas.microsoft.com/office/powerpoint/2010/main" val="36280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34</a:t>
            </a:fld>
            <a:endParaRPr lang="en-US"/>
          </a:p>
        </p:txBody>
      </p:sp>
    </p:spTree>
    <p:extLst>
      <p:ext uri="{BB962C8B-B14F-4D97-AF65-F5344CB8AC3E}">
        <p14:creationId xmlns:p14="http://schemas.microsoft.com/office/powerpoint/2010/main" val="253929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years of data</a:t>
            </a:r>
          </a:p>
        </p:txBody>
      </p:sp>
      <p:sp>
        <p:nvSpPr>
          <p:cNvPr id="4" name="Slide Number Placeholder 3"/>
          <p:cNvSpPr>
            <a:spLocks noGrp="1"/>
          </p:cNvSpPr>
          <p:nvPr>
            <p:ph type="sldNum" sz="quarter" idx="5"/>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240420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38</a:t>
            </a:fld>
            <a:endParaRPr lang="en-US"/>
          </a:p>
        </p:txBody>
      </p:sp>
    </p:spTree>
    <p:extLst>
      <p:ext uri="{BB962C8B-B14F-4D97-AF65-F5344CB8AC3E}">
        <p14:creationId xmlns:p14="http://schemas.microsoft.com/office/powerpoint/2010/main" val="414310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7" name="Rectangle 6"/>
          <p:cNvSpPr/>
          <p:nvPr/>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837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Tree>
    <p:extLst>
      <p:ext uri="{BB962C8B-B14F-4D97-AF65-F5344CB8AC3E}">
        <p14:creationId xmlns:p14="http://schemas.microsoft.com/office/powerpoint/2010/main" val="3609067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a:solidFill>
                  <a:schemeClr val="tx2"/>
                </a:solidFill>
              </a:rPr>
              <a:t>PUBLIC</a:t>
            </a:r>
            <a:endParaRPr lang="en-US" sz="1000" b="1">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4"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nterchange.puc.texas.gov/search/documents/?controlNumber=55845&amp;itemNumber=46" TargetMode="External"/><Relationship Id="rId2" Type="http://schemas.openxmlformats.org/officeDocument/2006/relationships/hyperlink" Target="https://www.ercot.com/files/docs/2024/10/07/ERCOT-Ancillary-Services-Study-Final-White-Paper.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0"/>
            <a:ext cx="5029200" cy="4278094"/>
          </a:xfrm>
          <a:prstGeom prst="rect">
            <a:avLst/>
          </a:prstGeom>
          <a:noFill/>
        </p:spPr>
        <p:txBody>
          <a:bodyPr wrap="square" rtlCol="0">
            <a:spAutoFit/>
          </a:bodyPr>
          <a:lstStyle/>
          <a:p>
            <a:r>
              <a:rPr lang="en-US" sz="2800" b="1">
                <a:solidFill>
                  <a:schemeClr val="tx2"/>
                </a:solidFill>
              </a:rPr>
              <a:t>Introduction to Probabilistic Framework for Computing ECRS &amp; Non-Spin Requirement</a:t>
            </a:r>
            <a:endParaRPr lang="en-US" sz="2000" b="1">
              <a:solidFill>
                <a:schemeClr val="tx2"/>
              </a:solidFill>
            </a:endParaRPr>
          </a:p>
          <a:p>
            <a:endParaRPr lang="en-US" sz="2000" b="1">
              <a:solidFill>
                <a:schemeClr val="tx2"/>
              </a:solidFill>
            </a:endParaRPr>
          </a:p>
          <a:p>
            <a:endParaRPr lang="en-US" sz="2000" b="1">
              <a:solidFill>
                <a:schemeClr val="tx2"/>
              </a:solidFill>
            </a:endParaRPr>
          </a:p>
          <a:p>
            <a:pPr eaLnBrk="1" hangingPunct="1"/>
            <a:r>
              <a:rPr lang="en-US" altLang="en-US" sz="2000">
                <a:solidFill>
                  <a:schemeClr val="tx2"/>
                </a:solidFill>
              </a:rPr>
              <a:t>ERCOT Staff</a:t>
            </a:r>
          </a:p>
          <a:p>
            <a:pPr eaLnBrk="1" hangingPunct="1"/>
            <a:r>
              <a:rPr lang="en-US" altLang="en-US" sz="2000">
                <a:solidFill>
                  <a:schemeClr val="tx2"/>
                </a:solidFill>
              </a:rPr>
              <a:t>ERCOT Operations Analysis</a:t>
            </a:r>
          </a:p>
          <a:p>
            <a:endParaRPr lang="en-US" sz="2000" b="1">
              <a:solidFill>
                <a:schemeClr val="tx2"/>
              </a:solidFill>
            </a:endParaRPr>
          </a:p>
          <a:p>
            <a:endParaRPr lang="en-US" sz="2000" b="1">
              <a:solidFill>
                <a:schemeClr val="tx2"/>
              </a:solidFill>
            </a:endParaRPr>
          </a:p>
          <a:p>
            <a:r>
              <a:rPr kumimoji="0" lang="en-US" sz="2000" b="1" i="0" u="none" strike="noStrike" kern="1200" cap="none" spc="0" normalizeH="0" baseline="0" noProof="0">
                <a:ln>
                  <a:noFill/>
                </a:ln>
                <a:solidFill>
                  <a:srgbClr val="5B6770"/>
                </a:solidFill>
                <a:effectLst/>
                <a:uLnTx/>
                <a:uFillTx/>
                <a:latin typeface="Arial" panose="020B0604020202020204"/>
                <a:ea typeface="+mn-ea"/>
                <a:cs typeface="+mn-cs"/>
              </a:rPr>
              <a:t>Probabilistic Workshop # 1</a:t>
            </a:r>
            <a:endParaRPr lang="en-US" sz="2000" b="1">
              <a:solidFill>
                <a:schemeClr val="tx2"/>
              </a:solidFill>
            </a:endParaRPr>
          </a:p>
          <a:p>
            <a:r>
              <a:rPr lang="en-US" sz="2000" b="1">
                <a:solidFill>
                  <a:schemeClr val="tx2"/>
                </a:solidFill>
              </a:rPr>
              <a:t>May 19, 2025</a:t>
            </a:r>
          </a:p>
        </p:txBody>
      </p:sp>
    </p:spTree>
    <p:extLst>
      <p:ext uri="{BB962C8B-B14F-4D97-AF65-F5344CB8AC3E}">
        <p14:creationId xmlns:p14="http://schemas.microsoft.com/office/powerpoint/2010/main" val="36769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76472E-C023-05AC-F2A3-CB160C914A20}"/>
              </a:ext>
            </a:extLst>
          </p:cNvPr>
          <p:cNvSpPr>
            <a:spLocks noGrp="1"/>
          </p:cNvSpPr>
          <p:nvPr>
            <p:ph type="ctrTitle"/>
          </p:nvPr>
        </p:nvSpPr>
        <p:spPr>
          <a:xfrm>
            <a:off x="685800" y="1425575"/>
            <a:ext cx="7772400" cy="1470025"/>
          </a:xfrm>
        </p:spPr>
        <p:txBody>
          <a:bodyPr/>
          <a:lstStyle/>
          <a:p>
            <a:r>
              <a:rPr lang="en-US"/>
              <a:t>Engine Discussion</a:t>
            </a:r>
          </a:p>
        </p:txBody>
      </p:sp>
      <p:sp>
        <p:nvSpPr>
          <p:cNvPr id="4" name="Slide Number Placeholder 3">
            <a:extLst>
              <a:ext uri="{FF2B5EF4-FFF2-40B4-BE49-F238E27FC236}">
                <a16:creationId xmlns:a16="http://schemas.microsoft.com/office/drawing/2014/main" id="{675F5317-1DF5-3E99-FB0A-D9AA71D8D201}"/>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6" name="Picture 5">
            <a:extLst>
              <a:ext uri="{FF2B5EF4-FFF2-40B4-BE49-F238E27FC236}">
                <a16:creationId xmlns:a16="http://schemas.microsoft.com/office/drawing/2014/main" id="{64E22DD1-9335-94D1-913A-A69CEA0AACE4}"/>
              </a:ext>
            </a:extLst>
          </p:cNvPr>
          <p:cNvPicPr>
            <a:picLocks noChangeAspect="1"/>
          </p:cNvPicPr>
          <p:nvPr/>
        </p:nvPicPr>
        <p:blipFill>
          <a:blip r:embed="rId3"/>
          <a:stretch>
            <a:fillRect/>
          </a:stretch>
        </p:blipFill>
        <p:spPr>
          <a:xfrm>
            <a:off x="685800" y="2533650"/>
            <a:ext cx="7381875" cy="3636945"/>
          </a:xfrm>
          <a:prstGeom prst="rect">
            <a:avLst/>
          </a:prstGeom>
        </p:spPr>
      </p:pic>
      <p:sp>
        <p:nvSpPr>
          <p:cNvPr id="7" name="Rectangle 6">
            <a:extLst>
              <a:ext uri="{FF2B5EF4-FFF2-40B4-BE49-F238E27FC236}">
                <a16:creationId xmlns:a16="http://schemas.microsoft.com/office/drawing/2014/main" id="{3F43E3E5-FE92-6D53-D9BC-AAA1E766F75C}"/>
              </a:ext>
            </a:extLst>
          </p:cNvPr>
          <p:cNvSpPr/>
          <p:nvPr/>
        </p:nvSpPr>
        <p:spPr>
          <a:xfrm>
            <a:off x="3038475" y="2637622"/>
            <a:ext cx="3352800" cy="3429000"/>
          </a:xfrm>
          <a:prstGeom prst="rect">
            <a:avLst/>
          </a:prstGeom>
          <a:noFill/>
          <a:ln w="38100">
            <a:solidFill>
              <a:schemeClr val="accent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240580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BBF25-FB9D-C666-F5EE-7B95DAE5D246}"/>
              </a:ext>
            </a:extLst>
          </p:cNvPr>
          <p:cNvSpPr>
            <a:spLocks noGrp="1"/>
          </p:cNvSpPr>
          <p:nvPr>
            <p:ph type="ctrTitle"/>
          </p:nvPr>
        </p:nvSpPr>
        <p:spPr/>
        <p:txBody>
          <a:bodyPr lIns="91440" tIns="45720" rIns="91440" bIns="45720" anchor="t"/>
          <a:lstStyle/>
          <a:p>
            <a:r>
              <a:rPr lang="en-US">
                <a:cs typeface="Arial"/>
              </a:rPr>
              <a:t>Monte Carlo</a:t>
            </a:r>
          </a:p>
        </p:txBody>
      </p:sp>
      <p:sp>
        <p:nvSpPr>
          <p:cNvPr id="2" name="Subtitle 1">
            <a:extLst>
              <a:ext uri="{FF2B5EF4-FFF2-40B4-BE49-F238E27FC236}">
                <a16:creationId xmlns:a16="http://schemas.microsoft.com/office/drawing/2014/main" id="{63AC9791-4426-9610-20F1-9DDCF1FEBEC0}"/>
              </a:ext>
            </a:extLst>
          </p:cNvPr>
          <p:cNvSpPr>
            <a:spLocks noGrp="1"/>
          </p:cNvSpPr>
          <p:nvPr>
            <p:ph type="subTitle" idx="1"/>
          </p:nvPr>
        </p:nvSpPr>
        <p:spPr/>
        <p:txBody>
          <a:bodyPr/>
          <a:lstStyle/>
          <a:p>
            <a:r>
              <a:rPr lang="en-US">
                <a:cs typeface="Arial"/>
              </a:rPr>
              <a:t>Sample Boosting</a:t>
            </a:r>
            <a:endParaRPr lang="en-US"/>
          </a:p>
        </p:txBody>
      </p:sp>
      <p:sp>
        <p:nvSpPr>
          <p:cNvPr id="4" name="Slide Number Placeholder 3">
            <a:extLst>
              <a:ext uri="{FF2B5EF4-FFF2-40B4-BE49-F238E27FC236}">
                <a16:creationId xmlns:a16="http://schemas.microsoft.com/office/drawing/2014/main" id="{AD5C6A1E-202D-93A3-1764-A259667D4BF5}"/>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77103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F0F0-1A48-3184-D9D7-BC723E366A07}"/>
              </a:ext>
            </a:extLst>
          </p:cNvPr>
          <p:cNvSpPr>
            <a:spLocks noGrp="1"/>
          </p:cNvSpPr>
          <p:nvPr>
            <p:ph type="title"/>
          </p:nvPr>
        </p:nvSpPr>
        <p:spPr/>
        <p:txBody>
          <a:bodyPr/>
          <a:lstStyle/>
          <a:p>
            <a:r>
              <a:rPr lang="en-US" dirty="0"/>
              <a:t>Sample Size for Analysis</a:t>
            </a:r>
          </a:p>
        </p:txBody>
      </p:sp>
      <p:sp>
        <p:nvSpPr>
          <p:cNvPr id="3" name="Content Placeholder 2">
            <a:extLst>
              <a:ext uri="{FF2B5EF4-FFF2-40B4-BE49-F238E27FC236}">
                <a16:creationId xmlns:a16="http://schemas.microsoft.com/office/drawing/2014/main" id="{741A2944-FCD8-BD8C-842F-6CA2102286E9}"/>
              </a:ext>
            </a:extLst>
          </p:cNvPr>
          <p:cNvSpPr>
            <a:spLocks noGrp="1"/>
          </p:cNvSpPr>
          <p:nvPr>
            <p:ph idx="1"/>
          </p:nvPr>
        </p:nvSpPr>
        <p:spPr/>
        <p:txBody>
          <a:bodyPr/>
          <a:lstStyle/>
          <a:p>
            <a:r>
              <a:rPr lang="en-US" dirty="0"/>
              <a:t>Concern:</a:t>
            </a:r>
          </a:p>
          <a:p>
            <a:pPr lvl="1"/>
            <a:r>
              <a:rPr lang="en-US" dirty="0"/>
              <a:t>Utilizing 3 years of data as an example. Each hour for a month over the period would only give us 90 data points for that hour. This sometimes can lead to sharp changes in AS quantities between hours. </a:t>
            </a:r>
          </a:p>
          <a:p>
            <a:pPr lvl="1"/>
            <a:endParaRPr lang="en-US" dirty="0"/>
          </a:p>
          <a:p>
            <a:r>
              <a:rPr lang="en-US" dirty="0"/>
              <a:t>Potential solutions</a:t>
            </a:r>
          </a:p>
          <a:p>
            <a:pPr lvl="1"/>
            <a:r>
              <a:rPr lang="en-US" dirty="0"/>
              <a:t>Boost the data</a:t>
            </a:r>
          </a:p>
          <a:p>
            <a:pPr lvl="1"/>
            <a:r>
              <a:rPr lang="en-US" dirty="0"/>
              <a:t>Utilize adjacent hours and or months</a:t>
            </a:r>
          </a:p>
        </p:txBody>
      </p:sp>
      <p:sp>
        <p:nvSpPr>
          <p:cNvPr id="4" name="Slide Number Placeholder 3">
            <a:extLst>
              <a:ext uri="{FF2B5EF4-FFF2-40B4-BE49-F238E27FC236}">
                <a16:creationId xmlns:a16="http://schemas.microsoft.com/office/drawing/2014/main" id="{0599EE50-9A85-7479-C8DB-876F9F0C733A}"/>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200815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lIns="91440" tIns="45720" rIns="91440" bIns="45720" anchor="t"/>
          <a:lstStyle/>
          <a:p>
            <a:r>
              <a:rPr lang="en-US" sz="2700"/>
              <a:t>Monte Carlo Resampling</a:t>
            </a:r>
            <a:endParaRPr lang="en-US"/>
          </a:p>
        </p:txBody>
      </p:sp>
      <p:sp>
        <p:nvSpPr>
          <p:cNvPr id="4" name="Slide Number Placeholder 3"/>
          <p:cNvSpPr>
            <a:spLocks noGrp="1"/>
          </p:cNvSpPr>
          <p:nvPr>
            <p:ph type="sldNum" sz="quarter" idx="4"/>
          </p:nvPr>
        </p:nvSpPr>
        <p:spPr>
          <a:xfrm>
            <a:off x="8534400" y="6916042"/>
            <a:ext cx="533400" cy="220662"/>
          </a:xfrm>
        </p:spPr>
        <p:txBody>
          <a:bodyPr/>
          <a:lstStyle/>
          <a:p>
            <a:fld id="{1D93BD3E-1E9A-4970-A6F7-E7AC52762E0C}" type="slidenum">
              <a:rPr lang="en-US" smtClean="0"/>
              <a:pPr/>
              <a:t>13</a:t>
            </a:fld>
            <a:endParaRPr lang="en-US"/>
          </a:p>
        </p:txBody>
      </p:sp>
      <p:sp>
        <p:nvSpPr>
          <p:cNvPr id="3" name="TextBox 2">
            <a:extLst>
              <a:ext uri="{FF2B5EF4-FFF2-40B4-BE49-F238E27FC236}">
                <a16:creationId xmlns:a16="http://schemas.microsoft.com/office/drawing/2014/main" id="{B2B95E8E-2657-53CD-A724-A27E929EC05B}"/>
              </a:ext>
            </a:extLst>
          </p:cNvPr>
          <p:cNvSpPr txBox="1"/>
          <p:nvPr/>
        </p:nvSpPr>
        <p:spPr>
          <a:xfrm>
            <a:off x="266178" y="929174"/>
            <a:ext cx="8767707" cy="2862322"/>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
            </a:pPr>
            <a:r>
              <a:rPr lang="en-US">
                <a:solidFill>
                  <a:schemeClr val="tx2"/>
                </a:solidFill>
              </a:rPr>
              <a:t>Monte Carlo Resampling is a statistical technique for estimating distribution of a statistic (e.g. mean)</a:t>
            </a:r>
          </a:p>
          <a:p>
            <a:pPr marL="285750" lvl="1" indent="-285750">
              <a:buFont typeface="Wingdings" panose="05000000000000000000" pitchFamily="2" charset="2"/>
              <a:buChar char="§"/>
            </a:pPr>
            <a:endParaRPr lang="en-US">
              <a:solidFill>
                <a:schemeClr val="tx2"/>
              </a:solidFill>
            </a:endParaRPr>
          </a:p>
          <a:p>
            <a:pPr marL="285750" lvl="1" indent="-285750">
              <a:buFont typeface="Wingdings" panose="05000000000000000000" pitchFamily="2" charset="2"/>
              <a:buChar char="§"/>
            </a:pPr>
            <a:r>
              <a:rPr lang="en-US">
                <a:solidFill>
                  <a:schemeClr val="tx2"/>
                </a:solidFill>
              </a:rPr>
              <a:t>It resamples from original data with replacement and statistic is calculated using the resample </a:t>
            </a:r>
          </a:p>
          <a:p>
            <a:pPr marL="285750" lvl="1" indent="-285750">
              <a:buFont typeface="Wingdings" panose="05000000000000000000" pitchFamily="2" charset="2"/>
              <a:buChar char="§"/>
            </a:pPr>
            <a:endParaRPr lang="en-US">
              <a:solidFill>
                <a:schemeClr val="tx2"/>
              </a:solidFill>
            </a:endParaRPr>
          </a:p>
          <a:p>
            <a:pPr marL="285750" lvl="1" indent="-285750">
              <a:buFont typeface="Wingdings" panose="05000000000000000000" pitchFamily="2" charset="2"/>
              <a:buChar char="§"/>
            </a:pPr>
            <a:r>
              <a:rPr lang="en-US">
                <a:solidFill>
                  <a:schemeClr val="tx2"/>
                </a:solidFill>
              </a:rPr>
              <a:t>Distribution of the statistic is formed by the calculated statistics from the resamples</a:t>
            </a:r>
          </a:p>
          <a:p>
            <a:pPr marL="285750" lvl="1" indent="-285750">
              <a:buFont typeface="Wingdings" panose="05000000000000000000" pitchFamily="2" charset="2"/>
              <a:buChar char="§"/>
            </a:pPr>
            <a:endParaRPr lang="en-US">
              <a:solidFill>
                <a:schemeClr val="tx1">
                  <a:lumMod val="65000"/>
                  <a:lumOff val="35000"/>
                </a:schemeClr>
              </a:solidFill>
            </a:endParaRPr>
          </a:p>
          <a:p>
            <a:pPr marL="285750" lvl="1" indent="-285750">
              <a:buFont typeface="Wingdings" panose="05000000000000000000" pitchFamily="2" charset="2"/>
              <a:buChar char="§"/>
            </a:pPr>
            <a:endParaRPr lang="en-US">
              <a:solidFill>
                <a:schemeClr val="tx1">
                  <a:lumMod val="65000"/>
                  <a:lumOff val="35000"/>
                </a:schemeClr>
              </a:solidFill>
            </a:endParaRPr>
          </a:p>
        </p:txBody>
      </p:sp>
      <p:pic>
        <p:nvPicPr>
          <p:cNvPr id="10" name="Picture 9">
            <a:extLst>
              <a:ext uri="{FF2B5EF4-FFF2-40B4-BE49-F238E27FC236}">
                <a16:creationId xmlns:a16="http://schemas.microsoft.com/office/drawing/2014/main" id="{6D53AD9C-CC87-FBFE-106E-175503F707C0}"/>
              </a:ext>
            </a:extLst>
          </p:cNvPr>
          <p:cNvPicPr>
            <a:picLocks noChangeAspect="1"/>
          </p:cNvPicPr>
          <p:nvPr/>
        </p:nvPicPr>
        <p:blipFill>
          <a:blip r:embed="rId2"/>
          <a:stretch>
            <a:fillRect/>
          </a:stretch>
        </p:blipFill>
        <p:spPr>
          <a:xfrm>
            <a:off x="274618" y="3520141"/>
            <a:ext cx="8594764" cy="1454591"/>
          </a:xfrm>
          <a:prstGeom prst="rect">
            <a:avLst/>
          </a:prstGeom>
        </p:spPr>
      </p:pic>
      <p:sp>
        <p:nvSpPr>
          <p:cNvPr id="11" name="Oval 10">
            <a:extLst>
              <a:ext uri="{FF2B5EF4-FFF2-40B4-BE49-F238E27FC236}">
                <a16:creationId xmlns:a16="http://schemas.microsoft.com/office/drawing/2014/main" id="{4764E725-AD47-7F12-408C-746A4FEB50EE}"/>
              </a:ext>
            </a:extLst>
          </p:cNvPr>
          <p:cNvSpPr/>
          <p:nvPr/>
        </p:nvSpPr>
        <p:spPr>
          <a:xfrm>
            <a:off x="2958354" y="4743442"/>
            <a:ext cx="548640" cy="462579"/>
          </a:xfrm>
          <a:prstGeom prst="ellipse">
            <a:avLst/>
          </a:prstGeom>
          <a:no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1EB43A-9412-43A1-D279-D918C4EA827B}"/>
              </a:ext>
            </a:extLst>
          </p:cNvPr>
          <p:cNvSpPr/>
          <p:nvPr/>
        </p:nvSpPr>
        <p:spPr>
          <a:xfrm>
            <a:off x="4735159" y="4627797"/>
            <a:ext cx="548640" cy="462579"/>
          </a:xfrm>
          <a:prstGeom prst="ellipse">
            <a:avLst/>
          </a:prstGeom>
          <a:no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2B475A-5335-2425-8EEB-4562AA527273}"/>
              </a:ext>
            </a:extLst>
          </p:cNvPr>
          <p:cNvSpPr/>
          <p:nvPr/>
        </p:nvSpPr>
        <p:spPr>
          <a:xfrm>
            <a:off x="6660777" y="4737984"/>
            <a:ext cx="548640" cy="462579"/>
          </a:xfrm>
          <a:prstGeom prst="ellipse">
            <a:avLst/>
          </a:prstGeom>
          <a:no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5734D00-A8E5-734E-507C-BA8EC6ACD775}"/>
              </a:ext>
            </a:extLst>
          </p:cNvPr>
          <p:cNvSpPr/>
          <p:nvPr/>
        </p:nvSpPr>
        <p:spPr>
          <a:xfrm>
            <a:off x="8448368" y="4737983"/>
            <a:ext cx="548640" cy="462579"/>
          </a:xfrm>
          <a:prstGeom prst="ellipse">
            <a:avLst/>
          </a:prstGeom>
          <a:noFill/>
          <a:ln>
            <a:solidFill>
              <a:schemeClr val="accent4">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F06DD25-52FB-BA52-2A9E-6B6CEE3E06F7}"/>
              </a:ext>
            </a:extLst>
          </p:cNvPr>
          <p:cNvCxnSpPr>
            <a:cxnSpLocks/>
          </p:cNvCxnSpPr>
          <p:nvPr/>
        </p:nvCxnSpPr>
        <p:spPr>
          <a:xfrm>
            <a:off x="3426648" y="5138278"/>
            <a:ext cx="1183452" cy="8504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4606E17-3A8A-0D07-C5C3-B6D1179C38FA}"/>
              </a:ext>
            </a:extLst>
          </p:cNvPr>
          <p:cNvCxnSpPr>
            <a:cxnSpLocks/>
          </p:cNvCxnSpPr>
          <p:nvPr/>
        </p:nvCxnSpPr>
        <p:spPr>
          <a:xfrm flipH="1">
            <a:off x="4872610" y="5090376"/>
            <a:ext cx="136869" cy="8579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456DAFA-75CC-7FFE-1193-3AC076DFD2C3}"/>
              </a:ext>
            </a:extLst>
          </p:cNvPr>
          <p:cNvCxnSpPr>
            <a:cxnSpLocks/>
          </p:cNvCxnSpPr>
          <p:nvPr/>
        </p:nvCxnSpPr>
        <p:spPr>
          <a:xfrm flipH="1">
            <a:off x="5195662" y="4969274"/>
            <a:ext cx="1465115" cy="9169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EADAD5C-2573-8798-8304-0CEEDC05087B}"/>
              </a:ext>
            </a:extLst>
          </p:cNvPr>
          <p:cNvCxnSpPr>
            <a:cxnSpLocks/>
          </p:cNvCxnSpPr>
          <p:nvPr/>
        </p:nvCxnSpPr>
        <p:spPr>
          <a:xfrm flipH="1">
            <a:off x="5458172" y="5132819"/>
            <a:ext cx="3070542" cy="935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D905315-C987-8C36-8C02-9B59BE45C999}"/>
              </a:ext>
            </a:extLst>
          </p:cNvPr>
          <p:cNvSpPr txBox="1"/>
          <p:nvPr/>
        </p:nvSpPr>
        <p:spPr>
          <a:xfrm>
            <a:off x="3894158" y="6001869"/>
            <a:ext cx="3399415" cy="646331"/>
          </a:xfrm>
          <a:prstGeom prst="rect">
            <a:avLst/>
          </a:prstGeom>
          <a:noFill/>
        </p:spPr>
        <p:txBody>
          <a:bodyPr wrap="square" rtlCol="0">
            <a:spAutoFit/>
          </a:bodyPr>
          <a:lstStyle/>
          <a:p>
            <a:pPr marL="0" lvl="1"/>
            <a:r>
              <a:rPr lang="en-US" b="1" i="1">
                <a:solidFill>
                  <a:schemeClr val="tx1">
                    <a:lumMod val="65000"/>
                    <a:lumOff val="35000"/>
                  </a:schemeClr>
                </a:solidFill>
              </a:rPr>
              <a:t>forms distribution of avg</a:t>
            </a:r>
            <a:endParaRPr lang="en-US" b="1" i="1">
              <a:solidFill>
                <a:schemeClr val="accent3">
                  <a:lumMod val="75000"/>
                </a:schemeClr>
              </a:solidFill>
            </a:endParaRPr>
          </a:p>
          <a:p>
            <a:pPr marL="285750" lvl="1" indent="-285750">
              <a:buFont typeface="Wingdings" panose="05000000000000000000" pitchFamily="2" charset="2"/>
              <a:buChar char="§"/>
            </a:pPr>
            <a:endParaRPr lang="en-US" b="1" i="1">
              <a:solidFill>
                <a:schemeClr val="tx1">
                  <a:lumMod val="65000"/>
                  <a:lumOff val="35000"/>
                </a:schemeClr>
              </a:solidFill>
            </a:endParaRPr>
          </a:p>
        </p:txBody>
      </p:sp>
    </p:spTree>
    <p:extLst>
      <p:ext uri="{BB962C8B-B14F-4D97-AF65-F5344CB8AC3E}">
        <p14:creationId xmlns:p14="http://schemas.microsoft.com/office/powerpoint/2010/main" val="197320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2BAEA-EB67-04C8-F173-229BEAE0739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2CBD700-45FE-1AFC-BB73-D44DE3592F89}"/>
              </a:ext>
            </a:extLst>
          </p:cNvPr>
          <p:cNvSpPr>
            <a:spLocks noGrp="1"/>
          </p:cNvSpPr>
          <p:nvPr>
            <p:ph type="title"/>
          </p:nvPr>
        </p:nvSpPr>
        <p:spPr>
          <a:xfrm>
            <a:off x="381000" y="243682"/>
            <a:ext cx="8458200" cy="745148"/>
          </a:xfrm>
        </p:spPr>
        <p:txBody>
          <a:bodyPr lIns="91440" tIns="45720" rIns="91440" bIns="45720" anchor="t">
            <a:normAutofit/>
          </a:bodyPr>
          <a:lstStyle/>
          <a:p>
            <a:pPr>
              <a:lnSpc>
                <a:spcPct val="90000"/>
              </a:lnSpc>
            </a:pPr>
            <a:r>
              <a:rPr lang="en-US" sz="3000">
                <a:cs typeface="Arial"/>
              </a:rPr>
              <a:t>Monte Carlo Resampling (cont'd...)</a:t>
            </a:r>
          </a:p>
        </p:txBody>
      </p:sp>
      <p:sp>
        <p:nvSpPr>
          <p:cNvPr id="4" name="Slide Number Placeholder 3">
            <a:extLst>
              <a:ext uri="{FF2B5EF4-FFF2-40B4-BE49-F238E27FC236}">
                <a16:creationId xmlns:a16="http://schemas.microsoft.com/office/drawing/2014/main" id="{F4B4B4AB-C6A1-E606-91DB-36B6C547F33A}"/>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14</a:t>
            </a:fld>
            <a:endParaRPr lang="en-US" sz="800"/>
          </a:p>
        </p:txBody>
      </p:sp>
      <p:pic>
        <p:nvPicPr>
          <p:cNvPr id="8" name="Picture 7">
            <a:extLst>
              <a:ext uri="{FF2B5EF4-FFF2-40B4-BE49-F238E27FC236}">
                <a16:creationId xmlns:a16="http://schemas.microsoft.com/office/drawing/2014/main" id="{2D8AB2CA-4ABB-DC27-EF94-28ABCAEA37BF}"/>
              </a:ext>
            </a:extLst>
          </p:cNvPr>
          <p:cNvPicPr>
            <a:picLocks noChangeAspect="1"/>
          </p:cNvPicPr>
          <p:nvPr/>
        </p:nvPicPr>
        <p:blipFill>
          <a:blip r:embed="rId2"/>
          <a:stretch>
            <a:fillRect/>
          </a:stretch>
        </p:blipFill>
        <p:spPr>
          <a:xfrm>
            <a:off x="85463" y="1715151"/>
            <a:ext cx="4526333" cy="3866107"/>
          </a:xfrm>
          <a:prstGeom prst="rect">
            <a:avLst/>
          </a:prstGeom>
        </p:spPr>
      </p:pic>
      <p:sp>
        <p:nvSpPr>
          <p:cNvPr id="11" name="TextBox 10">
            <a:extLst>
              <a:ext uri="{FF2B5EF4-FFF2-40B4-BE49-F238E27FC236}">
                <a16:creationId xmlns:a16="http://schemas.microsoft.com/office/drawing/2014/main" id="{F0D8FC2F-25C3-6141-010F-71B760FB126B}"/>
              </a:ext>
            </a:extLst>
          </p:cNvPr>
          <p:cNvSpPr txBox="1"/>
          <p:nvPr/>
        </p:nvSpPr>
        <p:spPr>
          <a:xfrm>
            <a:off x="4746455" y="1933809"/>
            <a:ext cx="4236941" cy="2831544"/>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
            </a:pPr>
            <a:r>
              <a:rPr lang="en-US">
                <a:solidFill>
                  <a:schemeClr val="tx2"/>
                </a:solidFill>
              </a:rPr>
              <a:t>A single dataset (scatter) with a best-fit regression line (in blue).</a:t>
            </a:r>
          </a:p>
          <a:p>
            <a:pPr marL="285750" lvl="1" indent="-285750">
              <a:buFont typeface="Wingdings" panose="05000000000000000000" pitchFamily="2" charset="2"/>
              <a:buChar char="§"/>
            </a:pPr>
            <a:endParaRPr lang="en-US">
              <a:solidFill>
                <a:schemeClr val="tx2"/>
              </a:solidFill>
            </a:endParaRPr>
          </a:p>
          <a:p>
            <a:pPr marL="285750" lvl="1" indent="-285750">
              <a:buFont typeface="Wingdings" panose="05000000000000000000" pitchFamily="2" charset="2"/>
              <a:buChar char="§"/>
            </a:pPr>
            <a:r>
              <a:rPr lang="en-US">
                <a:solidFill>
                  <a:schemeClr val="tx2"/>
                </a:solidFill>
              </a:rPr>
              <a:t>Each gray line is a regression line created from a resampled data</a:t>
            </a:r>
          </a:p>
          <a:p>
            <a:pPr marL="285750" lvl="1" indent="-285750">
              <a:buFont typeface="Wingdings" panose="05000000000000000000" pitchFamily="2" charset="2"/>
              <a:buChar char="§"/>
            </a:pPr>
            <a:endParaRPr lang="en-US">
              <a:solidFill>
                <a:schemeClr val="tx2"/>
              </a:solidFill>
            </a:endParaRPr>
          </a:p>
          <a:p>
            <a:pPr marL="285750" lvl="1" indent="-285750">
              <a:buFont typeface="Wingdings" panose="05000000000000000000" pitchFamily="2" charset="2"/>
              <a:buChar char="§"/>
            </a:pPr>
            <a:r>
              <a:rPr lang="en-US">
                <a:solidFill>
                  <a:schemeClr val="tx2"/>
                </a:solidFill>
              </a:rPr>
              <a:t>The spread of the gray lines illustrates how the best fit line can vary</a:t>
            </a:r>
          </a:p>
          <a:p>
            <a:pPr marL="285750" indent="-285750">
              <a:buFont typeface="Wingdings"/>
              <a:buChar char="§"/>
            </a:pPr>
            <a:endParaRPr lang="en-US" sz="1600" b="1">
              <a:solidFill>
                <a:schemeClr val="tx2"/>
              </a:solidFill>
              <a:cs typeface="Arial"/>
            </a:endParaRPr>
          </a:p>
        </p:txBody>
      </p:sp>
      <p:sp>
        <p:nvSpPr>
          <p:cNvPr id="2" name="TextBox 1">
            <a:extLst>
              <a:ext uri="{FF2B5EF4-FFF2-40B4-BE49-F238E27FC236}">
                <a16:creationId xmlns:a16="http://schemas.microsoft.com/office/drawing/2014/main" id="{91014B84-6072-81C8-1774-45F3561F2BF8}"/>
              </a:ext>
            </a:extLst>
          </p:cNvPr>
          <p:cNvSpPr txBox="1"/>
          <p:nvPr/>
        </p:nvSpPr>
        <p:spPr>
          <a:xfrm>
            <a:off x="605425" y="1210848"/>
            <a:ext cx="2954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7F7F7F"/>
                </a:solidFill>
                <a:cs typeface="Arial"/>
              </a:rPr>
              <a:t>another example</a:t>
            </a:r>
          </a:p>
        </p:txBody>
      </p:sp>
    </p:spTree>
    <p:extLst>
      <p:ext uri="{BB962C8B-B14F-4D97-AF65-F5344CB8AC3E}">
        <p14:creationId xmlns:p14="http://schemas.microsoft.com/office/powerpoint/2010/main" val="16609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lIns="91440" tIns="45720" rIns="91440" bIns="45720" anchor="t"/>
          <a:lstStyle/>
          <a:p>
            <a:r>
              <a:rPr lang="en-US" sz="2700"/>
              <a:t>Monte Carlo Resampling for Data Boosting</a:t>
            </a:r>
            <a:endParaRPr lang="en-US" sz="2700" b="0">
              <a:solidFill>
                <a:srgbClr val="000000"/>
              </a:solidFill>
            </a:endParaRPr>
          </a:p>
          <a:p>
            <a:endParaRPr lang="en-US">
              <a:cs typeface="Aria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
        <p:nvSpPr>
          <p:cNvPr id="3" name="TextBox 2">
            <a:extLst>
              <a:ext uri="{FF2B5EF4-FFF2-40B4-BE49-F238E27FC236}">
                <a16:creationId xmlns:a16="http://schemas.microsoft.com/office/drawing/2014/main" id="{B2B95E8E-2657-53CD-A724-A27E929EC05B}"/>
              </a:ext>
            </a:extLst>
          </p:cNvPr>
          <p:cNvSpPr txBox="1"/>
          <p:nvPr/>
        </p:nvSpPr>
        <p:spPr>
          <a:xfrm>
            <a:off x="381000" y="1002242"/>
            <a:ext cx="8120531" cy="3877985"/>
          </a:xfrm>
          <a:prstGeom prst="rect">
            <a:avLst/>
          </a:prstGeom>
          <a:noFill/>
        </p:spPr>
        <p:txBody>
          <a:bodyPr wrap="square" lIns="91440" tIns="45720" rIns="91440" bIns="45720" rtlCol="0" anchor="t">
            <a:spAutoFit/>
          </a:bodyPr>
          <a:lstStyle/>
          <a:p>
            <a:pPr marL="285750" lvl="1" indent="-285750">
              <a:buFont typeface="Wingdings" panose="05000000000000000000" pitchFamily="2" charset="2"/>
              <a:buChar char="§"/>
            </a:pPr>
            <a:r>
              <a:rPr lang="en-US" dirty="0">
                <a:solidFill>
                  <a:schemeClr val="tx2"/>
                </a:solidFill>
              </a:rPr>
              <a:t>The </a:t>
            </a:r>
            <a:r>
              <a:rPr lang="en-US">
                <a:solidFill>
                  <a:schemeClr val="tx2"/>
                </a:solidFill>
              </a:rPr>
              <a:t>resamples</a:t>
            </a:r>
            <a:r>
              <a:rPr lang="en-US" dirty="0">
                <a:solidFill>
                  <a:schemeClr val="tx2"/>
                </a:solidFill>
              </a:rPr>
              <a:t> (before calculating the stats) can be used to “boost” the parent sample </a:t>
            </a:r>
          </a:p>
          <a:p>
            <a:pPr marL="285750" lvl="1" indent="-285750">
              <a:buFont typeface="Wingdings" panose="05000000000000000000" pitchFamily="2" charset="2"/>
              <a:buChar char="§"/>
            </a:pPr>
            <a:r>
              <a:rPr lang="en-US" dirty="0">
                <a:solidFill>
                  <a:schemeClr val="tx2"/>
                </a:solidFill>
              </a:rPr>
              <a:t>However, it will not eliminate the choppiness and repetitive problem as same data points will show up in the boosted distribution</a:t>
            </a:r>
            <a:endParaRPr lang="en-US">
              <a:solidFill>
                <a:schemeClr val="tx2"/>
              </a:solidFill>
              <a:cs typeface="Arial"/>
            </a:endParaRPr>
          </a:p>
          <a:p>
            <a:pPr marL="285750" lvl="1" indent="-285750">
              <a:buFont typeface="Wingdings" panose="05000000000000000000" pitchFamily="2" charset="2"/>
              <a:buChar char="§"/>
            </a:pPr>
            <a:r>
              <a:rPr lang="en-US" dirty="0">
                <a:solidFill>
                  <a:schemeClr val="tx2"/>
                </a:solidFill>
              </a:rPr>
              <a:t>To handle this, the original algorithm was slightly modified </a:t>
            </a:r>
            <a:endParaRPr lang="en-US">
              <a:solidFill>
                <a:schemeClr val="tx2"/>
              </a:solidFill>
              <a:cs typeface="Arial"/>
            </a:endParaRPr>
          </a:p>
          <a:p>
            <a:pPr marL="0" lvl="1"/>
            <a:endParaRPr lang="en-US" dirty="0">
              <a:solidFill>
                <a:schemeClr val="tx1">
                  <a:lumMod val="65000"/>
                  <a:lumOff val="35000"/>
                </a:schemeClr>
              </a:solidFill>
            </a:endParaRPr>
          </a:p>
          <a:p>
            <a:pPr marL="742950" lvl="2" indent="-285750">
              <a:buFont typeface="Wingdings" panose="05000000000000000000" pitchFamily="2" charset="2"/>
              <a:buChar char="§"/>
            </a:pPr>
            <a:r>
              <a:rPr lang="en-US" sz="1600" dirty="0">
                <a:solidFill>
                  <a:schemeClr val="tx2"/>
                </a:solidFill>
              </a:rPr>
              <a:t>For the parent sample, z-scores were calculated using mean and standard deviation</a:t>
            </a:r>
            <a:endParaRPr lang="en-US" sz="1600">
              <a:solidFill>
                <a:schemeClr val="tx2"/>
              </a:solidFill>
              <a:cs typeface="Arial"/>
            </a:endParaRPr>
          </a:p>
          <a:p>
            <a:pPr marL="742950" lvl="2" indent="-285750">
              <a:buFont typeface="Wingdings" panose="05000000000000000000" pitchFamily="2" charset="2"/>
              <a:buChar char="§"/>
            </a:pPr>
            <a:r>
              <a:rPr lang="en-US" sz="1600" dirty="0">
                <a:solidFill>
                  <a:schemeClr val="tx2"/>
                </a:solidFill>
              </a:rPr>
              <a:t>From each resample, mean and standard deviation (std) were calculated</a:t>
            </a:r>
            <a:endParaRPr lang="en-US" sz="1600">
              <a:solidFill>
                <a:schemeClr val="tx2"/>
              </a:solidFill>
              <a:cs typeface="Arial"/>
            </a:endParaRPr>
          </a:p>
          <a:p>
            <a:pPr marL="742950" lvl="2" indent="-285750">
              <a:buFont typeface="Wingdings" panose="05000000000000000000" pitchFamily="2" charset="2"/>
              <a:buChar char="§"/>
            </a:pPr>
            <a:r>
              <a:rPr lang="en-US" sz="1600" dirty="0">
                <a:solidFill>
                  <a:schemeClr val="tx2"/>
                </a:solidFill>
              </a:rPr>
              <a:t>Using z-scores from the parent sample and mean and std from resample, new data points were synthesized</a:t>
            </a:r>
            <a:endParaRPr lang="en-US" sz="1600">
              <a:solidFill>
                <a:schemeClr val="tx2"/>
              </a:solidFill>
              <a:cs typeface="Arial"/>
            </a:endParaRPr>
          </a:p>
          <a:p>
            <a:pPr marL="285750" lvl="1" indent="-285750">
              <a:buFont typeface="Wingdings" panose="05000000000000000000" pitchFamily="2" charset="2"/>
              <a:buChar char="§"/>
            </a:pPr>
            <a:endParaRPr lang="en-US" dirty="0">
              <a:solidFill>
                <a:schemeClr val="tx1">
                  <a:lumMod val="65000"/>
                  <a:lumOff val="35000"/>
                </a:schemeClr>
              </a:solidFill>
            </a:endParaRPr>
          </a:p>
          <a:p>
            <a:pPr marL="285750" lvl="1" indent="-285750">
              <a:buFont typeface="Wingdings" panose="05000000000000000000" pitchFamily="2" charset="2"/>
              <a:buChar char="§"/>
            </a:pPr>
            <a:r>
              <a:rPr lang="en-US" dirty="0">
                <a:solidFill>
                  <a:schemeClr val="tx2"/>
                </a:solidFill>
              </a:rPr>
              <a:t>The technique was tested for different kinds of distributions</a:t>
            </a:r>
            <a:endParaRPr lang="en-US">
              <a:solidFill>
                <a:schemeClr val="tx2"/>
              </a:solidFill>
              <a:cs typeface="Arial"/>
            </a:endParaRPr>
          </a:p>
          <a:p>
            <a:pPr marL="285750" lvl="1" indent="-285750">
              <a:buFont typeface="Wingdings" panose="05000000000000000000" pitchFamily="2" charset="2"/>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171846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lIns="91440" tIns="45720" rIns="91440" bIns="45720" anchor="t"/>
          <a:lstStyle/>
          <a:p>
            <a:r>
              <a:rPr lang="en-US"/>
              <a:t>Data Boosting (cont’d…)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pic>
        <p:nvPicPr>
          <p:cNvPr id="6" name="Picture 5">
            <a:extLst>
              <a:ext uri="{FF2B5EF4-FFF2-40B4-BE49-F238E27FC236}">
                <a16:creationId xmlns:a16="http://schemas.microsoft.com/office/drawing/2014/main" id="{95D637F4-9A33-545E-C295-F17289EE6F82}"/>
              </a:ext>
            </a:extLst>
          </p:cNvPr>
          <p:cNvPicPr>
            <a:picLocks noChangeAspect="1"/>
          </p:cNvPicPr>
          <p:nvPr/>
        </p:nvPicPr>
        <p:blipFill>
          <a:blip r:embed="rId2"/>
          <a:stretch>
            <a:fillRect/>
          </a:stretch>
        </p:blipFill>
        <p:spPr>
          <a:xfrm>
            <a:off x="240416" y="987340"/>
            <a:ext cx="8663167" cy="4883319"/>
          </a:xfrm>
          <a:prstGeom prst="rect">
            <a:avLst/>
          </a:prstGeom>
        </p:spPr>
      </p:pic>
      <p:pic>
        <p:nvPicPr>
          <p:cNvPr id="9" name="Picture 8">
            <a:extLst>
              <a:ext uri="{FF2B5EF4-FFF2-40B4-BE49-F238E27FC236}">
                <a16:creationId xmlns:a16="http://schemas.microsoft.com/office/drawing/2014/main" id="{75F6CFA6-F812-44CB-EB84-263A1EEA5D40}"/>
              </a:ext>
            </a:extLst>
          </p:cNvPr>
          <p:cNvPicPr>
            <a:picLocks noChangeAspect="1"/>
          </p:cNvPicPr>
          <p:nvPr/>
        </p:nvPicPr>
        <p:blipFill>
          <a:blip r:embed="rId3"/>
          <a:stretch>
            <a:fillRect/>
          </a:stretch>
        </p:blipFill>
        <p:spPr>
          <a:xfrm>
            <a:off x="776683" y="1860595"/>
            <a:ext cx="3386526" cy="2033720"/>
          </a:xfrm>
          <a:prstGeom prst="rect">
            <a:avLst/>
          </a:prstGeom>
        </p:spPr>
      </p:pic>
    </p:spTree>
    <p:extLst>
      <p:ext uri="{BB962C8B-B14F-4D97-AF65-F5344CB8AC3E}">
        <p14:creationId xmlns:p14="http://schemas.microsoft.com/office/powerpoint/2010/main" val="65158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lIns="91440" tIns="45720" rIns="91440" bIns="45720" anchor="t"/>
          <a:lstStyle/>
          <a:p>
            <a:r>
              <a:rPr lang="en-US"/>
              <a:t>Data Boosting (cont’d…)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4">
            <a:extLst>
              <a:ext uri="{FF2B5EF4-FFF2-40B4-BE49-F238E27FC236}">
                <a16:creationId xmlns:a16="http://schemas.microsoft.com/office/drawing/2014/main" id="{6574F399-3A01-8CF6-CF3A-CEF1F078F445}"/>
              </a:ext>
            </a:extLst>
          </p:cNvPr>
          <p:cNvPicPr>
            <a:picLocks noChangeAspect="1"/>
          </p:cNvPicPr>
          <p:nvPr/>
        </p:nvPicPr>
        <p:blipFill>
          <a:blip r:embed="rId2"/>
          <a:stretch>
            <a:fillRect/>
          </a:stretch>
        </p:blipFill>
        <p:spPr>
          <a:xfrm>
            <a:off x="240416" y="987340"/>
            <a:ext cx="8663167" cy="4883319"/>
          </a:xfrm>
          <a:prstGeom prst="rect">
            <a:avLst/>
          </a:prstGeom>
        </p:spPr>
      </p:pic>
      <p:pic>
        <p:nvPicPr>
          <p:cNvPr id="8" name="Picture 7">
            <a:extLst>
              <a:ext uri="{FF2B5EF4-FFF2-40B4-BE49-F238E27FC236}">
                <a16:creationId xmlns:a16="http://schemas.microsoft.com/office/drawing/2014/main" id="{792BA85A-1068-5894-7469-00F23878261D}"/>
              </a:ext>
            </a:extLst>
          </p:cNvPr>
          <p:cNvPicPr>
            <a:picLocks noChangeAspect="1"/>
          </p:cNvPicPr>
          <p:nvPr/>
        </p:nvPicPr>
        <p:blipFill>
          <a:blip r:embed="rId3"/>
          <a:stretch>
            <a:fillRect/>
          </a:stretch>
        </p:blipFill>
        <p:spPr>
          <a:xfrm>
            <a:off x="5068088" y="2979391"/>
            <a:ext cx="3380280" cy="2029968"/>
          </a:xfrm>
          <a:prstGeom prst="rect">
            <a:avLst/>
          </a:prstGeom>
        </p:spPr>
      </p:pic>
    </p:spTree>
    <p:extLst>
      <p:ext uri="{BB962C8B-B14F-4D97-AF65-F5344CB8AC3E}">
        <p14:creationId xmlns:p14="http://schemas.microsoft.com/office/powerpoint/2010/main" val="303268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7E612-1D32-094F-0ACA-0DEC9B60E587}"/>
              </a:ext>
            </a:extLst>
          </p:cNvPr>
          <p:cNvSpPr>
            <a:spLocks noGrp="1"/>
          </p:cNvSpPr>
          <p:nvPr>
            <p:ph type="ctrTitle"/>
          </p:nvPr>
        </p:nvSpPr>
        <p:spPr/>
        <p:txBody>
          <a:bodyPr/>
          <a:lstStyle/>
          <a:p>
            <a:r>
              <a:rPr lang="en-US"/>
              <a:t>Optimization</a:t>
            </a:r>
          </a:p>
        </p:txBody>
      </p:sp>
      <p:sp>
        <p:nvSpPr>
          <p:cNvPr id="6" name="Subtitle 5">
            <a:extLst>
              <a:ext uri="{FF2B5EF4-FFF2-40B4-BE49-F238E27FC236}">
                <a16:creationId xmlns:a16="http://schemas.microsoft.com/office/drawing/2014/main" id="{0648F180-6AA6-ABEC-8E1D-28755C56B2AF}"/>
              </a:ext>
            </a:extLst>
          </p:cNvPr>
          <p:cNvSpPr>
            <a:spLocks noGrp="1"/>
          </p:cNvSpPr>
          <p:nvPr>
            <p:ph type="subTitle" idx="1"/>
          </p:nvPr>
        </p:nvSpPr>
        <p:spPr/>
        <p:txBody>
          <a:bodyPr/>
          <a:lstStyle/>
          <a:p>
            <a:r>
              <a:rPr lang="en-US"/>
              <a:t>Adjacent Hours and Clustering Methods</a:t>
            </a:r>
          </a:p>
        </p:txBody>
      </p:sp>
      <p:sp>
        <p:nvSpPr>
          <p:cNvPr id="4" name="Slide Number Placeholder 3">
            <a:extLst>
              <a:ext uri="{FF2B5EF4-FFF2-40B4-BE49-F238E27FC236}">
                <a16:creationId xmlns:a16="http://schemas.microsoft.com/office/drawing/2014/main" id="{1684D302-D301-C36B-E7E4-C35BA5673E5E}"/>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149763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7CD9B8-6BA2-94D2-AA6B-2F31648A8999}"/>
              </a:ext>
            </a:extLst>
          </p:cNvPr>
          <p:cNvSpPr>
            <a:spLocks noGrp="1"/>
          </p:cNvSpPr>
          <p:nvPr>
            <p:ph type="ctrTitle"/>
          </p:nvPr>
        </p:nvSpPr>
        <p:spPr/>
        <p:txBody>
          <a:bodyPr/>
          <a:lstStyle/>
          <a:p>
            <a:r>
              <a:rPr lang="en-US"/>
              <a:t>Adjacent Hours </a:t>
            </a:r>
          </a:p>
        </p:txBody>
      </p:sp>
      <p:sp>
        <p:nvSpPr>
          <p:cNvPr id="6" name="Subtitle 5">
            <a:extLst>
              <a:ext uri="{FF2B5EF4-FFF2-40B4-BE49-F238E27FC236}">
                <a16:creationId xmlns:a16="http://schemas.microsoft.com/office/drawing/2014/main" id="{CBCAA533-0845-1C51-3BCE-F77EAE8733E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20F381A-C3AB-8414-5DE7-E5DBD620B512}"/>
              </a:ext>
            </a:extLst>
          </p:cNvPr>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96366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34301A-6640-2C61-1A76-F26F28661CC7}"/>
              </a:ext>
            </a:extLst>
          </p:cNvPr>
          <p:cNvSpPr>
            <a:spLocks noGrp="1"/>
          </p:cNvSpPr>
          <p:nvPr>
            <p:ph type="title"/>
          </p:nvPr>
        </p:nvSpPr>
        <p:spPr/>
        <p:txBody>
          <a:bodyPr/>
          <a:lstStyle/>
          <a:p>
            <a:r>
              <a:rPr lang="en-US"/>
              <a:t>Background and Introduction</a:t>
            </a:r>
          </a:p>
        </p:txBody>
      </p:sp>
      <p:sp>
        <p:nvSpPr>
          <p:cNvPr id="7" name="Content Placeholder 6">
            <a:extLst>
              <a:ext uri="{FF2B5EF4-FFF2-40B4-BE49-F238E27FC236}">
                <a16:creationId xmlns:a16="http://schemas.microsoft.com/office/drawing/2014/main" id="{94B2456C-5CC8-B254-7DE1-AE68ADE46753}"/>
              </a:ext>
            </a:extLst>
          </p:cNvPr>
          <p:cNvSpPr>
            <a:spLocks noGrp="1"/>
          </p:cNvSpPr>
          <p:nvPr>
            <p:ph idx="1"/>
          </p:nvPr>
        </p:nvSpPr>
        <p:spPr/>
        <p:txBody>
          <a:bodyPr/>
          <a:lstStyle/>
          <a:p>
            <a:r>
              <a:rPr lang="en-US" sz="1600"/>
              <a:t>Purpose of today’s workshop is to introduce the probabilistic framework ERCOT is considering to use to compute ERCOT Contingency Reserve Service (ECRS) and Non-Spinning Reserve Service (Non-Spin) requirements in 2026.</a:t>
            </a:r>
          </a:p>
          <a:p>
            <a:endParaRPr lang="en-US" sz="1600"/>
          </a:p>
          <a:p>
            <a:r>
              <a:rPr lang="en-US" sz="1600"/>
              <a:t>This probabilistic approach builds on the discussions that were conducted last year during PUC’s AS Study effort.</a:t>
            </a:r>
          </a:p>
          <a:p>
            <a:endParaRPr lang="en-US" sz="1600"/>
          </a:p>
          <a:p>
            <a:r>
              <a:rPr lang="en-US" sz="1600"/>
              <a:t>Agenda for Today</a:t>
            </a:r>
          </a:p>
          <a:p>
            <a:pPr lvl="1"/>
            <a:r>
              <a:rPr lang="en-US" sz="1600"/>
              <a:t>Recap the PUC’s AS Study and their findings as they apply to AS Methodology</a:t>
            </a:r>
          </a:p>
          <a:p>
            <a:pPr lvl="2"/>
            <a:r>
              <a:rPr lang="en-US" sz="1400"/>
              <a:t>Recap of some open questions specific to the probabilistic method that were called out in the study</a:t>
            </a:r>
          </a:p>
          <a:p>
            <a:pPr lvl="1"/>
            <a:r>
              <a:rPr lang="en-US" sz="1600"/>
              <a:t>Introduce the probabilistic framework </a:t>
            </a:r>
          </a:p>
          <a:p>
            <a:pPr lvl="2"/>
            <a:r>
              <a:rPr lang="en-US" sz="1600"/>
              <a:t>Inputs, data conditioning, Criteria to determine reserves, the optimization engine and reserve determination approach.</a:t>
            </a:r>
          </a:p>
          <a:p>
            <a:pPr lvl="1"/>
            <a:r>
              <a:rPr lang="en-US" sz="1800"/>
              <a:t>Summary and What to expect at the next round of meetings.</a:t>
            </a:r>
          </a:p>
          <a:p>
            <a:pPr marL="1371600" lvl="3" indent="0">
              <a:buNone/>
            </a:pPr>
            <a:endParaRPr lang="en-US" sz="1600"/>
          </a:p>
          <a:p>
            <a:r>
              <a:rPr lang="en-US" sz="1600"/>
              <a:t>ERCOT requests stakeholders to provide feedback on these topics. ERCOT will work to take these into account as we build the tool further.</a:t>
            </a:r>
          </a:p>
        </p:txBody>
      </p:sp>
      <p:sp>
        <p:nvSpPr>
          <p:cNvPr id="2" name="Slide Number Placeholder 1">
            <a:extLst>
              <a:ext uri="{FF2B5EF4-FFF2-40B4-BE49-F238E27FC236}">
                <a16:creationId xmlns:a16="http://schemas.microsoft.com/office/drawing/2014/main" id="{5E759241-3C4F-941C-1CC4-EBA50E0A67A4}"/>
              </a:ext>
            </a:extLst>
          </p:cNvPr>
          <p:cNvSpPr>
            <a:spLocks noGrp="1"/>
          </p:cNvSpPr>
          <p:nvPr>
            <p:ph type="sldNum" sz="quarter" idx="4"/>
          </p:nvPr>
        </p:nvSpPr>
        <p:spPr/>
        <p:txBody>
          <a:bodyPr/>
          <a:lstStyle/>
          <a:p>
            <a:fld id="{CDB75BAC-74D7-43DA-9DE7-3912ED22B407}" type="slidenum">
              <a:rPr lang="en-US" smtClean="0"/>
              <a:pPr/>
              <a:t>2</a:t>
            </a:fld>
            <a:endParaRPr lang="en-US"/>
          </a:p>
        </p:txBody>
      </p:sp>
    </p:spTree>
    <p:extLst>
      <p:ext uri="{BB962C8B-B14F-4D97-AF65-F5344CB8AC3E}">
        <p14:creationId xmlns:p14="http://schemas.microsoft.com/office/powerpoint/2010/main" val="104871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A15C-AEEF-7274-FE0A-FE05B31E2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18C06-1C42-6AF3-BBDE-6AB9B0092E89}"/>
              </a:ext>
            </a:extLst>
          </p:cNvPr>
          <p:cNvSpPr>
            <a:spLocks noGrp="1"/>
          </p:cNvSpPr>
          <p:nvPr>
            <p:ph type="title"/>
          </p:nvPr>
        </p:nvSpPr>
        <p:spPr/>
        <p:txBody>
          <a:bodyPr/>
          <a:lstStyle/>
          <a:p>
            <a:r>
              <a:rPr lang="en-US" sz="2400"/>
              <a:t>Using Adjacent hours in Optimization</a:t>
            </a:r>
          </a:p>
        </p:txBody>
      </p:sp>
      <p:pic>
        <p:nvPicPr>
          <p:cNvPr id="6" name="Content Placeholder 5">
            <a:extLst>
              <a:ext uri="{FF2B5EF4-FFF2-40B4-BE49-F238E27FC236}">
                <a16:creationId xmlns:a16="http://schemas.microsoft.com/office/drawing/2014/main" id="{5E977294-068D-09B1-7D0C-BB0B859AB5CD}"/>
              </a:ext>
            </a:extLst>
          </p:cNvPr>
          <p:cNvPicPr>
            <a:picLocks noGrp="1" noChangeAspect="1"/>
          </p:cNvPicPr>
          <p:nvPr>
            <p:ph idx="1"/>
          </p:nvPr>
        </p:nvPicPr>
        <p:blipFill>
          <a:blip r:embed="rId3"/>
          <a:stretch>
            <a:fillRect/>
          </a:stretch>
        </p:blipFill>
        <p:spPr>
          <a:xfrm>
            <a:off x="193040" y="3959345"/>
            <a:ext cx="8534400" cy="2129551"/>
          </a:xfrm>
        </p:spPr>
      </p:pic>
      <p:sp>
        <p:nvSpPr>
          <p:cNvPr id="4" name="Slide Number Placeholder 3">
            <a:extLst>
              <a:ext uri="{FF2B5EF4-FFF2-40B4-BE49-F238E27FC236}">
                <a16:creationId xmlns:a16="http://schemas.microsoft.com/office/drawing/2014/main" id="{37BABA45-79CA-7632-7E5D-95D82D38A799}"/>
              </a:ext>
            </a:extLst>
          </p:cNvPr>
          <p:cNvSpPr>
            <a:spLocks noGrp="1"/>
          </p:cNvSpPr>
          <p:nvPr>
            <p:ph type="sldNum" sz="quarter" idx="4"/>
          </p:nvPr>
        </p:nvSpPr>
        <p:spPr/>
        <p:txBody>
          <a:bodyPr/>
          <a:lstStyle/>
          <a:p>
            <a:fld id="{1D93BD3E-1E9A-4970-A6F7-E7AC52762E0C}" type="slidenum">
              <a:rPr lang="en-US" smtClean="0"/>
              <a:pPr/>
              <a:t>20</a:t>
            </a:fld>
            <a:endParaRPr lang="en-US"/>
          </a:p>
        </p:txBody>
      </p:sp>
      <p:sp>
        <p:nvSpPr>
          <p:cNvPr id="9" name="TextBox 8">
            <a:extLst>
              <a:ext uri="{FF2B5EF4-FFF2-40B4-BE49-F238E27FC236}">
                <a16:creationId xmlns:a16="http://schemas.microsoft.com/office/drawing/2014/main" id="{91D4C955-40AC-E10A-C063-9DC7624250BF}"/>
              </a:ext>
            </a:extLst>
          </p:cNvPr>
          <p:cNvSpPr txBox="1"/>
          <p:nvPr/>
        </p:nvSpPr>
        <p:spPr>
          <a:xfrm>
            <a:off x="304800" y="928172"/>
            <a:ext cx="8382000" cy="3139321"/>
          </a:xfrm>
          <a:prstGeom prst="rect">
            <a:avLst/>
          </a:prstGeom>
          <a:noFill/>
        </p:spPr>
        <p:txBody>
          <a:bodyPr wrap="square" rtlCol="0">
            <a:spAutoFit/>
          </a:bodyPr>
          <a:lstStyle/>
          <a:p>
            <a:pPr marL="285750" lvl="1" indent="-285750">
              <a:buFont typeface="Wingdings" panose="05000000000000000000" pitchFamily="2" charset="2"/>
              <a:buChar char="§"/>
            </a:pPr>
            <a:r>
              <a:rPr lang="en-US">
                <a:solidFill>
                  <a:schemeClr val="tx2"/>
                </a:solidFill>
              </a:rPr>
              <a:t>Analysis shows error correlation between adjacent hours for both 30-minute and 6-hour forecasts, diminishing with increased time distance from the target hour.</a:t>
            </a:r>
          </a:p>
          <a:p>
            <a:pPr marL="285750" lvl="1" indent="-285750">
              <a:buFont typeface="Wingdings" panose="05000000000000000000" pitchFamily="2" charset="2"/>
              <a:buChar char="§"/>
            </a:pPr>
            <a:r>
              <a:rPr lang="en-US">
                <a:solidFill>
                  <a:schemeClr val="tx2"/>
                </a:solidFill>
              </a:rPr>
              <a:t>Including adjacent hours in our analysis increases the sample size for Monte Carlo simulation, improving statistical reliability.</a:t>
            </a:r>
          </a:p>
          <a:p>
            <a:pPr marL="742950" lvl="2" indent="-285750">
              <a:buFont typeface="Wingdings" panose="05000000000000000000" pitchFamily="2" charset="2"/>
              <a:buChar char="§"/>
            </a:pPr>
            <a:r>
              <a:rPr lang="en-US">
                <a:solidFill>
                  <a:schemeClr val="tx2"/>
                </a:solidFill>
              </a:rPr>
              <a:t>In the Optimization, adjacent hours are weighted based on proximity to target hours - closer hours have greater influence, creating a distance-weighted sampling approach.</a:t>
            </a:r>
          </a:p>
          <a:p>
            <a:pPr marL="285750" lvl="1" indent="-285750">
              <a:buFont typeface="Wingdings" panose="05000000000000000000" pitchFamily="2" charset="2"/>
              <a:buChar char="§"/>
            </a:pPr>
            <a:r>
              <a:rPr lang="en-US">
                <a:solidFill>
                  <a:schemeClr val="tx2"/>
                </a:solidFill>
              </a:rPr>
              <a:t>This methodology produces smoother transitions between hourly requirements, avoiding abrupt changes that could create operational inefficiencies.</a:t>
            </a:r>
          </a:p>
        </p:txBody>
      </p:sp>
    </p:spTree>
    <p:extLst>
      <p:ext uri="{BB962C8B-B14F-4D97-AF65-F5344CB8AC3E}">
        <p14:creationId xmlns:p14="http://schemas.microsoft.com/office/powerpoint/2010/main" val="403544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DAFB5-BF41-3ADE-80E5-C435D45D618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BEADC4-9945-F5C7-D879-D191759A23FB}"/>
              </a:ext>
            </a:extLst>
          </p:cNvPr>
          <p:cNvSpPr>
            <a:spLocks noGrp="1"/>
          </p:cNvSpPr>
          <p:nvPr>
            <p:ph type="ctrTitle"/>
          </p:nvPr>
        </p:nvSpPr>
        <p:spPr/>
        <p:txBody>
          <a:bodyPr/>
          <a:lstStyle/>
          <a:p>
            <a:r>
              <a:rPr lang="en-US"/>
              <a:t>Clustering</a:t>
            </a:r>
          </a:p>
        </p:txBody>
      </p:sp>
      <p:sp>
        <p:nvSpPr>
          <p:cNvPr id="4" name="Slide Number Placeholder 3">
            <a:extLst>
              <a:ext uri="{FF2B5EF4-FFF2-40B4-BE49-F238E27FC236}">
                <a16:creationId xmlns:a16="http://schemas.microsoft.com/office/drawing/2014/main" id="{5375D838-34A1-15B7-D23E-A3C912FD73B0}"/>
              </a:ext>
            </a:extLst>
          </p:cNvPr>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93245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B37F-E683-013A-A063-BF5D64E6D3F4}"/>
              </a:ext>
            </a:extLst>
          </p:cNvPr>
          <p:cNvSpPr>
            <a:spLocks noGrp="1"/>
          </p:cNvSpPr>
          <p:nvPr>
            <p:ph type="title"/>
          </p:nvPr>
        </p:nvSpPr>
        <p:spPr/>
        <p:txBody>
          <a:bodyPr lIns="91440" tIns="45720" rIns="91440" bIns="45720" anchor="t"/>
          <a:lstStyle/>
          <a:p>
            <a:r>
              <a:rPr lang="en-US">
                <a:cs typeface="Arial"/>
              </a:rPr>
              <a:t>Clustering</a:t>
            </a:r>
            <a:endParaRPr lang="en-US"/>
          </a:p>
        </p:txBody>
      </p:sp>
      <p:sp>
        <p:nvSpPr>
          <p:cNvPr id="4" name="Slide Number Placeholder 3">
            <a:extLst>
              <a:ext uri="{FF2B5EF4-FFF2-40B4-BE49-F238E27FC236}">
                <a16:creationId xmlns:a16="http://schemas.microsoft.com/office/drawing/2014/main" id="{DA87A617-E867-5ADA-C50B-F065041CC44F}"/>
              </a:ext>
            </a:extLst>
          </p:cNvPr>
          <p:cNvSpPr>
            <a:spLocks noGrp="1"/>
          </p:cNvSpPr>
          <p:nvPr>
            <p:ph type="sldNum" sz="quarter" idx="4"/>
          </p:nvPr>
        </p:nvSpPr>
        <p:spPr/>
        <p:txBody>
          <a:bodyPr/>
          <a:lstStyle/>
          <a:p>
            <a:fld id="{1D93BD3E-1E9A-4970-A6F7-E7AC52762E0C}" type="slidenum">
              <a:rPr lang="en-US" smtClean="0"/>
              <a:pPr/>
              <a:t>22</a:t>
            </a:fld>
            <a:endParaRPr lang="en-US"/>
          </a:p>
        </p:txBody>
      </p:sp>
      <p:pic>
        <p:nvPicPr>
          <p:cNvPr id="11" name="Content Placeholder 10">
            <a:extLst>
              <a:ext uri="{FF2B5EF4-FFF2-40B4-BE49-F238E27FC236}">
                <a16:creationId xmlns:a16="http://schemas.microsoft.com/office/drawing/2014/main" id="{F44385AB-A050-FB76-804E-A53FBE1F8C35}"/>
              </a:ext>
            </a:extLst>
          </p:cNvPr>
          <p:cNvPicPr>
            <a:picLocks noGrp="1" noChangeAspect="1"/>
          </p:cNvPicPr>
          <p:nvPr>
            <p:ph idx="1"/>
          </p:nvPr>
        </p:nvPicPr>
        <p:blipFill>
          <a:blip r:embed="rId2"/>
          <a:stretch>
            <a:fillRect/>
          </a:stretch>
        </p:blipFill>
        <p:spPr>
          <a:xfrm>
            <a:off x="4614597" y="3166267"/>
            <a:ext cx="3213328" cy="2970500"/>
          </a:xfrm>
        </p:spPr>
      </p:pic>
      <p:pic>
        <p:nvPicPr>
          <p:cNvPr id="13" name="Picture 12">
            <a:extLst>
              <a:ext uri="{FF2B5EF4-FFF2-40B4-BE49-F238E27FC236}">
                <a16:creationId xmlns:a16="http://schemas.microsoft.com/office/drawing/2014/main" id="{369C5218-21B4-2ED5-3AE5-B25BCC8ED625}"/>
              </a:ext>
            </a:extLst>
          </p:cNvPr>
          <p:cNvPicPr>
            <a:picLocks noChangeAspect="1"/>
          </p:cNvPicPr>
          <p:nvPr/>
        </p:nvPicPr>
        <p:blipFill>
          <a:blip r:embed="rId3"/>
          <a:stretch>
            <a:fillRect/>
          </a:stretch>
        </p:blipFill>
        <p:spPr>
          <a:xfrm>
            <a:off x="810996" y="3164732"/>
            <a:ext cx="3503245" cy="2975894"/>
          </a:xfrm>
          <a:prstGeom prst="rect">
            <a:avLst/>
          </a:prstGeom>
        </p:spPr>
      </p:pic>
      <p:sp>
        <p:nvSpPr>
          <p:cNvPr id="15" name="TextBox 14">
            <a:extLst>
              <a:ext uri="{FF2B5EF4-FFF2-40B4-BE49-F238E27FC236}">
                <a16:creationId xmlns:a16="http://schemas.microsoft.com/office/drawing/2014/main" id="{DCEEA7C1-E794-8553-23EA-86E51657B398}"/>
              </a:ext>
            </a:extLst>
          </p:cNvPr>
          <p:cNvSpPr txBox="1"/>
          <p:nvPr/>
        </p:nvSpPr>
        <p:spPr>
          <a:xfrm>
            <a:off x="320592" y="931727"/>
            <a:ext cx="7629406" cy="2308324"/>
          </a:xfrm>
          <a:prstGeom prst="rect">
            <a:avLst/>
          </a:prstGeom>
          <a:noFill/>
        </p:spPr>
        <p:txBody>
          <a:bodyPr wrap="square" lIns="91440" tIns="45720" rIns="91440" bIns="45720" rtlCol="0" anchor="t">
            <a:spAutoFit/>
          </a:bodyPr>
          <a:lstStyle/>
          <a:p>
            <a:pPr marL="285750" indent="-285750">
              <a:buFont typeface="Wingdings"/>
              <a:buChar char="§"/>
            </a:pPr>
            <a:r>
              <a:rPr lang="en-US" sz="1600" dirty="0">
                <a:solidFill>
                  <a:schemeClr val="tx2"/>
                </a:solidFill>
                <a:ea typeface="+mn-lt"/>
                <a:cs typeface="+mn-lt"/>
              </a:rPr>
              <a:t>Clustering is a method of grouping similar data points together based on their features - without using labels.</a:t>
            </a:r>
          </a:p>
          <a:p>
            <a:pPr marL="285750" indent="-285750">
              <a:buFont typeface="Wingdings"/>
              <a:buChar char="§"/>
            </a:pPr>
            <a:r>
              <a:rPr lang="en-US" sz="1600" dirty="0">
                <a:solidFill>
                  <a:schemeClr val="tx2"/>
                </a:solidFill>
                <a:ea typeface="+mn-lt"/>
                <a:cs typeface="+mn-lt"/>
              </a:rPr>
              <a:t>We have data, but no labels to begin with</a:t>
            </a:r>
            <a:endParaRPr lang="en-US" sz="1600" dirty="0">
              <a:solidFill>
                <a:schemeClr val="tx2"/>
              </a:solidFill>
              <a:cs typeface="Arial"/>
            </a:endParaRPr>
          </a:p>
          <a:p>
            <a:pPr marL="285750" indent="-285750">
              <a:buFont typeface="Wingdings"/>
              <a:buChar char="§"/>
            </a:pPr>
            <a:r>
              <a:rPr lang="en-US" sz="1600" dirty="0">
                <a:solidFill>
                  <a:schemeClr val="tx2"/>
                </a:solidFill>
                <a:cs typeface="Arial"/>
              </a:rPr>
              <a:t>Uses inherent characteristics/features to label that data and form different groups</a:t>
            </a:r>
          </a:p>
          <a:p>
            <a:pPr marL="285750" indent="-285750">
              <a:buFont typeface="Wingdings"/>
              <a:buChar char="§"/>
            </a:pPr>
            <a:r>
              <a:rPr lang="en-US" sz="1600" dirty="0">
                <a:solidFill>
                  <a:schemeClr val="tx2"/>
                </a:solidFill>
                <a:cs typeface="Arial"/>
              </a:rPr>
              <a:t>Clustering can help identify different hours with similar characteristics to improve the sampling and additionally set AS quantities in those same hours. </a:t>
            </a:r>
          </a:p>
          <a:p>
            <a:pPr marL="285750" indent="-285750">
              <a:buFont typeface="Wingdings"/>
              <a:buChar char="§"/>
            </a:pPr>
            <a:r>
              <a:rPr lang="en-US" sz="1600" dirty="0">
                <a:solidFill>
                  <a:schemeClr val="tx2"/>
                </a:solidFill>
                <a:cs typeface="Arial"/>
              </a:rPr>
              <a:t>288 reserve quantities vs k clustered quantities. </a:t>
            </a:r>
          </a:p>
          <a:p>
            <a:pPr marL="285750" indent="-285750">
              <a:buFont typeface="Wingdings"/>
              <a:buChar char="§"/>
            </a:pPr>
            <a:endParaRPr lang="en-US" sz="1600" b="1" dirty="0">
              <a:solidFill>
                <a:schemeClr val="tx2"/>
              </a:solidFill>
              <a:cs typeface="Arial"/>
            </a:endParaRPr>
          </a:p>
        </p:txBody>
      </p:sp>
    </p:spTree>
    <p:extLst>
      <p:ext uri="{BB962C8B-B14F-4D97-AF65-F5344CB8AC3E}">
        <p14:creationId xmlns:p14="http://schemas.microsoft.com/office/powerpoint/2010/main" val="2756303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344AE-BFDF-E52F-A4D9-4F99E3B40416}"/>
              </a:ext>
            </a:extLst>
          </p:cNvPr>
          <p:cNvSpPr>
            <a:spLocks noGrp="1"/>
          </p:cNvSpPr>
          <p:nvPr>
            <p:ph type="sldNum" sz="quarter" idx="11"/>
          </p:nvPr>
        </p:nvSpPr>
        <p:spPr/>
        <p:txBody>
          <a:bodyPr/>
          <a:lstStyle/>
          <a:p>
            <a:fld id="{1D93BD3E-1E9A-4970-A6F7-E7AC52762E0C}" type="slidenum">
              <a:rPr lang="en-US" smtClean="0"/>
              <a:pPr/>
              <a:t>23</a:t>
            </a:fld>
            <a:endParaRPr lang="en-US"/>
          </a:p>
        </p:txBody>
      </p:sp>
      <p:sp>
        <p:nvSpPr>
          <p:cNvPr id="8" name="Content Placeholder 7">
            <a:extLst>
              <a:ext uri="{FF2B5EF4-FFF2-40B4-BE49-F238E27FC236}">
                <a16:creationId xmlns:a16="http://schemas.microsoft.com/office/drawing/2014/main" id="{A012FA2F-028C-6BDF-9855-D27363ABF4B9}"/>
              </a:ext>
            </a:extLst>
          </p:cNvPr>
          <p:cNvSpPr>
            <a:spLocks noGrp="1"/>
          </p:cNvSpPr>
          <p:nvPr>
            <p:ph sz="half" idx="1"/>
          </p:nvPr>
        </p:nvSpPr>
        <p:spPr/>
        <p:txBody>
          <a:bodyPr/>
          <a:lstStyle/>
          <a:p>
            <a:r>
              <a:rPr lang="en-US" sz="2000" dirty="0"/>
              <a:t>Clusters can be built utilizing a varying amount of features (additional capacity, load, 10 minute ramping, </a:t>
            </a:r>
            <a:r>
              <a:rPr lang="en-US" sz="2000" dirty="0" err="1"/>
              <a:t>etc</a:t>
            </a:r>
            <a:r>
              <a:rPr lang="en-US" sz="2000" dirty="0"/>
              <a:t>) </a:t>
            </a:r>
          </a:p>
          <a:p>
            <a:r>
              <a:rPr lang="en-US" sz="2000" dirty="0"/>
              <a:t>In this example we can see weighted distribution of 5 features which then identifies 6 clusters. </a:t>
            </a:r>
            <a:endParaRPr lang="en-US" sz="2000"/>
          </a:p>
          <a:p>
            <a:r>
              <a:rPr lang="en-US" sz="2000"/>
              <a:t>Clustering groups non-adjacent </a:t>
            </a:r>
            <a:r>
              <a:rPr lang="en-US" sz="2000" dirty="0"/>
              <a:t>hours with similar risk </a:t>
            </a:r>
            <a:r>
              <a:rPr lang="en-US" sz="2000"/>
              <a:t>profiles</a:t>
            </a:r>
            <a:endParaRPr lang="en-US" sz="2000" dirty="0"/>
          </a:p>
          <a:p>
            <a:pPr marL="742950" lvl="2" indent="-342900"/>
            <a:r>
              <a:rPr lang="en-US" sz="1600">
                <a:solidFill>
                  <a:schemeClr val="tx2"/>
                </a:solidFill>
              </a:rPr>
              <a:t>Each cluster corresponds to a distinct reserve value</a:t>
            </a:r>
          </a:p>
        </p:txBody>
      </p:sp>
      <p:sp>
        <p:nvSpPr>
          <p:cNvPr id="2" name="Title 1">
            <a:extLst>
              <a:ext uri="{FF2B5EF4-FFF2-40B4-BE49-F238E27FC236}">
                <a16:creationId xmlns:a16="http://schemas.microsoft.com/office/drawing/2014/main" id="{1293EEFE-D118-3350-BB7C-0BD03317AAB5}"/>
              </a:ext>
            </a:extLst>
          </p:cNvPr>
          <p:cNvSpPr>
            <a:spLocks noGrp="1"/>
          </p:cNvSpPr>
          <p:nvPr>
            <p:ph type="title"/>
          </p:nvPr>
        </p:nvSpPr>
        <p:spPr/>
        <p:txBody>
          <a:bodyPr/>
          <a:lstStyle/>
          <a:p>
            <a:r>
              <a:rPr lang="en-US"/>
              <a:t>Cluster Characteristics and Features</a:t>
            </a:r>
          </a:p>
        </p:txBody>
      </p:sp>
      <p:pic>
        <p:nvPicPr>
          <p:cNvPr id="10" name="Content Placeholder 4">
            <a:extLst>
              <a:ext uri="{FF2B5EF4-FFF2-40B4-BE49-F238E27FC236}">
                <a16:creationId xmlns:a16="http://schemas.microsoft.com/office/drawing/2014/main" id="{3FE2465F-432D-5B4E-0906-4EA2E8CF1045}"/>
              </a:ext>
            </a:extLst>
          </p:cNvPr>
          <p:cNvPicPr>
            <a:picLocks noGrp="1" noChangeAspect="1"/>
          </p:cNvPicPr>
          <p:nvPr>
            <p:ph sz="half" idx="2"/>
          </p:nvPr>
        </p:nvPicPr>
        <p:blipFill>
          <a:blip r:embed="rId2"/>
          <a:stretch>
            <a:fillRect/>
          </a:stretch>
        </p:blipFill>
        <p:spPr>
          <a:xfrm>
            <a:off x="4755796" y="762000"/>
            <a:ext cx="4045304" cy="3371087"/>
          </a:xfrm>
          <a:prstGeom prst="rect">
            <a:avLst/>
          </a:prstGeom>
        </p:spPr>
      </p:pic>
      <p:pic>
        <p:nvPicPr>
          <p:cNvPr id="6" name="Picture 5">
            <a:extLst>
              <a:ext uri="{FF2B5EF4-FFF2-40B4-BE49-F238E27FC236}">
                <a16:creationId xmlns:a16="http://schemas.microsoft.com/office/drawing/2014/main" id="{8AFD7BEA-669E-C1C2-F051-93D49012610A}"/>
              </a:ext>
            </a:extLst>
          </p:cNvPr>
          <p:cNvPicPr>
            <a:picLocks noChangeAspect="1"/>
          </p:cNvPicPr>
          <p:nvPr/>
        </p:nvPicPr>
        <p:blipFill>
          <a:blip r:embed="rId3"/>
          <a:stretch>
            <a:fillRect/>
          </a:stretch>
        </p:blipFill>
        <p:spPr>
          <a:xfrm>
            <a:off x="5344890" y="3756089"/>
            <a:ext cx="3456210" cy="2958209"/>
          </a:xfrm>
          <a:prstGeom prst="rect">
            <a:avLst/>
          </a:prstGeom>
        </p:spPr>
      </p:pic>
    </p:spTree>
    <p:extLst>
      <p:ext uri="{BB962C8B-B14F-4D97-AF65-F5344CB8AC3E}">
        <p14:creationId xmlns:p14="http://schemas.microsoft.com/office/powerpoint/2010/main" val="365844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4C0E97-E7A6-B998-107F-9EF6A84795D0}"/>
              </a:ext>
            </a:extLst>
          </p:cNvPr>
          <p:cNvSpPr>
            <a:spLocks noGrp="1"/>
          </p:cNvSpPr>
          <p:nvPr>
            <p:ph type="ctrTitle"/>
          </p:nvPr>
        </p:nvSpPr>
        <p:spPr>
          <a:xfrm>
            <a:off x="609600" y="1419090"/>
            <a:ext cx="7772400" cy="1470025"/>
          </a:xfrm>
        </p:spPr>
        <p:txBody>
          <a:bodyPr/>
          <a:lstStyle/>
          <a:p>
            <a:r>
              <a:rPr lang="en-US"/>
              <a:t>Inputs to Engine</a:t>
            </a:r>
          </a:p>
        </p:txBody>
      </p:sp>
      <p:sp>
        <p:nvSpPr>
          <p:cNvPr id="4" name="Slide Number Placeholder 3">
            <a:extLst>
              <a:ext uri="{FF2B5EF4-FFF2-40B4-BE49-F238E27FC236}">
                <a16:creationId xmlns:a16="http://schemas.microsoft.com/office/drawing/2014/main" id="{F9D7C0D1-7E0C-9786-0BA5-7CB551D0EF26}"/>
              </a:ext>
            </a:extLst>
          </p:cNvPr>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C809FFB6-1BC5-B29C-AD8F-E152C7458324}"/>
              </a:ext>
            </a:extLst>
          </p:cNvPr>
          <p:cNvPicPr>
            <a:picLocks noChangeAspect="1"/>
          </p:cNvPicPr>
          <p:nvPr/>
        </p:nvPicPr>
        <p:blipFill>
          <a:blip r:embed="rId2"/>
          <a:stretch>
            <a:fillRect/>
          </a:stretch>
        </p:blipFill>
        <p:spPr>
          <a:xfrm>
            <a:off x="762000" y="2647951"/>
            <a:ext cx="7515225" cy="3590350"/>
          </a:xfrm>
          <a:prstGeom prst="rect">
            <a:avLst/>
          </a:prstGeom>
        </p:spPr>
      </p:pic>
      <p:sp>
        <p:nvSpPr>
          <p:cNvPr id="8" name="Rectangle 7">
            <a:extLst>
              <a:ext uri="{FF2B5EF4-FFF2-40B4-BE49-F238E27FC236}">
                <a16:creationId xmlns:a16="http://schemas.microsoft.com/office/drawing/2014/main" id="{AF7C390C-66AD-B2F8-040A-BBEFBA53C8AE}"/>
              </a:ext>
            </a:extLst>
          </p:cNvPr>
          <p:cNvSpPr/>
          <p:nvPr/>
        </p:nvSpPr>
        <p:spPr>
          <a:xfrm>
            <a:off x="762000" y="2647951"/>
            <a:ext cx="2057400" cy="3219449"/>
          </a:xfrm>
          <a:prstGeom prst="rect">
            <a:avLst/>
          </a:prstGeom>
          <a:noFill/>
          <a:ln w="38100">
            <a:solidFill>
              <a:schemeClr val="accent6"/>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265487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EC98-2CAC-DC3A-2C87-FA400ABCF0E1}"/>
              </a:ext>
            </a:extLst>
          </p:cNvPr>
          <p:cNvSpPr>
            <a:spLocks noGrp="1"/>
          </p:cNvSpPr>
          <p:nvPr>
            <p:ph type="title"/>
          </p:nvPr>
        </p:nvSpPr>
        <p:spPr/>
        <p:txBody>
          <a:bodyPr/>
          <a:lstStyle/>
          <a:p>
            <a:r>
              <a:rPr lang="en-US" sz="2800"/>
              <a:t>Inputs</a:t>
            </a:r>
          </a:p>
        </p:txBody>
      </p:sp>
      <p:sp>
        <p:nvSpPr>
          <p:cNvPr id="4" name="Content Placeholder 3">
            <a:extLst>
              <a:ext uri="{FF2B5EF4-FFF2-40B4-BE49-F238E27FC236}">
                <a16:creationId xmlns:a16="http://schemas.microsoft.com/office/drawing/2014/main" id="{CBC00D5D-53F4-08CD-B33C-FB22BA5BBDB5}"/>
              </a:ext>
            </a:extLst>
          </p:cNvPr>
          <p:cNvSpPr>
            <a:spLocks noGrp="1"/>
          </p:cNvSpPr>
          <p:nvPr>
            <p:ph idx="1"/>
          </p:nvPr>
        </p:nvSpPr>
        <p:spPr/>
        <p:txBody>
          <a:bodyPr/>
          <a:lstStyle/>
          <a:p>
            <a:r>
              <a:rPr lang="en-US" sz="2000"/>
              <a:t>Risk</a:t>
            </a:r>
          </a:p>
          <a:p>
            <a:pPr lvl="1"/>
            <a:r>
              <a:rPr lang="en-US" sz="1800"/>
              <a:t>Net Load Forecast Errors (NLFE)</a:t>
            </a:r>
          </a:p>
          <a:p>
            <a:pPr lvl="2"/>
            <a:r>
              <a:rPr lang="en-US" sz="1600"/>
              <a:t>30 Minute Ahead for ECRS</a:t>
            </a:r>
          </a:p>
          <a:p>
            <a:pPr lvl="2"/>
            <a:r>
              <a:rPr lang="en-US" sz="1600"/>
              <a:t>6 Hour Ahead for NSRS</a:t>
            </a:r>
          </a:p>
          <a:p>
            <a:pPr lvl="2"/>
            <a:r>
              <a:rPr lang="en-US" sz="1600"/>
              <a:t>Capacity Growth for Wind, Solar, and Load</a:t>
            </a:r>
          </a:p>
          <a:p>
            <a:pPr lvl="1"/>
            <a:r>
              <a:rPr lang="en-US" sz="1800"/>
              <a:t>Forced Outages</a:t>
            </a:r>
          </a:p>
          <a:p>
            <a:r>
              <a:rPr lang="en-US" sz="2000"/>
              <a:t>Risk Reducers</a:t>
            </a:r>
          </a:p>
          <a:p>
            <a:pPr lvl="1"/>
            <a:r>
              <a:rPr lang="en-US" sz="1800"/>
              <a:t>Online Available Capacity</a:t>
            </a:r>
          </a:p>
          <a:p>
            <a:pPr lvl="1"/>
            <a:r>
              <a:rPr lang="en-US" sz="1800"/>
              <a:t>Offline Available Capacity</a:t>
            </a:r>
          </a:p>
          <a:p>
            <a:pPr lvl="1"/>
            <a:r>
              <a:rPr lang="en-US" sz="1800"/>
              <a:t>Other</a:t>
            </a:r>
          </a:p>
        </p:txBody>
      </p:sp>
      <p:sp>
        <p:nvSpPr>
          <p:cNvPr id="3" name="Slide Number Placeholder 2">
            <a:extLst>
              <a:ext uri="{FF2B5EF4-FFF2-40B4-BE49-F238E27FC236}">
                <a16:creationId xmlns:a16="http://schemas.microsoft.com/office/drawing/2014/main" id="{5DED8189-B282-89C2-7856-573D82BD4889}"/>
              </a:ext>
            </a:extLst>
          </p:cNvPr>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67992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138BA9-3EEA-710C-060F-C070EB5D73F0}"/>
              </a:ext>
            </a:extLst>
          </p:cNvPr>
          <p:cNvSpPr>
            <a:spLocks noGrp="1"/>
          </p:cNvSpPr>
          <p:nvPr>
            <p:ph type="ctrTitle"/>
          </p:nvPr>
        </p:nvSpPr>
        <p:spPr/>
        <p:txBody>
          <a:bodyPr/>
          <a:lstStyle/>
          <a:p>
            <a:r>
              <a:rPr lang="en-US"/>
              <a:t>Wind, Solar, and Load Capacity Growth</a:t>
            </a:r>
          </a:p>
        </p:txBody>
      </p:sp>
      <p:sp>
        <p:nvSpPr>
          <p:cNvPr id="4" name="Slide Number Placeholder 3">
            <a:extLst>
              <a:ext uri="{FF2B5EF4-FFF2-40B4-BE49-F238E27FC236}">
                <a16:creationId xmlns:a16="http://schemas.microsoft.com/office/drawing/2014/main" id="{AF9BFBD0-4F75-F768-EFA7-7D883DC84931}"/>
              </a:ext>
            </a:extLst>
          </p:cNvPr>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279274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94293-CEAC-6EC9-5EEB-E28A7284AF9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88C303B-E47B-DF10-76F1-495833B96A4A}"/>
              </a:ext>
            </a:extLst>
          </p:cNvPr>
          <p:cNvSpPr>
            <a:spLocks noGrp="1"/>
          </p:cNvSpPr>
          <p:nvPr>
            <p:ph type="title"/>
          </p:nvPr>
        </p:nvSpPr>
        <p:spPr>
          <a:xfrm>
            <a:off x="381000" y="243682"/>
            <a:ext cx="8458200" cy="745148"/>
          </a:xfrm>
        </p:spPr>
        <p:txBody>
          <a:bodyPr>
            <a:normAutofit fontScale="90000"/>
          </a:bodyPr>
          <a:lstStyle/>
          <a:p>
            <a:pPr>
              <a:lnSpc>
                <a:spcPct val="90000"/>
              </a:lnSpc>
            </a:pPr>
            <a:r>
              <a:rPr lang="en-US" sz="3000"/>
              <a:t>Impact of Load and Renewable Growth on Forecast Error Trends</a:t>
            </a:r>
          </a:p>
        </p:txBody>
      </p:sp>
      <p:sp>
        <p:nvSpPr>
          <p:cNvPr id="4" name="Slide Number Placeholder 3">
            <a:extLst>
              <a:ext uri="{FF2B5EF4-FFF2-40B4-BE49-F238E27FC236}">
                <a16:creationId xmlns:a16="http://schemas.microsoft.com/office/drawing/2014/main" id="{4953E343-5BF2-50A9-A948-E685820A6D9D}"/>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27</a:t>
            </a:fld>
            <a:endParaRPr lang="en-US" sz="800"/>
          </a:p>
        </p:txBody>
      </p:sp>
      <p:sp>
        <p:nvSpPr>
          <p:cNvPr id="6" name="TextBox 5">
            <a:extLst>
              <a:ext uri="{FF2B5EF4-FFF2-40B4-BE49-F238E27FC236}">
                <a16:creationId xmlns:a16="http://schemas.microsoft.com/office/drawing/2014/main" id="{BA330C30-8855-E0E9-16FB-CB17A43CEDE0}"/>
              </a:ext>
            </a:extLst>
          </p:cNvPr>
          <p:cNvSpPr txBox="1"/>
          <p:nvPr/>
        </p:nvSpPr>
        <p:spPr>
          <a:xfrm>
            <a:off x="383223" y="1526713"/>
            <a:ext cx="4007297" cy="2862322"/>
          </a:xfrm>
          <a:prstGeom prst="rect">
            <a:avLst/>
          </a:prstGeom>
          <a:noFill/>
        </p:spPr>
        <p:txBody>
          <a:bodyPr wrap="square" rtlCol="0">
            <a:spAutoFit/>
          </a:bodyPr>
          <a:lstStyle/>
          <a:p>
            <a:pPr marL="342900" indent="-342900">
              <a:buFont typeface="Arial" panose="020B0604020202020204" pitchFamily="34" charset="0"/>
              <a:buChar char="•"/>
            </a:pPr>
            <a:r>
              <a:rPr lang="en-US">
                <a:solidFill>
                  <a:schemeClr val="tx2"/>
                </a:solidFill>
              </a:rPr>
              <a:t>Installed capacity for solar and wind is increasing over time.</a:t>
            </a:r>
          </a:p>
          <a:p>
            <a:pPr marL="342900" indent="-342900">
              <a:buFont typeface="Arial" panose="020B0604020202020204" pitchFamily="34" charset="0"/>
              <a:buChar char="•"/>
            </a:pPr>
            <a:endParaRPr lang="en-US">
              <a:solidFill>
                <a:schemeClr val="tx2"/>
              </a:solidFill>
            </a:endParaRPr>
          </a:p>
          <a:p>
            <a:pPr marL="342900" indent="-342900">
              <a:buFont typeface="Arial" panose="020B0604020202020204" pitchFamily="34" charset="0"/>
              <a:buChar char="•"/>
            </a:pPr>
            <a:r>
              <a:rPr lang="en-US">
                <a:solidFill>
                  <a:schemeClr val="tx2"/>
                </a:solidFill>
              </a:rPr>
              <a:t>Electric load is also growing consistently.</a:t>
            </a:r>
          </a:p>
          <a:p>
            <a:pPr marL="342900" indent="-342900">
              <a:buFont typeface="Arial" panose="020B0604020202020204" pitchFamily="34" charset="0"/>
              <a:buChar char="•"/>
            </a:pPr>
            <a:endParaRPr lang="en-US">
              <a:solidFill>
                <a:schemeClr val="tx2"/>
              </a:solidFill>
            </a:endParaRPr>
          </a:p>
          <a:p>
            <a:pPr marL="342900" indent="-342900">
              <a:buFont typeface="Arial" panose="020B0604020202020204" pitchFamily="34" charset="0"/>
              <a:buChar char="•"/>
            </a:pPr>
            <a:r>
              <a:rPr lang="en-US">
                <a:solidFill>
                  <a:schemeClr val="tx2"/>
                </a:solidFill>
              </a:rPr>
              <a:t>Intuition: As the base value (capacity or load) increases, so might the forecast error</a:t>
            </a:r>
          </a:p>
          <a:p>
            <a:pPr marL="285750" indent="-285750">
              <a:buFont typeface="Wingdings" panose="05000000000000000000" pitchFamily="2" charset="2"/>
              <a:buChar char="§"/>
            </a:pPr>
            <a:endParaRPr lang="en-US">
              <a:solidFill>
                <a:schemeClr val="tx1">
                  <a:lumMod val="50000"/>
                  <a:lumOff val="50000"/>
                </a:schemeClr>
              </a:solidFill>
            </a:endParaRPr>
          </a:p>
        </p:txBody>
      </p:sp>
      <p:sp>
        <p:nvSpPr>
          <p:cNvPr id="5" name="TextBox 4">
            <a:extLst>
              <a:ext uri="{FF2B5EF4-FFF2-40B4-BE49-F238E27FC236}">
                <a16:creationId xmlns:a16="http://schemas.microsoft.com/office/drawing/2014/main" id="{08E9206F-D6D0-B944-1A02-8A11AA86E43C}"/>
              </a:ext>
            </a:extLst>
          </p:cNvPr>
          <p:cNvSpPr txBox="1"/>
          <p:nvPr/>
        </p:nvSpPr>
        <p:spPr>
          <a:xfrm>
            <a:off x="177010" y="4601773"/>
            <a:ext cx="5409898" cy="1162874"/>
          </a:xfrm>
          <a:prstGeom prst="rect">
            <a:avLst/>
          </a:prstGeom>
          <a:solidFill>
            <a:schemeClr val="accent1">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t>Key Question: </a:t>
            </a:r>
          </a:p>
          <a:p>
            <a:endParaRPr lang="en-US" sz="1400" b="1"/>
          </a:p>
          <a:p>
            <a:r>
              <a:rPr lang="en-US" sz="1400"/>
              <a:t>Does the growth in load or renewables affect the magnitude of forecast errors?</a:t>
            </a:r>
          </a:p>
          <a:p>
            <a:endParaRPr lang="en-US" sz="1400" baseline="0"/>
          </a:p>
        </p:txBody>
      </p:sp>
      <p:pic>
        <p:nvPicPr>
          <p:cNvPr id="3" name="Picture 2">
            <a:extLst>
              <a:ext uri="{FF2B5EF4-FFF2-40B4-BE49-F238E27FC236}">
                <a16:creationId xmlns:a16="http://schemas.microsoft.com/office/drawing/2014/main" id="{ED2418BA-A34A-A834-C554-4CD006E2A662}"/>
              </a:ext>
            </a:extLst>
          </p:cNvPr>
          <p:cNvPicPr>
            <a:picLocks noChangeAspect="1"/>
          </p:cNvPicPr>
          <p:nvPr/>
        </p:nvPicPr>
        <p:blipFill>
          <a:blip r:embed="rId2"/>
          <a:stretch>
            <a:fillRect/>
          </a:stretch>
        </p:blipFill>
        <p:spPr>
          <a:xfrm>
            <a:off x="4473097" y="1094331"/>
            <a:ext cx="4508848" cy="3291475"/>
          </a:xfrm>
          <a:prstGeom prst="rect">
            <a:avLst/>
          </a:prstGeom>
        </p:spPr>
      </p:pic>
    </p:spTree>
    <p:extLst>
      <p:ext uri="{BB962C8B-B14F-4D97-AF65-F5344CB8AC3E}">
        <p14:creationId xmlns:p14="http://schemas.microsoft.com/office/powerpoint/2010/main" val="1561783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B39A1-14E1-8C89-E256-044D798087E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D5480F1-366A-4733-221F-36736E60776D}"/>
              </a:ext>
            </a:extLst>
          </p:cNvPr>
          <p:cNvSpPr>
            <a:spLocks noGrp="1"/>
          </p:cNvSpPr>
          <p:nvPr>
            <p:ph type="title"/>
          </p:nvPr>
        </p:nvSpPr>
        <p:spPr>
          <a:xfrm>
            <a:off x="381000" y="243682"/>
            <a:ext cx="8458200" cy="745148"/>
          </a:xfrm>
        </p:spPr>
        <p:txBody>
          <a:bodyPr>
            <a:normAutofit fontScale="90000"/>
          </a:bodyPr>
          <a:lstStyle/>
          <a:p>
            <a:pPr>
              <a:lnSpc>
                <a:spcPct val="90000"/>
              </a:lnSpc>
            </a:pPr>
            <a:r>
              <a:rPr lang="en-US" sz="3000"/>
              <a:t>Impact of Load and Renewable Growth on Forecast Error Trends (cont’d)</a:t>
            </a:r>
          </a:p>
        </p:txBody>
      </p:sp>
      <p:sp>
        <p:nvSpPr>
          <p:cNvPr id="4" name="Slide Number Placeholder 3">
            <a:extLst>
              <a:ext uri="{FF2B5EF4-FFF2-40B4-BE49-F238E27FC236}">
                <a16:creationId xmlns:a16="http://schemas.microsoft.com/office/drawing/2014/main" id="{16BA9C64-AA61-6567-F546-C262A683E562}"/>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28</a:t>
            </a:fld>
            <a:endParaRPr lang="en-US" sz="800"/>
          </a:p>
        </p:txBody>
      </p:sp>
      <p:sp>
        <p:nvSpPr>
          <p:cNvPr id="8" name="TextBox 7">
            <a:extLst>
              <a:ext uri="{FF2B5EF4-FFF2-40B4-BE49-F238E27FC236}">
                <a16:creationId xmlns:a16="http://schemas.microsoft.com/office/drawing/2014/main" id="{1F8F30E7-2A6B-E1DA-4AD6-63F9D058B7D4}"/>
              </a:ext>
            </a:extLst>
          </p:cNvPr>
          <p:cNvSpPr txBox="1"/>
          <p:nvPr/>
        </p:nvSpPr>
        <p:spPr>
          <a:xfrm>
            <a:off x="602428" y="1526713"/>
            <a:ext cx="7702475" cy="3693319"/>
          </a:xfrm>
          <a:prstGeom prst="rect">
            <a:avLst/>
          </a:prstGeom>
          <a:noFill/>
        </p:spPr>
        <p:txBody>
          <a:bodyPr wrap="square" lIns="91440" tIns="45720" rIns="91440" bIns="45720" rtlCol="0" anchor="t">
            <a:spAutoFit/>
          </a:bodyPr>
          <a:lstStyle/>
          <a:p>
            <a:pPr marL="342900" indent="-342900">
              <a:buFont typeface="Wingdings"/>
              <a:buChar char="§"/>
            </a:pPr>
            <a:r>
              <a:rPr lang="en-US">
                <a:solidFill>
                  <a:schemeClr val="tx2"/>
                </a:solidFill>
              </a:rPr>
              <a:t>Monthly forecast errors over multiple years were analyzed.</a:t>
            </a:r>
            <a:endParaRPr lang="en-US"/>
          </a:p>
          <a:p>
            <a:pPr marL="342900" indent="-342900">
              <a:buFont typeface="Wingdings"/>
              <a:buChar char="§"/>
            </a:pPr>
            <a:endParaRPr lang="en-US">
              <a:solidFill>
                <a:schemeClr val="tx2"/>
              </a:solidFill>
              <a:cs typeface="Arial" panose="020B0604020202020204"/>
            </a:endParaRPr>
          </a:p>
          <a:p>
            <a:pPr marL="342900" indent="-342900">
              <a:buFont typeface="Wingdings"/>
              <a:buChar char="§"/>
            </a:pPr>
            <a:r>
              <a:rPr lang="en-US">
                <a:solidFill>
                  <a:schemeClr val="tx2"/>
                </a:solidFill>
              </a:rPr>
              <a:t>Monthly forecast errors were summarized as standard deviation (SD), mean absolute error (MAE).</a:t>
            </a:r>
            <a:endParaRPr lang="en-US">
              <a:solidFill>
                <a:schemeClr val="tx2"/>
              </a:solidFill>
              <a:cs typeface="Arial"/>
            </a:endParaRPr>
          </a:p>
          <a:p>
            <a:pPr marL="342900" indent="-342900">
              <a:buFont typeface="Wingdings"/>
              <a:buChar char="§"/>
            </a:pPr>
            <a:endParaRPr lang="en-US">
              <a:solidFill>
                <a:schemeClr val="tx2"/>
              </a:solidFill>
              <a:cs typeface="Arial"/>
            </a:endParaRPr>
          </a:p>
          <a:p>
            <a:pPr marL="342900" indent="-342900">
              <a:buFont typeface="Wingdings"/>
              <a:buChar char="§"/>
            </a:pPr>
            <a:r>
              <a:rPr lang="en-US">
                <a:solidFill>
                  <a:schemeClr val="tx2"/>
                </a:solidFill>
              </a:rPr>
              <a:t>Monthly summaries were modeled as linear function of time (year).</a:t>
            </a:r>
            <a:endParaRPr lang="en-US">
              <a:solidFill>
                <a:schemeClr val="tx2"/>
              </a:solidFill>
              <a:cs typeface="Arial"/>
            </a:endParaRPr>
          </a:p>
          <a:p>
            <a:pPr marL="342900" indent="-342900">
              <a:buFont typeface="Wingdings"/>
              <a:buChar char="§"/>
            </a:pPr>
            <a:endParaRPr lang="en-US">
              <a:solidFill>
                <a:schemeClr val="tx2"/>
              </a:solidFill>
              <a:cs typeface="Arial"/>
            </a:endParaRPr>
          </a:p>
          <a:p>
            <a:pPr marL="342900" indent="-342900">
              <a:buFont typeface="Wingdings"/>
              <a:buChar char="§"/>
            </a:pPr>
            <a:r>
              <a:rPr lang="en-US">
                <a:solidFill>
                  <a:schemeClr val="tx2"/>
                </a:solidFill>
              </a:rPr>
              <a:t>From the model, we extracted</a:t>
            </a:r>
            <a:endParaRPr lang="en-US">
              <a:solidFill>
                <a:schemeClr val="tx2"/>
              </a:solidFill>
              <a:cs typeface="Arial"/>
            </a:endParaRPr>
          </a:p>
          <a:p>
            <a:pPr marL="800100" lvl="2" indent="-342900">
              <a:buFont typeface="Wingdings"/>
              <a:buChar char="§"/>
            </a:pPr>
            <a:r>
              <a:rPr lang="en-US">
                <a:solidFill>
                  <a:schemeClr val="tx2"/>
                </a:solidFill>
              </a:rPr>
              <a:t>R-squared – to assess model fit</a:t>
            </a:r>
            <a:endParaRPr lang="en-US">
              <a:solidFill>
                <a:schemeClr val="tx2"/>
              </a:solidFill>
              <a:cs typeface="Arial"/>
            </a:endParaRPr>
          </a:p>
          <a:p>
            <a:pPr marL="800100" lvl="2" indent="-342900">
              <a:buFont typeface="Wingdings"/>
              <a:buChar char="§"/>
            </a:pPr>
            <a:r>
              <a:rPr lang="en-US">
                <a:solidFill>
                  <a:schemeClr val="tx2"/>
                </a:solidFill>
              </a:rPr>
              <a:t>p-value of the year variable – to evaluate the strength of trend</a:t>
            </a:r>
            <a:endParaRPr lang="en-US">
              <a:solidFill>
                <a:schemeClr val="tx2"/>
              </a:solidFill>
              <a:cs typeface="Arial"/>
            </a:endParaRPr>
          </a:p>
          <a:p>
            <a:pPr marL="342900" indent="-342900">
              <a:buFont typeface="Wingdings"/>
              <a:buChar char="§"/>
            </a:pPr>
            <a:endParaRPr lang="en-US">
              <a:solidFill>
                <a:schemeClr val="tx2"/>
              </a:solidFill>
              <a:cs typeface="Arial"/>
            </a:endParaRPr>
          </a:p>
          <a:p>
            <a:pPr marL="342900" indent="-342900">
              <a:buFont typeface="Wingdings"/>
              <a:buChar char="§"/>
            </a:pPr>
            <a:r>
              <a:rPr lang="en-US">
                <a:solidFill>
                  <a:schemeClr val="tx2"/>
                </a:solidFill>
              </a:rPr>
              <a:t>The goal is to determine whether there is a  meaningful trend in forecast error over time.</a:t>
            </a:r>
            <a:endParaRPr lang="en-US">
              <a:solidFill>
                <a:schemeClr val="tx2"/>
              </a:solidFill>
              <a:cs typeface="Arial"/>
            </a:endParaRPr>
          </a:p>
        </p:txBody>
      </p:sp>
    </p:spTree>
    <p:extLst>
      <p:ext uri="{BB962C8B-B14F-4D97-AF65-F5344CB8AC3E}">
        <p14:creationId xmlns:p14="http://schemas.microsoft.com/office/powerpoint/2010/main" val="61603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37CDF-B4FD-FDEA-8C3D-CA21BBD5820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8331885-2E5A-4E9A-0880-13D2A7714FFC}"/>
              </a:ext>
            </a:extLst>
          </p:cNvPr>
          <p:cNvSpPr>
            <a:spLocks noGrp="1"/>
          </p:cNvSpPr>
          <p:nvPr>
            <p:ph type="title"/>
          </p:nvPr>
        </p:nvSpPr>
        <p:spPr>
          <a:xfrm>
            <a:off x="381000" y="243682"/>
            <a:ext cx="8458200" cy="745148"/>
          </a:xfrm>
        </p:spPr>
        <p:txBody>
          <a:bodyPr lIns="91440" tIns="45720" rIns="91440" bIns="45720" anchor="t">
            <a:normAutofit/>
          </a:bodyPr>
          <a:lstStyle/>
          <a:p>
            <a:pPr>
              <a:lnSpc>
                <a:spcPct val="90000"/>
              </a:lnSpc>
            </a:pPr>
            <a:r>
              <a:rPr lang="en-US" sz="3000"/>
              <a:t>Trend Assessment Tools (R</a:t>
            </a:r>
            <a:r>
              <a:rPr lang="en-US" sz="3000" baseline="30000"/>
              <a:t>2</a:t>
            </a:r>
            <a:r>
              <a:rPr lang="en-US" sz="3000"/>
              <a:t>, p-value)</a:t>
            </a:r>
            <a:endParaRPr lang="en-US" sz="3000">
              <a:cs typeface="Arial"/>
            </a:endParaRPr>
          </a:p>
        </p:txBody>
      </p:sp>
      <p:sp>
        <p:nvSpPr>
          <p:cNvPr id="4" name="Slide Number Placeholder 3">
            <a:extLst>
              <a:ext uri="{FF2B5EF4-FFF2-40B4-BE49-F238E27FC236}">
                <a16:creationId xmlns:a16="http://schemas.microsoft.com/office/drawing/2014/main" id="{3CA468C6-8FDD-3EA7-67E2-E9EB7FD245EA}"/>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29</a:t>
            </a:fld>
            <a:endParaRPr lang="en-US" sz="800"/>
          </a:p>
        </p:txBody>
      </p:sp>
      <p:pic>
        <p:nvPicPr>
          <p:cNvPr id="3" name="Picture 2">
            <a:extLst>
              <a:ext uri="{FF2B5EF4-FFF2-40B4-BE49-F238E27FC236}">
                <a16:creationId xmlns:a16="http://schemas.microsoft.com/office/drawing/2014/main" id="{87C10C24-616A-8655-CAF6-E2A72065C007}"/>
              </a:ext>
            </a:extLst>
          </p:cNvPr>
          <p:cNvPicPr>
            <a:picLocks noChangeAspect="1"/>
          </p:cNvPicPr>
          <p:nvPr/>
        </p:nvPicPr>
        <p:blipFill>
          <a:blip r:embed="rId2"/>
          <a:stretch>
            <a:fillRect/>
          </a:stretch>
        </p:blipFill>
        <p:spPr>
          <a:xfrm>
            <a:off x="30271" y="900569"/>
            <a:ext cx="4584526" cy="2739547"/>
          </a:xfrm>
          <a:prstGeom prst="rect">
            <a:avLst/>
          </a:prstGeom>
        </p:spPr>
      </p:pic>
      <p:pic>
        <p:nvPicPr>
          <p:cNvPr id="5" name="Picture 4">
            <a:extLst>
              <a:ext uri="{FF2B5EF4-FFF2-40B4-BE49-F238E27FC236}">
                <a16:creationId xmlns:a16="http://schemas.microsoft.com/office/drawing/2014/main" id="{8E71A951-D2AD-4CDE-A2A5-7FCD5A2CB82C}"/>
              </a:ext>
            </a:extLst>
          </p:cNvPr>
          <p:cNvPicPr>
            <a:picLocks noChangeAspect="1"/>
          </p:cNvPicPr>
          <p:nvPr/>
        </p:nvPicPr>
        <p:blipFill>
          <a:blip r:embed="rId3"/>
          <a:stretch>
            <a:fillRect/>
          </a:stretch>
        </p:blipFill>
        <p:spPr>
          <a:xfrm>
            <a:off x="4644024" y="900569"/>
            <a:ext cx="4407074" cy="2739548"/>
          </a:xfrm>
          <a:prstGeom prst="rect">
            <a:avLst/>
          </a:prstGeom>
        </p:spPr>
      </p:pic>
      <p:sp>
        <p:nvSpPr>
          <p:cNvPr id="6" name="TextBox 5">
            <a:extLst>
              <a:ext uri="{FF2B5EF4-FFF2-40B4-BE49-F238E27FC236}">
                <a16:creationId xmlns:a16="http://schemas.microsoft.com/office/drawing/2014/main" id="{8E72A365-0A90-7E08-3BFB-102C5C2962E7}"/>
              </a:ext>
            </a:extLst>
          </p:cNvPr>
          <p:cNvSpPr txBox="1"/>
          <p:nvPr/>
        </p:nvSpPr>
        <p:spPr>
          <a:xfrm>
            <a:off x="675497" y="3969287"/>
            <a:ext cx="7702475" cy="1554272"/>
          </a:xfrm>
          <a:prstGeom prst="rect">
            <a:avLst/>
          </a:prstGeom>
          <a:noFill/>
        </p:spPr>
        <p:txBody>
          <a:bodyPr wrap="square" lIns="91440" tIns="45720" rIns="91440" bIns="45720" rtlCol="0" anchor="t">
            <a:spAutoFit/>
          </a:bodyPr>
          <a:lstStyle/>
          <a:p>
            <a:r>
              <a:rPr lang="en-US" sz="1600">
                <a:solidFill>
                  <a:schemeClr val="tx2"/>
                </a:solidFill>
                <a:cs typeface="Arial"/>
              </a:rPr>
              <a:t>R² measures goodness of fit – higher is better</a:t>
            </a:r>
          </a:p>
          <a:p>
            <a:r>
              <a:rPr lang="en-US" sz="1600">
                <a:solidFill>
                  <a:schemeClr val="tx2"/>
                </a:solidFill>
                <a:cs typeface="Arial"/>
              </a:rPr>
              <a:t>p-value of the slope tests if the predictor has a statistically significant effect on the outcome – lower means more statistical power</a:t>
            </a:r>
          </a:p>
          <a:p>
            <a:endParaRPr lang="en-US" sz="1600">
              <a:solidFill>
                <a:schemeClr val="tx2"/>
              </a:solidFill>
              <a:cs typeface="Arial"/>
            </a:endParaRPr>
          </a:p>
          <a:p>
            <a:endParaRPr lang="en-US" sz="1600">
              <a:solidFill>
                <a:schemeClr val="tx2"/>
              </a:solidFill>
              <a:cs typeface="Arial"/>
            </a:endParaRPr>
          </a:p>
          <a:p>
            <a:r>
              <a:rPr lang="en-US" sz="1500" b="1">
                <a:solidFill>
                  <a:schemeClr val="tx2"/>
                </a:solidFill>
                <a:cs typeface="Arial" panose="020B0604020202020204"/>
              </a:rPr>
              <a:t>high R² + low p-value</a:t>
            </a:r>
            <a:r>
              <a:rPr lang="en-US" sz="1500">
                <a:solidFill>
                  <a:schemeClr val="tx2"/>
                </a:solidFill>
                <a:cs typeface="Arial" panose="020B0604020202020204"/>
              </a:rPr>
              <a:t> is desired – indicates strong, reliable model</a:t>
            </a:r>
            <a:endParaRPr lang="en-US">
              <a:solidFill>
                <a:schemeClr val="tx2"/>
              </a:solidFill>
            </a:endParaRPr>
          </a:p>
        </p:txBody>
      </p:sp>
    </p:spTree>
    <p:extLst>
      <p:ext uri="{BB962C8B-B14F-4D97-AF65-F5344CB8AC3E}">
        <p14:creationId xmlns:p14="http://schemas.microsoft.com/office/powerpoint/2010/main" val="19303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0B39-D935-24E4-421B-0C8BE892D6EE}"/>
              </a:ext>
            </a:extLst>
          </p:cNvPr>
          <p:cNvSpPr>
            <a:spLocks noGrp="1"/>
          </p:cNvSpPr>
          <p:nvPr>
            <p:ph type="title"/>
          </p:nvPr>
        </p:nvSpPr>
        <p:spPr/>
        <p:txBody>
          <a:bodyPr/>
          <a:lstStyle/>
          <a:p>
            <a:r>
              <a:rPr lang="en-US"/>
              <a:t>PUC’s Ancillary Service Study: Summary</a:t>
            </a:r>
          </a:p>
        </p:txBody>
      </p:sp>
      <p:sp>
        <p:nvSpPr>
          <p:cNvPr id="3" name="Content Placeholder 2">
            <a:extLst>
              <a:ext uri="{FF2B5EF4-FFF2-40B4-BE49-F238E27FC236}">
                <a16:creationId xmlns:a16="http://schemas.microsoft.com/office/drawing/2014/main" id="{7172E991-4297-3800-2D8D-570997EBC01F}"/>
              </a:ext>
            </a:extLst>
          </p:cNvPr>
          <p:cNvSpPr>
            <a:spLocks noGrp="1"/>
          </p:cNvSpPr>
          <p:nvPr>
            <p:ph idx="1"/>
          </p:nvPr>
        </p:nvSpPr>
        <p:spPr/>
        <p:txBody>
          <a:bodyPr/>
          <a:lstStyle/>
          <a:p>
            <a:pPr marL="0" indent="0">
              <a:buNone/>
            </a:pPr>
            <a:r>
              <a:rPr lang="en-US" sz="1600"/>
              <a:t>The Public Utility Commission of Texas (PUCT) initiated the Ancillary Services Study (Study) to meet the requirements of PURA § 35.004(g) (enacted in Senate Bill 3 (87 R.S.)).</a:t>
            </a:r>
            <a:r>
              <a:rPr lang="en-US" sz="1400"/>
              <a:t> </a:t>
            </a:r>
          </a:p>
          <a:p>
            <a:pPr marL="300038" lvl="1" indent="0">
              <a:buNone/>
            </a:pPr>
            <a:endParaRPr lang="en-US" sz="1400"/>
          </a:p>
          <a:p>
            <a:pPr marL="0" indent="0">
              <a:buNone/>
            </a:pPr>
            <a:r>
              <a:rPr lang="en-US" sz="1600"/>
              <a:t> The PUCT collaborated with ERCOT and the Independent Market Monitor (IMM) on this effort. </a:t>
            </a:r>
          </a:p>
          <a:p>
            <a:pPr marL="0" indent="0">
              <a:buNone/>
            </a:pPr>
            <a:endParaRPr lang="en-US" sz="1600"/>
          </a:p>
          <a:p>
            <a:pPr marL="0" indent="0">
              <a:buNone/>
            </a:pPr>
            <a:r>
              <a:rPr lang="en-US" sz="1600"/>
              <a:t>ERCOT was asked to review the existing Ancillary Service products, including an analysis of the purpose for each of the products and a more thorough review of the methodologies used to determine Ancillary Service quantities.  ERCOT was also asked to evaluate if any additional Ancillary Service products are needed. </a:t>
            </a:r>
          </a:p>
          <a:p>
            <a:pPr marL="0" indent="0">
              <a:buNone/>
            </a:pPr>
            <a:r>
              <a:rPr lang="en-US" sz="1600"/>
              <a:t>	ERCOT produced </a:t>
            </a:r>
            <a:r>
              <a:rPr lang="en-US" sz="1600">
                <a:hlinkClick r:id="rId2"/>
              </a:rPr>
              <a:t>a white paper</a:t>
            </a:r>
            <a:r>
              <a:rPr lang="en-US" sz="1600"/>
              <a:t> that responds to those requests</a:t>
            </a:r>
          </a:p>
          <a:p>
            <a:pPr marL="0" indent="0">
              <a:buNone/>
            </a:pPr>
            <a:endParaRPr lang="en-US" sz="1600"/>
          </a:p>
          <a:p>
            <a:pPr marL="0" indent="0">
              <a:buNone/>
            </a:pPr>
            <a:r>
              <a:rPr lang="en-US" sz="1600"/>
              <a:t>PUCT used inputs from stakeholders, ERCOT, IMM and PUC Commissioners. PUC filed its </a:t>
            </a:r>
            <a:r>
              <a:rPr lang="en-US" sz="1600">
                <a:hlinkClick r:id="rId3"/>
              </a:rPr>
              <a:t>findings and final report </a:t>
            </a:r>
            <a:r>
              <a:rPr lang="en-US" sz="1600"/>
              <a:t>on January 14, 2025.</a:t>
            </a:r>
          </a:p>
          <a:p>
            <a:pPr marL="0" indent="0">
              <a:buNone/>
            </a:pPr>
            <a:r>
              <a:rPr lang="en-US" sz="1600"/>
              <a:t>	The PUCT has also included it in their biennial agency report to the Texas State 	Legislature in January 2025.</a:t>
            </a:r>
          </a:p>
          <a:p>
            <a:pPr marL="0" indent="0">
              <a:buNone/>
            </a:pPr>
            <a:r>
              <a:rPr lang="en-US" sz="1600"/>
              <a:t>	PUC’s Findings are summarized in slides # to #</a:t>
            </a:r>
          </a:p>
        </p:txBody>
      </p:sp>
      <p:sp>
        <p:nvSpPr>
          <p:cNvPr id="4" name="Slide Number Placeholder 3">
            <a:extLst>
              <a:ext uri="{FF2B5EF4-FFF2-40B4-BE49-F238E27FC236}">
                <a16:creationId xmlns:a16="http://schemas.microsoft.com/office/drawing/2014/main" id="{B7344EF9-74AD-E54A-C49C-4E1B090D9DA2}"/>
              </a:ext>
            </a:extLst>
          </p:cNvPr>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295183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C0A23-1F2C-53D4-8C97-BA1D46791A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9BA3014-1CA6-7EF6-66CD-A11DC9269C95}"/>
              </a:ext>
            </a:extLst>
          </p:cNvPr>
          <p:cNvSpPr/>
          <p:nvPr/>
        </p:nvSpPr>
        <p:spPr>
          <a:xfrm>
            <a:off x="75305" y="5992010"/>
            <a:ext cx="8601664" cy="7951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C2C68B-0422-1E93-DC3D-081292A844BC}"/>
              </a:ext>
            </a:extLst>
          </p:cNvPr>
          <p:cNvSpPr>
            <a:spLocks noGrp="1"/>
          </p:cNvSpPr>
          <p:nvPr>
            <p:ph type="title"/>
          </p:nvPr>
        </p:nvSpPr>
        <p:spPr>
          <a:xfrm>
            <a:off x="381000" y="243682"/>
            <a:ext cx="8458200" cy="745148"/>
          </a:xfrm>
        </p:spPr>
        <p:txBody>
          <a:bodyPr>
            <a:normAutofit fontScale="90000"/>
          </a:bodyPr>
          <a:lstStyle/>
          <a:p>
            <a:pPr>
              <a:lnSpc>
                <a:spcPct val="90000"/>
              </a:lnSpc>
            </a:pPr>
            <a:r>
              <a:rPr lang="en-US" sz="3000"/>
              <a:t>Impact of Load and Renewable Growth on Forecast Error Trends (cont’d)</a:t>
            </a:r>
          </a:p>
        </p:txBody>
      </p:sp>
      <p:sp>
        <p:nvSpPr>
          <p:cNvPr id="4" name="Slide Number Placeholder 3">
            <a:extLst>
              <a:ext uri="{FF2B5EF4-FFF2-40B4-BE49-F238E27FC236}">
                <a16:creationId xmlns:a16="http://schemas.microsoft.com/office/drawing/2014/main" id="{9590B709-3DAA-7FC8-DE78-732AB27A7541}"/>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30</a:t>
            </a:fld>
            <a:endParaRPr lang="en-US" sz="800"/>
          </a:p>
        </p:txBody>
      </p:sp>
      <p:pic>
        <p:nvPicPr>
          <p:cNvPr id="3" name="Picture 2">
            <a:extLst>
              <a:ext uri="{FF2B5EF4-FFF2-40B4-BE49-F238E27FC236}">
                <a16:creationId xmlns:a16="http://schemas.microsoft.com/office/drawing/2014/main" id="{C2F28F0C-7614-636E-D1E0-B21E51ADBE79}"/>
              </a:ext>
            </a:extLst>
          </p:cNvPr>
          <p:cNvPicPr>
            <a:picLocks noChangeAspect="1"/>
          </p:cNvPicPr>
          <p:nvPr/>
        </p:nvPicPr>
        <p:blipFill>
          <a:blip r:embed="rId2"/>
          <a:stretch>
            <a:fillRect/>
          </a:stretch>
        </p:blipFill>
        <p:spPr>
          <a:xfrm>
            <a:off x="72585" y="1010073"/>
            <a:ext cx="5029200" cy="2877926"/>
          </a:xfrm>
          <a:prstGeom prst="rect">
            <a:avLst/>
          </a:prstGeom>
        </p:spPr>
      </p:pic>
      <p:pic>
        <p:nvPicPr>
          <p:cNvPr id="5" name="Picture 4">
            <a:extLst>
              <a:ext uri="{FF2B5EF4-FFF2-40B4-BE49-F238E27FC236}">
                <a16:creationId xmlns:a16="http://schemas.microsoft.com/office/drawing/2014/main" id="{ED4380C3-2F6F-C73C-137A-15BB12EDE05D}"/>
              </a:ext>
            </a:extLst>
          </p:cNvPr>
          <p:cNvPicPr>
            <a:picLocks noChangeAspect="1"/>
          </p:cNvPicPr>
          <p:nvPr/>
        </p:nvPicPr>
        <p:blipFill>
          <a:blip r:embed="rId3"/>
          <a:stretch>
            <a:fillRect/>
          </a:stretch>
        </p:blipFill>
        <p:spPr>
          <a:xfrm>
            <a:off x="72585" y="3909242"/>
            <a:ext cx="5029200" cy="2877926"/>
          </a:xfrm>
          <a:prstGeom prst="rect">
            <a:avLst/>
          </a:prstGeom>
        </p:spPr>
      </p:pic>
      <p:sp>
        <p:nvSpPr>
          <p:cNvPr id="9" name="Rectangle 8">
            <a:extLst>
              <a:ext uri="{FF2B5EF4-FFF2-40B4-BE49-F238E27FC236}">
                <a16:creationId xmlns:a16="http://schemas.microsoft.com/office/drawing/2014/main" id="{2AEE1319-9680-C24B-21F4-60F424FDFCA4}"/>
              </a:ext>
            </a:extLst>
          </p:cNvPr>
          <p:cNvSpPr/>
          <p:nvPr/>
        </p:nvSpPr>
        <p:spPr>
          <a:xfrm>
            <a:off x="8461814" y="5469821"/>
            <a:ext cx="609601" cy="1044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C04098-E1DE-A5C4-CE8C-E15509287108}"/>
              </a:ext>
            </a:extLst>
          </p:cNvPr>
          <p:cNvSpPr txBox="1"/>
          <p:nvPr/>
        </p:nvSpPr>
        <p:spPr>
          <a:xfrm>
            <a:off x="5260490" y="1135228"/>
            <a:ext cx="3654014" cy="4247317"/>
          </a:xfrm>
          <a:prstGeom prst="rect">
            <a:avLst/>
          </a:prstGeom>
          <a:noFill/>
        </p:spPr>
        <p:txBody>
          <a:bodyPr wrap="square" lIns="91440" tIns="45720" rIns="91440" bIns="45720" rtlCol="0" anchor="t">
            <a:spAutoFit/>
          </a:bodyPr>
          <a:lstStyle/>
          <a:p>
            <a:pPr marL="342900" indent="-342900">
              <a:buFont typeface="Wingdings"/>
              <a:buChar char="§"/>
            </a:pPr>
            <a:r>
              <a:rPr lang="en-US">
                <a:solidFill>
                  <a:schemeClr val="tx2"/>
                </a:solidFill>
              </a:rPr>
              <a:t>Solar forecast errors show stronger trends, with high R² (~70%) and low p-values (&lt;20%) during sunlight hours.</a:t>
            </a:r>
            <a:endParaRPr lang="en-US"/>
          </a:p>
          <a:p>
            <a:pPr marL="342900" indent="-342900">
              <a:buFont typeface="Wingdings"/>
              <a:buChar char="§"/>
            </a:pPr>
            <a:endParaRPr lang="en-US">
              <a:solidFill>
                <a:schemeClr val="tx2"/>
              </a:solidFill>
              <a:cs typeface="Arial" panose="020B0604020202020204"/>
            </a:endParaRPr>
          </a:p>
          <a:p>
            <a:pPr marL="342900" indent="-342900">
              <a:buFont typeface="Wingdings"/>
              <a:buChar char="§"/>
            </a:pPr>
            <a:r>
              <a:rPr lang="en-US">
                <a:solidFill>
                  <a:schemeClr val="tx2"/>
                </a:solidFill>
              </a:rPr>
              <a:t>Load and wind errors show weak or inconsistent trends, with R² &lt; 40% and p-values between 40 -70%</a:t>
            </a:r>
            <a:endParaRPr lang="en-US">
              <a:solidFill>
                <a:schemeClr val="tx2"/>
              </a:solidFill>
              <a:cs typeface="Arial" panose="020B0604020202020204"/>
            </a:endParaRPr>
          </a:p>
          <a:p>
            <a:pPr marL="342900" indent="-342900">
              <a:buFont typeface="Wingdings"/>
              <a:buChar char="§"/>
            </a:pPr>
            <a:endParaRPr lang="en-US">
              <a:solidFill>
                <a:schemeClr val="tx2"/>
              </a:solidFill>
              <a:cs typeface="Arial" panose="020B0604020202020204"/>
            </a:endParaRPr>
          </a:p>
          <a:p>
            <a:pPr marL="342900" indent="-342900">
              <a:buFont typeface="Wingdings"/>
              <a:buChar char="§"/>
            </a:pPr>
            <a:r>
              <a:rPr lang="en-US">
                <a:solidFill>
                  <a:schemeClr val="tx2"/>
                </a:solidFill>
              </a:rPr>
              <a:t>Adjustment was applied only to solar forecasts, based on statistical significance; no adjustment made for load or wind</a:t>
            </a:r>
            <a:endParaRPr lang="en-US">
              <a:solidFill>
                <a:schemeClr val="tx2"/>
              </a:solidFill>
              <a:cs typeface="Arial" panose="020B0604020202020204"/>
            </a:endParaRPr>
          </a:p>
        </p:txBody>
      </p:sp>
    </p:spTree>
    <p:extLst>
      <p:ext uri="{BB962C8B-B14F-4D97-AF65-F5344CB8AC3E}">
        <p14:creationId xmlns:p14="http://schemas.microsoft.com/office/powerpoint/2010/main" val="213695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0E33-5A59-A936-E292-7C0AC5C1A7C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125E7B5-7814-68F0-8402-FFFCFE235F07}"/>
              </a:ext>
            </a:extLst>
          </p:cNvPr>
          <p:cNvSpPr>
            <a:spLocks noGrp="1"/>
          </p:cNvSpPr>
          <p:nvPr>
            <p:ph type="title"/>
          </p:nvPr>
        </p:nvSpPr>
        <p:spPr>
          <a:xfrm>
            <a:off x="381000" y="243682"/>
            <a:ext cx="8458200" cy="745148"/>
          </a:xfrm>
        </p:spPr>
        <p:txBody>
          <a:bodyPr lIns="91440" tIns="45720" rIns="91440" bIns="45720" anchor="t">
            <a:normAutofit/>
          </a:bodyPr>
          <a:lstStyle/>
          <a:p>
            <a:pPr>
              <a:lnSpc>
                <a:spcPct val="90000"/>
              </a:lnSpc>
            </a:pPr>
            <a:r>
              <a:rPr lang="en-US" sz="3000"/>
              <a:t>Forecast MAPE Trends</a:t>
            </a:r>
          </a:p>
        </p:txBody>
      </p:sp>
      <p:sp>
        <p:nvSpPr>
          <p:cNvPr id="4" name="Slide Number Placeholder 3">
            <a:extLst>
              <a:ext uri="{FF2B5EF4-FFF2-40B4-BE49-F238E27FC236}">
                <a16:creationId xmlns:a16="http://schemas.microsoft.com/office/drawing/2014/main" id="{CEEEBB87-0EAD-8020-6D95-DD86EF46CB67}"/>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31</a:t>
            </a:fld>
            <a:endParaRPr lang="en-US" sz="800"/>
          </a:p>
        </p:txBody>
      </p:sp>
      <p:sp>
        <p:nvSpPr>
          <p:cNvPr id="9" name="Rectangle 8">
            <a:extLst>
              <a:ext uri="{FF2B5EF4-FFF2-40B4-BE49-F238E27FC236}">
                <a16:creationId xmlns:a16="http://schemas.microsoft.com/office/drawing/2014/main" id="{3083E384-30C4-F66A-763C-4E1535270FD9}"/>
              </a:ext>
            </a:extLst>
          </p:cNvPr>
          <p:cNvSpPr/>
          <p:nvPr/>
        </p:nvSpPr>
        <p:spPr>
          <a:xfrm>
            <a:off x="8461814" y="5469821"/>
            <a:ext cx="609601" cy="1044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6A3E40-2632-13F0-CF3C-240047611DB0}"/>
              </a:ext>
            </a:extLst>
          </p:cNvPr>
          <p:cNvSpPr txBox="1"/>
          <p:nvPr/>
        </p:nvSpPr>
        <p:spPr>
          <a:xfrm>
            <a:off x="5226619" y="1150933"/>
            <a:ext cx="3694146" cy="2862322"/>
          </a:xfrm>
          <a:prstGeom prst="rect">
            <a:avLst/>
          </a:prstGeom>
          <a:noFill/>
        </p:spPr>
        <p:txBody>
          <a:bodyPr wrap="square" lIns="91440" tIns="45720" rIns="91440" bIns="45720" rtlCol="0" anchor="t">
            <a:spAutoFit/>
          </a:bodyPr>
          <a:lstStyle/>
          <a:p>
            <a:pPr marL="342900" indent="-342900">
              <a:buFont typeface="Wingdings"/>
              <a:buChar char="§"/>
            </a:pPr>
            <a:r>
              <a:rPr lang="en-US">
                <a:solidFill>
                  <a:schemeClr val="tx2"/>
                </a:solidFill>
                <a:ea typeface="+mn-lt"/>
                <a:cs typeface="+mn-lt"/>
              </a:rPr>
              <a:t>Forecast MAPE* has remained fairly stable over the years for load and wind.</a:t>
            </a:r>
            <a:endParaRPr lang="en-US">
              <a:solidFill>
                <a:schemeClr val="tx2"/>
              </a:solidFill>
            </a:endParaRPr>
          </a:p>
          <a:p>
            <a:pPr marL="342900" indent="-342900">
              <a:buFont typeface="Wingdings"/>
              <a:buChar char="§"/>
            </a:pPr>
            <a:endParaRPr lang="en-US">
              <a:solidFill>
                <a:schemeClr val="tx2"/>
              </a:solidFill>
              <a:cs typeface="Arial"/>
            </a:endParaRPr>
          </a:p>
          <a:p>
            <a:pPr marL="342900" indent="-342900">
              <a:buFont typeface="Wingdings"/>
              <a:buChar char="§"/>
            </a:pPr>
            <a:endParaRPr lang="en-US">
              <a:solidFill>
                <a:schemeClr val="tx2"/>
              </a:solidFill>
              <a:cs typeface="Arial"/>
            </a:endParaRPr>
          </a:p>
          <a:p>
            <a:pPr marL="342900" indent="-342900">
              <a:buFont typeface="Wingdings"/>
              <a:buChar char="§"/>
            </a:pPr>
            <a:r>
              <a:rPr lang="en-US">
                <a:solidFill>
                  <a:schemeClr val="tx2"/>
                </a:solidFill>
                <a:ea typeface="+mn-lt"/>
                <a:cs typeface="+mn-lt"/>
              </a:rPr>
              <a:t>Solar forecast performance prior to 2022 was inconsistent and less reliable, particularly when adjusting the error based on installed capacity.</a:t>
            </a:r>
          </a:p>
        </p:txBody>
      </p:sp>
      <p:sp>
        <p:nvSpPr>
          <p:cNvPr id="12" name="TextBox 11">
            <a:extLst>
              <a:ext uri="{FF2B5EF4-FFF2-40B4-BE49-F238E27FC236}">
                <a16:creationId xmlns:a16="http://schemas.microsoft.com/office/drawing/2014/main" id="{F1E178F5-11E3-68B8-46AC-0BE2F18FBFD2}"/>
              </a:ext>
            </a:extLst>
          </p:cNvPr>
          <p:cNvSpPr txBox="1"/>
          <p:nvPr/>
        </p:nvSpPr>
        <p:spPr>
          <a:xfrm>
            <a:off x="122262" y="5190578"/>
            <a:ext cx="6950913" cy="461665"/>
          </a:xfrm>
          <a:prstGeom prst="rect">
            <a:avLst/>
          </a:prstGeom>
          <a:noFill/>
        </p:spPr>
        <p:txBody>
          <a:bodyPr wrap="square" lIns="91440" tIns="45720" rIns="91440" bIns="45720" rtlCol="0" anchor="t">
            <a:spAutoFit/>
          </a:bodyPr>
          <a:lstStyle/>
          <a:p>
            <a:r>
              <a:rPr lang="en-US" sz="1200" i="1">
                <a:solidFill>
                  <a:srgbClr val="7F7F7F"/>
                </a:solidFill>
                <a:ea typeface="+mn-lt"/>
                <a:cs typeface="+mn-lt"/>
              </a:rPr>
              <a:t>*MAPE = Mean Absolute Percentage Error</a:t>
            </a:r>
          </a:p>
          <a:p>
            <a:endParaRPr lang="en-US" sz="1200" i="1">
              <a:solidFill>
                <a:srgbClr val="7F7F7F"/>
              </a:solidFill>
              <a:cs typeface="Arial"/>
            </a:endParaRPr>
          </a:p>
        </p:txBody>
      </p:sp>
      <p:sp>
        <p:nvSpPr>
          <p:cNvPr id="13" name="TextBox 12">
            <a:extLst>
              <a:ext uri="{FF2B5EF4-FFF2-40B4-BE49-F238E27FC236}">
                <a16:creationId xmlns:a16="http://schemas.microsoft.com/office/drawing/2014/main" id="{FB91BC36-693F-882C-5CC1-769D96EBFA05}"/>
              </a:ext>
            </a:extLst>
          </p:cNvPr>
          <p:cNvSpPr txBox="1"/>
          <p:nvPr/>
        </p:nvSpPr>
        <p:spPr>
          <a:xfrm>
            <a:off x="121085" y="5653413"/>
            <a:ext cx="56555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Cambria Math"/>
                <a:ea typeface="Cambria Math"/>
              </a:rPr>
              <a:t>MAPE=avg(|act-forecast|/(installed capacity))×100%</a:t>
            </a:r>
            <a:endParaRPr lang="en-US" sz="1200">
              <a:solidFill>
                <a:srgbClr val="7F7F7F"/>
              </a:solidFill>
            </a:endParaRPr>
          </a:p>
          <a:p>
            <a:endParaRPr lang="en-US" sz="1200">
              <a:solidFill>
                <a:srgbClr val="7F7F7F"/>
              </a:solidFill>
              <a:cs typeface="Arial"/>
            </a:endParaRPr>
          </a:p>
        </p:txBody>
      </p:sp>
      <p:pic>
        <p:nvPicPr>
          <p:cNvPr id="3" name="Picture 2">
            <a:extLst>
              <a:ext uri="{FF2B5EF4-FFF2-40B4-BE49-F238E27FC236}">
                <a16:creationId xmlns:a16="http://schemas.microsoft.com/office/drawing/2014/main" id="{AB2263C8-9429-C8D8-44AB-C170C690735D}"/>
              </a:ext>
            </a:extLst>
          </p:cNvPr>
          <p:cNvPicPr>
            <a:picLocks noChangeAspect="1"/>
          </p:cNvPicPr>
          <p:nvPr/>
        </p:nvPicPr>
        <p:blipFill>
          <a:blip r:embed="rId2"/>
          <a:stretch>
            <a:fillRect/>
          </a:stretch>
        </p:blipFill>
        <p:spPr>
          <a:xfrm>
            <a:off x="377868" y="1066930"/>
            <a:ext cx="4640893" cy="3450660"/>
          </a:xfrm>
          <a:prstGeom prst="rect">
            <a:avLst/>
          </a:prstGeom>
        </p:spPr>
      </p:pic>
    </p:spTree>
    <p:extLst>
      <p:ext uri="{BB962C8B-B14F-4D97-AF65-F5344CB8AC3E}">
        <p14:creationId xmlns:p14="http://schemas.microsoft.com/office/powerpoint/2010/main" val="1888803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AAC1-E8B0-4C25-D148-14F532B02F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D78A95-3F23-5454-EC7E-EA0167C8EE0C}"/>
              </a:ext>
            </a:extLst>
          </p:cNvPr>
          <p:cNvSpPr>
            <a:spLocks noGrp="1"/>
          </p:cNvSpPr>
          <p:nvPr>
            <p:ph type="ctrTitle"/>
          </p:nvPr>
        </p:nvSpPr>
        <p:spPr/>
        <p:txBody>
          <a:bodyPr/>
          <a:lstStyle/>
          <a:p>
            <a:r>
              <a:rPr lang="en-US"/>
              <a:t>Forced Outages</a:t>
            </a:r>
          </a:p>
        </p:txBody>
      </p:sp>
      <p:sp>
        <p:nvSpPr>
          <p:cNvPr id="6" name="Subtitle 5">
            <a:extLst>
              <a:ext uri="{FF2B5EF4-FFF2-40B4-BE49-F238E27FC236}">
                <a16:creationId xmlns:a16="http://schemas.microsoft.com/office/drawing/2014/main" id="{740F9A1E-76ED-1DEC-02F5-91F70C29511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1237F65-195D-2852-0EF8-6A48A0C37F18}"/>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79050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786AB-59F5-1ACA-6ABE-A60BBD712DEF}"/>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33</a:t>
            </a:fld>
            <a:endParaRPr lang="en-US">
              <a:solidFill>
                <a:prstClr val="black">
                  <a:tint val="75000"/>
                </a:prstClr>
              </a:solidFill>
            </a:endParaRPr>
          </a:p>
        </p:txBody>
      </p:sp>
      <p:sp>
        <p:nvSpPr>
          <p:cNvPr id="5" name="Content Placeholder 7">
            <a:extLst>
              <a:ext uri="{FF2B5EF4-FFF2-40B4-BE49-F238E27FC236}">
                <a16:creationId xmlns:a16="http://schemas.microsoft.com/office/drawing/2014/main" id="{E9F2B5D3-987D-4A77-7587-4EAFA0650B13}"/>
              </a:ext>
            </a:extLst>
          </p:cNvPr>
          <p:cNvSpPr txBox="1">
            <a:spLocks/>
          </p:cNvSpPr>
          <p:nvPr/>
        </p:nvSpPr>
        <p:spPr>
          <a:xfrm>
            <a:off x="381000" y="1122735"/>
            <a:ext cx="8364583" cy="508865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n-NO" sz="1800" dirty="0">
                <a:solidFill>
                  <a:schemeClr val="tx2"/>
                </a:solidFill>
              </a:rPr>
              <a:t>Forced generator outages as an input are needed to define the the uncertaintly that were unanticipated by the Operators and would not have been seen by RUC comitment proccess.</a:t>
            </a:r>
          </a:p>
          <a:p>
            <a:endParaRPr lang="en-US" sz="1400" dirty="0"/>
          </a:p>
          <a:p>
            <a:r>
              <a:rPr lang="nn-NO" sz="1800" dirty="0">
                <a:solidFill>
                  <a:schemeClr val="tx2"/>
                </a:solidFill>
              </a:rPr>
              <a:t>The previous AS Methodologies used to calculate Hourly HSL Sums by incrementally including forced generator outages by day starting from midnight. Although it did provide insights on the amount of forced outages we belived the analysis needed some refinements.</a:t>
            </a:r>
          </a:p>
          <a:p>
            <a:endParaRPr lang="nn-NO" sz="1800" dirty="0">
              <a:solidFill>
                <a:schemeClr val="tx2"/>
              </a:solidFill>
            </a:endParaRPr>
          </a:p>
          <a:p>
            <a:r>
              <a:rPr lang="nn-NO" sz="1800" dirty="0">
                <a:solidFill>
                  <a:schemeClr val="tx2"/>
                </a:solidFill>
              </a:rPr>
              <a:t>A new method has been defined to attempt and align Forced Outages by hour and only looking at outages that started within a window of observation for any particular hour. The outage window can then be aligned with the X-HA used in netload forecast error. </a:t>
            </a:r>
          </a:p>
          <a:p>
            <a:pPr marL="0" indent="0">
              <a:buNone/>
            </a:pPr>
            <a:endParaRPr lang="nn-NO" sz="1800" dirty="0">
              <a:highlight>
                <a:srgbClr val="FFFFFF"/>
              </a:highlight>
              <a:cs typeface="Times New Roman" panose="02020603050405020304" pitchFamily="18" charset="0"/>
            </a:endParaRPr>
          </a:p>
        </p:txBody>
      </p:sp>
      <p:sp>
        <p:nvSpPr>
          <p:cNvPr id="6" name="Title 1">
            <a:extLst>
              <a:ext uri="{FF2B5EF4-FFF2-40B4-BE49-F238E27FC236}">
                <a16:creationId xmlns:a16="http://schemas.microsoft.com/office/drawing/2014/main" id="{411792A8-DA9E-2B65-EB4C-06F31DAA410F}"/>
              </a:ext>
            </a:extLst>
          </p:cNvPr>
          <p:cNvSpPr txBox="1">
            <a:spLocks/>
          </p:cNvSpPr>
          <p:nvPr/>
        </p:nvSpPr>
        <p:spPr>
          <a:xfrm>
            <a:off x="381000" y="260940"/>
            <a:ext cx="8305800" cy="411162"/>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Forced Outages</a:t>
            </a:r>
          </a:p>
        </p:txBody>
      </p:sp>
    </p:spTree>
    <p:extLst>
      <p:ext uri="{BB962C8B-B14F-4D97-AF65-F5344CB8AC3E}">
        <p14:creationId xmlns:p14="http://schemas.microsoft.com/office/powerpoint/2010/main" val="345832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a:t>Information about the New Outage Process</a:t>
            </a:r>
          </a:p>
        </p:txBody>
      </p:sp>
      <p:sp>
        <p:nvSpPr>
          <p:cNvPr id="3" name="Content Placeholder 2"/>
          <p:cNvSpPr>
            <a:spLocks noGrp="1"/>
          </p:cNvSpPr>
          <p:nvPr>
            <p:ph idx="1"/>
          </p:nvPr>
        </p:nvSpPr>
        <p:spPr>
          <a:xfrm>
            <a:off x="389467" y="932699"/>
            <a:ext cx="8221133" cy="4937760"/>
          </a:xfrm>
        </p:spPr>
        <p:txBody>
          <a:bodyPr/>
          <a:lstStyle/>
          <a:p>
            <a:pPr algn="just"/>
            <a:r>
              <a:rPr lang="en-US" sz="1800" dirty="0">
                <a:cs typeface="Times New Roman"/>
              </a:rPr>
              <a:t>Method removes all Solar and Wind outages and includes Unavoidable Extension (UE), Forced (FR), and Forced Extended (FE) Outages. </a:t>
            </a:r>
          </a:p>
          <a:p>
            <a:pPr algn="just"/>
            <a:r>
              <a:rPr lang="en-US" sz="1800" dirty="0"/>
              <a:t>The process focuses on an hour of interest then it uses a </a:t>
            </a:r>
            <a:r>
              <a:rPr lang="en-US" sz="1800" u="sng" dirty="0"/>
              <a:t>6-hour</a:t>
            </a:r>
            <a:r>
              <a:rPr lang="en-US" sz="1800" dirty="0"/>
              <a:t> window prior to the hour to align with the net load forecast error.</a:t>
            </a:r>
          </a:p>
          <a:p>
            <a:pPr algn="just"/>
            <a:r>
              <a:rPr lang="en-US" sz="1800" dirty="0"/>
              <a:t>This process additionally includes logic to ensure overlapping outages are also accounted for by looking at individual units and re-evaluating any outage that was present at the same time outage.</a:t>
            </a:r>
          </a:p>
          <a:p>
            <a:pPr lvl="1" algn="just"/>
            <a:r>
              <a:rPr lang="en-US" sz="1400" dirty="0"/>
              <a:t>If an outage was found to be overlapping with another, the outage with a higher loss of HSL will take priority and overwrite the original outage, but only for its timeframe.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a:solidFill>
                <a:prstClr val="black">
                  <a:tint val="75000"/>
                </a:prstClr>
              </a:solidFill>
            </a:endParaRPr>
          </a:p>
        </p:txBody>
      </p:sp>
      <p:cxnSp>
        <p:nvCxnSpPr>
          <p:cNvPr id="8" name="Straight Arrow Connector 7">
            <a:extLst>
              <a:ext uri="{FF2B5EF4-FFF2-40B4-BE49-F238E27FC236}">
                <a16:creationId xmlns:a16="http://schemas.microsoft.com/office/drawing/2014/main" id="{2D03ACE6-C9A0-EC8E-02D8-989579716913}"/>
              </a:ext>
            </a:extLst>
          </p:cNvPr>
          <p:cNvCxnSpPr/>
          <p:nvPr/>
        </p:nvCxnSpPr>
        <p:spPr>
          <a:xfrm>
            <a:off x="990600" y="4896089"/>
            <a:ext cx="27432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BBF642B-9404-2CFF-12D9-11052F908F44}"/>
              </a:ext>
            </a:extLst>
          </p:cNvPr>
          <p:cNvCxnSpPr>
            <a:cxnSpLocks/>
          </p:cNvCxnSpPr>
          <p:nvPr/>
        </p:nvCxnSpPr>
        <p:spPr>
          <a:xfrm>
            <a:off x="2057400" y="5155169"/>
            <a:ext cx="12192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2641DF-37D9-25D1-E120-67A199EFD5DE}"/>
              </a:ext>
            </a:extLst>
          </p:cNvPr>
          <p:cNvSpPr txBox="1"/>
          <p:nvPr/>
        </p:nvSpPr>
        <p:spPr>
          <a:xfrm>
            <a:off x="1592580" y="4507469"/>
            <a:ext cx="1729740" cy="369332"/>
          </a:xfrm>
          <a:prstGeom prst="rect">
            <a:avLst/>
          </a:prstGeom>
          <a:noFill/>
        </p:spPr>
        <p:txBody>
          <a:bodyPr wrap="square" rtlCol="0">
            <a:spAutoFit/>
          </a:bodyPr>
          <a:lstStyle/>
          <a:p>
            <a:r>
              <a:rPr lang="en-US"/>
              <a:t>80 HSL Lost </a:t>
            </a:r>
          </a:p>
        </p:txBody>
      </p:sp>
      <p:sp>
        <p:nvSpPr>
          <p:cNvPr id="12" name="TextBox 11">
            <a:extLst>
              <a:ext uri="{FF2B5EF4-FFF2-40B4-BE49-F238E27FC236}">
                <a16:creationId xmlns:a16="http://schemas.microsoft.com/office/drawing/2014/main" id="{20D91379-DE56-D0E7-654D-1F32B6F00CA7}"/>
              </a:ext>
            </a:extLst>
          </p:cNvPr>
          <p:cNvSpPr txBox="1"/>
          <p:nvPr/>
        </p:nvSpPr>
        <p:spPr>
          <a:xfrm>
            <a:off x="1946910" y="5193268"/>
            <a:ext cx="1729740" cy="369332"/>
          </a:xfrm>
          <a:prstGeom prst="rect">
            <a:avLst/>
          </a:prstGeom>
          <a:noFill/>
        </p:spPr>
        <p:txBody>
          <a:bodyPr wrap="square" rtlCol="0">
            <a:spAutoFit/>
          </a:bodyPr>
          <a:lstStyle/>
          <a:p>
            <a:r>
              <a:rPr lang="en-US"/>
              <a:t>100 HSL Lost </a:t>
            </a:r>
          </a:p>
        </p:txBody>
      </p:sp>
      <p:cxnSp>
        <p:nvCxnSpPr>
          <p:cNvPr id="14" name="Straight Arrow Connector 13">
            <a:extLst>
              <a:ext uri="{FF2B5EF4-FFF2-40B4-BE49-F238E27FC236}">
                <a16:creationId xmlns:a16="http://schemas.microsoft.com/office/drawing/2014/main" id="{5F7AE4E7-38FC-F7E4-BD9E-22DE954F21E8}"/>
              </a:ext>
            </a:extLst>
          </p:cNvPr>
          <p:cNvCxnSpPr/>
          <p:nvPr/>
        </p:nvCxnSpPr>
        <p:spPr>
          <a:xfrm>
            <a:off x="4216702" y="5061704"/>
            <a:ext cx="62060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2C7072-2B92-E245-0028-89491C01ED7D}"/>
              </a:ext>
            </a:extLst>
          </p:cNvPr>
          <p:cNvCxnSpPr>
            <a:cxnSpLocks/>
          </p:cNvCxnSpPr>
          <p:nvPr/>
        </p:nvCxnSpPr>
        <p:spPr>
          <a:xfrm>
            <a:off x="5229520" y="4869943"/>
            <a:ext cx="1170432"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4CC743-D22D-BE80-AF30-A2785CA79FBB}"/>
              </a:ext>
            </a:extLst>
          </p:cNvPr>
          <p:cNvSpPr txBox="1"/>
          <p:nvPr/>
        </p:nvSpPr>
        <p:spPr>
          <a:xfrm>
            <a:off x="6766559" y="4931989"/>
            <a:ext cx="620607" cy="369332"/>
          </a:xfrm>
          <a:prstGeom prst="rect">
            <a:avLst/>
          </a:prstGeom>
          <a:noFill/>
        </p:spPr>
        <p:txBody>
          <a:bodyPr wrap="square" rtlCol="0">
            <a:spAutoFit/>
          </a:bodyPr>
          <a:lstStyle/>
          <a:p>
            <a:r>
              <a:rPr lang="en-US"/>
              <a:t>100  </a:t>
            </a:r>
          </a:p>
        </p:txBody>
      </p:sp>
      <p:sp>
        <p:nvSpPr>
          <p:cNvPr id="17" name="TextBox 16">
            <a:extLst>
              <a:ext uri="{FF2B5EF4-FFF2-40B4-BE49-F238E27FC236}">
                <a16:creationId xmlns:a16="http://schemas.microsoft.com/office/drawing/2014/main" id="{1DB6CCD3-6BC3-734F-5384-602CBA538514}"/>
              </a:ext>
            </a:extLst>
          </p:cNvPr>
          <p:cNvSpPr txBox="1"/>
          <p:nvPr/>
        </p:nvSpPr>
        <p:spPr>
          <a:xfrm>
            <a:off x="4572000" y="6017850"/>
            <a:ext cx="4327785" cy="369332"/>
          </a:xfrm>
          <a:prstGeom prst="rect">
            <a:avLst/>
          </a:prstGeom>
          <a:noFill/>
        </p:spPr>
        <p:txBody>
          <a:bodyPr wrap="square" rtlCol="0">
            <a:spAutoFit/>
          </a:bodyPr>
          <a:lstStyle/>
          <a:p>
            <a:r>
              <a:rPr lang="en-US"/>
              <a:t>   </a:t>
            </a:r>
            <a:r>
              <a:rPr lang="en-US" sz="1400">
                <a:solidFill>
                  <a:schemeClr val="bg2">
                    <a:lumMod val="50000"/>
                  </a:schemeClr>
                </a:solidFill>
              </a:rPr>
              <a:t> *In this example outages are for the same unit </a:t>
            </a:r>
          </a:p>
        </p:txBody>
      </p:sp>
      <p:cxnSp>
        <p:nvCxnSpPr>
          <p:cNvPr id="18" name="Straight Arrow Connector 17">
            <a:extLst>
              <a:ext uri="{FF2B5EF4-FFF2-40B4-BE49-F238E27FC236}">
                <a16:creationId xmlns:a16="http://schemas.microsoft.com/office/drawing/2014/main" id="{D1F3DA5D-F823-F7EF-32E1-E227BAB3A423}"/>
              </a:ext>
            </a:extLst>
          </p:cNvPr>
          <p:cNvCxnSpPr>
            <a:cxnSpLocks/>
          </p:cNvCxnSpPr>
          <p:nvPr/>
        </p:nvCxnSpPr>
        <p:spPr>
          <a:xfrm>
            <a:off x="6399952" y="4877563"/>
            <a:ext cx="126492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4E66D09-2F6E-5676-3FE2-368495510CE2}"/>
              </a:ext>
            </a:extLst>
          </p:cNvPr>
          <p:cNvSpPr txBox="1"/>
          <p:nvPr/>
        </p:nvSpPr>
        <p:spPr>
          <a:xfrm>
            <a:off x="5592112" y="4510640"/>
            <a:ext cx="445248" cy="369332"/>
          </a:xfrm>
          <a:prstGeom prst="rect">
            <a:avLst/>
          </a:prstGeom>
          <a:noFill/>
        </p:spPr>
        <p:txBody>
          <a:bodyPr wrap="square" rtlCol="0">
            <a:spAutoFit/>
          </a:bodyPr>
          <a:lstStyle/>
          <a:p>
            <a:r>
              <a:rPr lang="en-US"/>
              <a:t>80 </a:t>
            </a:r>
          </a:p>
        </p:txBody>
      </p:sp>
      <p:sp>
        <p:nvSpPr>
          <p:cNvPr id="22" name="TextBox 21">
            <a:extLst>
              <a:ext uri="{FF2B5EF4-FFF2-40B4-BE49-F238E27FC236}">
                <a16:creationId xmlns:a16="http://schemas.microsoft.com/office/drawing/2014/main" id="{6D3AB866-20FE-F453-3A12-BF54CDCC40FC}"/>
              </a:ext>
            </a:extLst>
          </p:cNvPr>
          <p:cNvSpPr txBox="1"/>
          <p:nvPr/>
        </p:nvSpPr>
        <p:spPr>
          <a:xfrm>
            <a:off x="7664872" y="4504422"/>
            <a:ext cx="442680" cy="369332"/>
          </a:xfrm>
          <a:prstGeom prst="rect">
            <a:avLst/>
          </a:prstGeom>
          <a:noFill/>
        </p:spPr>
        <p:txBody>
          <a:bodyPr wrap="square" rtlCol="0">
            <a:spAutoFit/>
          </a:bodyPr>
          <a:lstStyle/>
          <a:p>
            <a:r>
              <a:rPr lang="en-US"/>
              <a:t>80</a:t>
            </a:r>
          </a:p>
        </p:txBody>
      </p:sp>
      <p:cxnSp>
        <p:nvCxnSpPr>
          <p:cNvPr id="23" name="Straight Arrow Connector 22">
            <a:extLst>
              <a:ext uri="{FF2B5EF4-FFF2-40B4-BE49-F238E27FC236}">
                <a16:creationId xmlns:a16="http://schemas.microsoft.com/office/drawing/2014/main" id="{A24D7EB3-3594-8CE1-4772-E7C8E5FC52F8}"/>
              </a:ext>
            </a:extLst>
          </p:cNvPr>
          <p:cNvCxnSpPr>
            <a:cxnSpLocks/>
          </p:cNvCxnSpPr>
          <p:nvPr/>
        </p:nvCxnSpPr>
        <p:spPr>
          <a:xfrm>
            <a:off x="7648107" y="4870349"/>
            <a:ext cx="459445" cy="1331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B727C0-2C91-BFE2-6D11-35BE5D51D86D}"/>
              </a:ext>
            </a:extLst>
          </p:cNvPr>
          <p:cNvPicPr>
            <a:picLocks noChangeAspect="1"/>
          </p:cNvPicPr>
          <p:nvPr/>
        </p:nvPicPr>
        <p:blipFill>
          <a:blip r:embed="rId3"/>
          <a:stretch>
            <a:fillRect/>
          </a:stretch>
        </p:blipFill>
        <p:spPr>
          <a:xfrm>
            <a:off x="0" y="6519126"/>
            <a:ext cx="800212" cy="285790"/>
          </a:xfrm>
          <a:prstGeom prst="rect">
            <a:avLst/>
          </a:prstGeom>
        </p:spPr>
      </p:pic>
      <p:sp>
        <p:nvSpPr>
          <p:cNvPr id="6" name="TextBox 5">
            <a:extLst>
              <a:ext uri="{FF2B5EF4-FFF2-40B4-BE49-F238E27FC236}">
                <a16:creationId xmlns:a16="http://schemas.microsoft.com/office/drawing/2014/main" id="{63B09854-05B2-48AD-6F16-CE8528FFAD1E}"/>
              </a:ext>
            </a:extLst>
          </p:cNvPr>
          <p:cNvSpPr txBox="1"/>
          <p:nvPr/>
        </p:nvSpPr>
        <p:spPr>
          <a:xfrm>
            <a:off x="987357" y="3866002"/>
            <a:ext cx="2743200" cy="369332"/>
          </a:xfrm>
          <a:prstGeom prst="rect">
            <a:avLst/>
          </a:prstGeom>
          <a:noFill/>
        </p:spPr>
        <p:txBody>
          <a:bodyPr wrap="square" rtlCol="0">
            <a:spAutoFit/>
          </a:bodyPr>
          <a:lstStyle/>
          <a:p>
            <a:r>
              <a:rPr lang="en-US" u="sng"/>
              <a:t>Overlapping Outages</a:t>
            </a:r>
          </a:p>
        </p:txBody>
      </p:sp>
      <p:sp>
        <p:nvSpPr>
          <p:cNvPr id="10" name="TextBox 9">
            <a:extLst>
              <a:ext uri="{FF2B5EF4-FFF2-40B4-BE49-F238E27FC236}">
                <a16:creationId xmlns:a16="http://schemas.microsoft.com/office/drawing/2014/main" id="{08165068-7E3B-1862-5DA3-B17331567365}"/>
              </a:ext>
            </a:extLst>
          </p:cNvPr>
          <p:cNvSpPr txBox="1"/>
          <p:nvPr/>
        </p:nvSpPr>
        <p:spPr>
          <a:xfrm>
            <a:off x="5151118" y="3843095"/>
            <a:ext cx="2743200" cy="369332"/>
          </a:xfrm>
          <a:prstGeom prst="rect">
            <a:avLst/>
          </a:prstGeom>
          <a:noFill/>
        </p:spPr>
        <p:txBody>
          <a:bodyPr wrap="square" rtlCol="0">
            <a:spAutoFit/>
          </a:bodyPr>
          <a:lstStyle/>
          <a:p>
            <a:r>
              <a:rPr lang="en-US" u="sng"/>
              <a:t>Results</a:t>
            </a:r>
          </a:p>
        </p:txBody>
      </p:sp>
    </p:spTree>
    <p:extLst>
      <p:ext uri="{BB962C8B-B14F-4D97-AF65-F5344CB8AC3E}">
        <p14:creationId xmlns:p14="http://schemas.microsoft.com/office/powerpoint/2010/main" val="972319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E77A-D359-4EB4-B2F9-B0000317E8BF}"/>
              </a:ext>
            </a:extLst>
          </p:cNvPr>
          <p:cNvSpPr>
            <a:spLocks noGrp="1"/>
          </p:cNvSpPr>
          <p:nvPr>
            <p:ph type="title"/>
          </p:nvPr>
        </p:nvSpPr>
        <p:spPr>
          <a:xfrm>
            <a:off x="381000" y="243682"/>
            <a:ext cx="8458200" cy="531384"/>
          </a:xfrm>
        </p:spPr>
        <p:txBody>
          <a:bodyPr/>
          <a:lstStyle/>
          <a:p>
            <a:r>
              <a:rPr lang="en-US"/>
              <a:t>Outage HSL Sum Logic Examples</a:t>
            </a:r>
            <a:endParaRPr lang="en-US">
              <a:solidFill>
                <a:srgbClr val="FF0000"/>
              </a:solidFill>
            </a:endParaRPr>
          </a:p>
        </p:txBody>
      </p:sp>
      <p:sp>
        <p:nvSpPr>
          <p:cNvPr id="4" name="Slide Number Placeholder 3">
            <a:extLst>
              <a:ext uri="{FF2B5EF4-FFF2-40B4-BE49-F238E27FC236}">
                <a16:creationId xmlns:a16="http://schemas.microsoft.com/office/drawing/2014/main" id="{32A03826-695D-40E9-8B3E-FB14EE37013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35</a:t>
            </a:fld>
            <a:endParaRPr lang="en-US">
              <a:solidFill>
                <a:prstClr val="black">
                  <a:tint val="75000"/>
                </a:prstClr>
              </a:solidFill>
            </a:endParaRPr>
          </a:p>
        </p:txBody>
      </p:sp>
      <p:cxnSp>
        <p:nvCxnSpPr>
          <p:cNvPr id="7" name="Straight Connector 6">
            <a:extLst>
              <a:ext uri="{FF2B5EF4-FFF2-40B4-BE49-F238E27FC236}">
                <a16:creationId xmlns:a16="http://schemas.microsoft.com/office/drawing/2014/main" id="{E4C1BA51-5383-ED68-EF0A-905BCD2B8C92}"/>
              </a:ext>
            </a:extLst>
          </p:cNvPr>
          <p:cNvCxnSpPr>
            <a:cxnSpLocks/>
          </p:cNvCxnSpPr>
          <p:nvPr/>
        </p:nvCxnSpPr>
        <p:spPr>
          <a:xfrm>
            <a:off x="6248400" y="1569720"/>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233A05-F022-292A-3C82-262027AE3565}"/>
              </a:ext>
            </a:extLst>
          </p:cNvPr>
          <p:cNvCxnSpPr>
            <a:cxnSpLocks/>
          </p:cNvCxnSpPr>
          <p:nvPr/>
        </p:nvCxnSpPr>
        <p:spPr>
          <a:xfrm>
            <a:off x="7581900" y="1569720"/>
            <a:ext cx="0" cy="461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B68CD2-9FEA-8242-CE32-0680F2E38FB5}"/>
              </a:ext>
            </a:extLst>
          </p:cNvPr>
          <p:cNvCxnSpPr>
            <a:cxnSpLocks/>
          </p:cNvCxnSpPr>
          <p:nvPr/>
        </p:nvCxnSpPr>
        <p:spPr>
          <a:xfrm>
            <a:off x="1623060" y="1569720"/>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C59D92-D3AC-7A48-140E-A5E011B46CCB}"/>
              </a:ext>
            </a:extLst>
          </p:cNvPr>
          <p:cNvCxnSpPr>
            <a:cxnSpLocks/>
          </p:cNvCxnSpPr>
          <p:nvPr/>
        </p:nvCxnSpPr>
        <p:spPr>
          <a:xfrm>
            <a:off x="1623060" y="1977390"/>
            <a:ext cx="46253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DD4CE8-E43E-2A61-36B2-169BA7C051B6}"/>
              </a:ext>
            </a:extLst>
          </p:cNvPr>
          <p:cNvCxnSpPr>
            <a:cxnSpLocks/>
          </p:cNvCxnSpPr>
          <p:nvPr/>
        </p:nvCxnSpPr>
        <p:spPr>
          <a:xfrm>
            <a:off x="6248400" y="1977390"/>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1AA950D-D1E9-166A-9739-793FCD5D77E3}"/>
              </a:ext>
            </a:extLst>
          </p:cNvPr>
          <p:cNvSpPr txBox="1"/>
          <p:nvPr/>
        </p:nvSpPr>
        <p:spPr>
          <a:xfrm>
            <a:off x="6027422" y="580152"/>
            <a:ext cx="1775455" cy="369332"/>
          </a:xfrm>
          <a:prstGeom prst="rect">
            <a:avLst/>
          </a:prstGeom>
          <a:noFill/>
        </p:spPr>
        <p:txBody>
          <a:bodyPr wrap="square" rtlCol="0">
            <a:spAutoFit/>
          </a:bodyPr>
          <a:lstStyle/>
          <a:p>
            <a:r>
              <a:rPr lang="en-US"/>
              <a:t>Hour of Interest</a:t>
            </a:r>
          </a:p>
        </p:txBody>
      </p:sp>
      <p:sp>
        <p:nvSpPr>
          <p:cNvPr id="27" name="TextBox 26">
            <a:extLst>
              <a:ext uri="{FF2B5EF4-FFF2-40B4-BE49-F238E27FC236}">
                <a16:creationId xmlns:a16="http://schemas.microsoft.com/office/drawing/2014/main" id="{28B47701-065A-6631-626E-05A7069B81FC}"/>
              </a:ext>
            </a:extLst>
          </p:cNvPr>
          <p:cNvSpPr txBox="1"/>
          <p:nvPr/>
        </p:nvSpPr>
        <p:spPr>
          <a:xfrm>
            <a:off x="5848351" y="1199972"/>
            <a:ext cx="800098" cy="369332"/>
          </a:xfrm>
          <a:prstGeom prst="rect">
            <a:avLst/>
          </a:prstGeom>
          <a:noFill/>
        </p:spPr>
        <p:txBody>
          <a:bodyPr wrap="square" rtlCol="0">
            <a:spAutoFit/>
          </a:bodyPr>
          <a:lstStyle/>
          <a:p>
            <a:r>
              <a:rPr lang="en-US" b="1"/>
              <a:t>12:00</a:t>
            </a:r>
          </a:p>
        </p:txBody>
      </p:sp>
      <p:sp>
        <p:nvSpPr>
          <p:cNvPr id="29" name="TextBox 28">
            <a:extLst>
              <a:ext uri="{FF2B5EF4-FFF2-40B4-BE49-F238E27FC236}">
                <a16:creationId xmlns:a16="http://schemas.microsoft.com/office/drawing/2014/main" id="{4C90A3E8-B30D-AD1C-949E-5405A189A8FE}"/>
              </a:ext>
            </a:extLst>
          </p:cNvPr>
          <p:cNvSpPr txBox="1"/>
          <p:nvPr/>
        </p:nvSpPr>
        <p:spPr>
          <a:xfrm>
            <a:off x="1223011" y="1188631"/>
            <a:ext cx="800098" cy="369332"/>
          </a:xfrm>
          <a:prstGeom prst="rect">
            <a:avLst/>
          </a:prstGeom>
          <a:noFill/>
        </p:spPr>
        <p:txBody>
          <a:bodyPr wrap="square" rtlCol="0">
            <a:spAutoFit/>
          </a:bodyPr>
          <a:lstStyle/>
          <a:p>
            <a:r>
              <a:rPr lang="en-US"/>
              <a:t>06:00</a:t>
            </a:r>
          </a:p>
        </p:txBody>
      </p:sp>
      <p:sp>
        <p:nvSpPr>
          <p:cNvPr id="30" name="TextBox 29">
            <a:extLst>
              <a:ext uri="{FF2B5EF4-FFF2-40B4-BE49-F238E27FC236}">
                <a16:creationId xmlns:a16="http://schemas.microsoft.com/office/drawing/2014/main" id="{83CC10FA-AE6B-BBA3-C9CA-BBC5520DA0D0}"/>
              </a:ext>
            </a:extLst>
          </p:cNvPr>
          <p:cNvSpPr txBox="1"/>
          <p:nvPr/>
        </p:nvSpPr>
        <p:spPr>
          <a:xfrm>
            <a:off x="7239000" y="1235035"/>
            <a:ext cx="800098" cy="369332"/>
          </a:xfrm>
          <a:prstGeom prst="rect">
            <a:avLst/>
          </a:prstGeom>
          <a:noFill/>
        </p:spPr>
        <p:txBody>
          <a:bodyPr wrap="square" rtlCol="0">
            <a:spAutoFit/>
          </a:bodyPr>
          <a:lstStyle/>
          <a:p>
            <a:r>
              <a:rPr lang="en-US"/>
              <a:t>13:00</a:t>
            </a:r>
          </a:p>
        </p:txBody>
      </p:sp>
      <p:cxnSp>
        <p:nvCxnSpPr>
          <p:cNvPr id="32" name="Straight Connector 31">
            <a:extLst>
              <a:ext uri="{FF2B5EF4-FFF2-40B4-BE49-F238E27FC236}">
                <a16:creationId xmlns:a16="http://schemas.microsoft.com/office/drawing/2014/main" id="{1EF96FE4-0269-AD51-EE97-DE64A463CF91}"/>
              </a:ext>
            </a:extLst>
          </p:cNvPr>
          <p:cNvCxnSpPr>
            <a:cxnSpLocks/>
          </p:cNvCxnSpPr>
          <p:nvPr/>
        </p:nvCxnSpPr>
        <p:spPr>
          <a:xfrm>
            <a:off x="8381998" y="2880063"/>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CA86-A1E5-9A13-DE0A-C20B00EF0560}"/>
              </a:ext>
            </a:extLst>
          </p:cNvPr>
          <p:cNvCxnSpPr>
            <a:cxnSpLocks/>
          </p:cNvCxnSpPr>
          <p:nvPr/>
        </p:nvCxnSpPr>
        <p:spPr>
          <a:xfrm>
            <a:off x="4922518" y="2899231"/>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378C6E-0369-12D2-9211-AAD956F8CCD5}"/>
              </a:ext>
            </a:extLst>
          </p:cNvPr>
          <p:cNvCxnSpPr>
            <a:cxnSpLocks/>
          </p:cNvCxnSpPr>
          <p:nvPr/>
        </p:nvCxnSpPr>
        <p:spPr>
          <a:xfrm>
            <a:off x="4922518" y="3287733"/>
            <a:ext cx="13258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1C293A-2A51-907C-94EC-27DFB67C5208}"/>
              </a:ext>
            </a:extLst>
          </p:cNvPr>
          <p:cNvCxnSpPr>
            <a:cxnSpLocks/>
          </p:cNvCxnSpPr>
          <p:nvPr/>
        </p:nvCxnSpPr>
        <p:spPr>
          <a:xfrm>
            <a:off x="6248400" y="3287733"/>
            <a:ext cx="1333500"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5755147-6133-E7C1-87CA-21049CB75914}"/>
              </a:ext>
            </a:extLst>
          </p:cNvPr>
          <p:cNvSpPr txBox="1"/>
          <p:nvPr/>
        </p:nvSpPr>
        <p:spPr>
          <a:xfrm>
            <a:off x="4580180" y="4670585"/>
            <a:ext cx="800098" cy="369332"/>
          </a:xfrm>
          <a:prstGeom prst="rect">
            <a:avLst/>
          </a:prstGeom>
          <a:noFill/>
        </p:spPr>
        <p:txBody>
          <a:bodyPr wrap="square" rtlCol="0">
            <a:spAutoFit/>
          </a:bodyPr>
          <a:lstStyle/>
          <a:p>
            <a:r>
              <a:rPr lang="en-US"/>
              <a:t>10:00</a:t>
            </a:r>
          </a:p>
        </p:txBody>
      </p:sp>
      <p:sp>
        <p:nvSpPr>
          <p:cNvPr id="38" name="TextBox 37">
            <a:extLst>
              <a:ext uri="{FF2B5EF4-FFF2-40B4-BE49-F238E27FC236}">
                <a16:creationId xmlns:a16="http://schemas.microsoft.com/office/drawing/2014/main" id="{49B04837-3141-B072-24C6-B116C0ACD59D}"/>
              </a:ext>
            </a:extLst>
          </p:cNvPr>
          <p:cNvSpPr txBox="1"/>
          <p:nvPr/>
        </p:nvSpPr>
        <p:spPr>
          <a:xfrm>
            <a:off x="7981949" y="3714840"/>
            <a:ext cx="800098" cy="369332"/>
          </a:xfrm>
          <a:prstGeom prst="rect">
            <a:avLst/>
          </a:prstGeom>
          <a:noFill/>
        </p:spPr>
        <p:txBody>
          <a:bodyPr wrap="square" rtlCol="0">
            <a:spAutoFit/>
          </a:bodyPr>
          <a:lstStyle/>
          <a:p>
            <a:r>
              <a:rPr lang="en-US"/>
              <a:t>13:30</a:t>
            </a:r>
          </a:p>
        </p:txBody>
      </p:sp>
      <p:cxnSp>
        <p:nvCxnSpPr>
          <p:cNvPr id="40" name="Straight Connector 39">
            <a:extLst>
              <a:ext uri="{FF2B5EF4-FFF2-40B4-BE49-F238E27FC236}">
                <a16:creationId xmlns:a16="http://schemas.microsoft.com/office/drawing/2014/main" id="{4E846F3D-E901-6780-2CE4-52ACEE9AD1D4}"/>
              </a:ext>
            </a:extLst>
          </p:cNvPr>
          <p:cNvCxnSpPr>
            <a:cxnSpLocks/>
          </p:cNvCxnSpPr>
          <p:nvPr/>
        </p:nvCxnSpPr>
        <p:spPr>
          <a:xfrm>
            <a:off x="7338060" y="3821075"/>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3676FA-0949-DB06-97E0-A34BDE8DBC1C}"/>
              </a:ext>
            </a:extLst>
          </p:cNvPr>
          <p:cNvCxnSpPr>
            <a:cxnSpLocks/>
          </p:cNvCxnSpPr>
          <p:nvPr/>
        </p:nvCxnSpPr>
        <p:spPr>
          <a:xfrm>
            <a:off x="4922518" y="382107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EA727D9-2F87-415D-8886-AA3C4E0FE8FB}"/>
              </a:ext>
            </a:extLst>
          </p:cNvPr>
          <p:cNvCxnSpPr>
            <a:cxnSpLocks/>
          </p:cNvCxnSpPr>
          <p:nvPr/>
        </p:nvCxnSpPr>
        <p:spPr>
          <a:xfrm>
            <a:off x="4922518" y="4224577"/>
            <a:ext cx="139446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29AE74-DDB8-4B60-73E7-8E7A1FE6AA5C}"/>
              </a:ext>
            </a:extLst>
          </p:cNvPr>
          <p:cNvCxnSpPr>
            <a:cxnSpLocks/>
          </p:cNvCxnSpPr>
          <p:nvPr/>
        </p:nvCxnSpPr>
        <p:spPr>
          <a:xfrm>
            <a:off x="6260783" y="4224577"/>
            <a:ext cx="1077277" cy="4168"/>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E21DA6-48EA-C749-638F-126708AE1D6E}"/>
              </a:ext>
            </a:extLst>
          </p:cNvPr>
          <p:cNvSpPr txBox="1"/>
          <p:nvPr/>
        </p:nvSpPr>
        <p:spPr>
          <a:xfrm>
            <a:off x="6878965" y="4628081"/>
            <a:ext cx="800098" cy="369332"/>
          </a:xfrm>
          <a:prstGeom prst="rect">
            <a:avLst/>
          </a:prstGeom>
          <a:noFill/>
        </p:spPr>
        <p:txBody>
          <a:bodyPr wrap="square" rtlCol="0">
            <a:spAutoFit/>
          </a:bodyPr>
          <a:lstStyle/>
          <a:p>
            <a:r>
              <a:rPr lang="en-US"/>
              <a:t>12:45</a:t>
            </a:r>
          </a:p>
        </p:txBody>
      </p:sp>
      <p:cxnSp>
        <p:nvCxnSpPr>
          <p:cNvPr id="59" name="Straight Connector 58">
            <a:extLst>
              <a:ext uri="{FF2B5EF4-FFF2-40B4-BE49-F238E27FC236}">
                <a16:creationId xmlns:a16="http://schemas.microsoft.com/office/drawing/2014/main" id="{7E39572A-BA8B-69C7-D05F-04CF768DBD23}"/>
              </a:ext>
            </a:extLst>
          </p:cNvPr>
          <p:cNvCxnSpPr>
            <a:cxnSpLocks/>
          </p:cNvCxnSpPr>
          <p:nvPr/>
        </p:nvCxnSpPr>
        <p:spPr>
          <a:xfrm>
            <a:off x="7581900" y="3287733"/>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69CE42-A694-A0BC-01F3-D43D1D347A92}"/>
              </a:ext>
            </a:extLst>
          </p:cNvPr>
          <p:cNvCxnSpPr>
            <a:cxnSpLocks/>
          </p:cNvCxnSpPr>
          <p:nvPr/>
        </p:nvCxnSpPr>
        <p:spPr>
          <a:xfrm>
            <a:off x="8366761" y="4985865"/>
            <a:ext cx="0" cy="8153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C25CB3E-D33F-0C0C-E24F-013746830449}"/>
              </a:ext>
            </a:extLst>
          </p:cNvPr>
          <p:cNvCxnSpPr>
            <a:cxnSpLocks/>
          </p:cNvCxnSpPr>
          <p:nvPr/>
        </p:nvCxnSpPr>
        <p:spPr>
          <a:xfrm>
            <a:off x="6537961" y="4997413"/>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33059A-766A-D2B1-2D7C-891410F9327B}"/>
              </a:ext>
            </a:extLst>
          </p:cNvPr>
          <p:cNvCxnSpPr>
            <a:cxnSpLocks/>
          </p:cNvCxnSpPr>
          <p:nvPr/>
        </p:nvCxnSpPr>
        <p:spPr>
          <a:xfrm>
            <a:off x="7581900" y="5389159"/>
            <a:ext cx="8000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46F15-A7B4-EA7F-8FF9-4A5D61229366}"/>
              </a:ext>
            </a:extLst>
          </p:cNvPr>
          <p:cNvCxnSpPr>
            <a:cxnSpLocks/>
          </p:cNvCxnSpPr>
          <p:nvPr/>
        </p:nvCxnSpPr>
        <p:spPr>
          <a:xfrm>
            <a:off x="6537961" y="5389159"/>
            <a:ext cx="1033938"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71F6B70-B8AD-23D7-128E-DE446132CC89}"/>
              </a:ext>
            </a:extLst>
          </p:cNvPr>
          <p:cNvSpPr txBox="1"/>
          <p:nvPr/>
        </p:nvSpPr>
        <p:spPr>
          <a:xfrm>
            <a:off x="6196971" y="5768941"/>
            <a:ext cx="800098" cy="369332"/>
          </a:xfrm>
          <a:prstGeom prst="rect">
            <a:avLst/>
          </a:prstGeom>
          <a:noFill/>
        </p:spPr>
        <p:txBody>
          <a:bodyPr wrap="square" rtlCol="0">
            <a:spAutoFit/>
          </a:bodyPr>
          <a:lstStyle/>
          <a:p>
            <a:r>
              <a:rPr lang="en-US"/>
              <a:t>12:15</a:t>
            </a:r>
          </a:p>
        </p:txBody>
      </p:sp>
      <p:sp>
        <p:nvSpPr>
          <p:cNvPr id="69" name="TextBox 68">
            <a:extLst>
              <a:ext uri="{FF2B5EF4-FFF2-40B4-BE49-F238E27FC236}">
                <a16:creationId xmlns:a16="http://schemas.microsoft.com/office/drawing/2014/main" id="{A4613B21-858E-0489-7998-B009AE883E99}"/>
              </a:ext>
            </a:extLst>
          </p:cNvPr>
          <p:cNvSpPr txBox="1"/>
          <p:nvPr/>
        </p:nvSpPr>
        <p:spPr>
          <a:xfrm>
            <a:off x="7981949" y="5797038"/>
            <a:ext cx="800098" cy="369332"/>
          </a:xfrm>
          <a:prstGeom prst="rect">
            <a:avLst/>
          </a:prstGeom>
          <a:noFill/>
        </p:spPr>
        <p:txBody>
          <a:bodyPr wrap="square" rtlCol="0">
            <a:spAutoFit/>
          </a:bodyPr>
          <a:lstStyle/>
          <a:p>
            <a:r>
              <a:rPr lang="en-US"/>
              <a:t>13:35</a:t>
            </a:r>
          </a:p>
        </p:txBody>
      </p:sp>
      <p:sp>
        <p:nvSpPr>
          <p:cNvPr id="80" name="TextBox 79">
            <a:extLst>
              <a:ext uri="{FF2B5EF4-FFF2-40B4-BE49-F238E27FC236}">
                <a16:creationId xmlns:a16="http://schemas.microsoft.com/office/drawing/2014/main" id="{3F331327-19CC-5205-2194-727A8519988B}"/>
              </a:ext>
            </a:extLst>
          </p:cNvPr>
          <p:cNvSpPr txBox="1"/>
          <p:nvPr/>
        </p:nvSpPr>
        <p:spPr>
          <a:xfrm>
            <a:off x="7074222" y="922457"/>
            <a:ext cx="1775455" cy="369332"/>
          </a:xfrm>
          <a:prstGeom prst="rect">
            <a:avLst/>
          </a:prstGeom>
          <a:noFill/>
        </p:spPr>
        <p:txBody>
          <a:bodyPr wrap="square" rtlCol="0">
            <a:spAutoFit/>
          </a:bodyPr>
          <a:lstStyle/>
          <a:p>
            <a:r>
              <a:rPr lang="en-US"/>
              <a:t>Hour + 1</a:t>
            </a:r>
          </a:p>
        </p:txBody>
      </p:sp>
      <p:sp>
        <p:nvSpPr>
          <p:cNvPr id="81" name="TextBox 80">
            <a:extLst>
              <a:ext uri="{FF2B5EF4-FFF2-40B4-BE49-F238E27FC236}">
                <a16:creationId xmlns:a16="http://schemas.microsoft.com/office/drawing/2014/main" id="{F32C2F63-1CCB-1CA6-9EB1-DE217E11C749}"/>
              </a:ext>
            </a:extLst>
          </p:cNvPr>
          <p:cNvSpPr txBox="1"/>
          <p:nvPr/>
        </p:nvSpPr>
        <p:spPr>
          <a:xfrm>
            <a:off x="5894076" y="924302"/>
            <a:ext cx="1775455" cy="369332"/>
          </a:xfrm>
          <a:prstGeom prst="rect">
            <a:avLst/>
          </a:prstGeom>
          <a:noFill/>
        </p:spPr>
        <p:txBody>
          <a:bodyPr wrap="square" rtlCol="0">
            <a:spAutoFit/>
          </a:bodyPr>
          <a:lstStyle/>
          <a:p>
            <a:r>
              <a:rPr lang="en-US" b="1"/>
              <a:t>Hour</a:t>
            </a:r>
          </a:p>
        </p:txBody>
      </p:sp>
      <p:sp>
        <p:nvSpPr>
          <p:cNvPr id="82" name="TextBox 81">
            <a:extLst>
              <a:ext uri="{FF2B5EF4-FFF2-40B4-BE49-F238E27FC236}">
                <a16:creationId xmlns:a16="http://schemas.microsoft.com/office/drawing/2014/main" id="{AF713744-A3B4-3412-AE8E-1EE21A1EA942}"/>
              </a:ext>
            </a:extLst>
          </p:cNvPr>
          <p:cNvSpPr txBox="1"/>
          <p:nvPr/>
        </p:nvSpPr>
        <p:spPr>
          <a:xfrm>
            <a:off x="1135381" y="890052"/>
            <a:ext cx="1775455" cy="369332"/>
          </a:xfrm>
          <a:prstGeom prst="rect">
            <a:avLst/>
          </a:prstGeom>
          <a:noFill/>
        </p:spPr>
        <p:txBody>
          <a:bodyPr wrap="square" rtlCol="0">
            <a:spAutoFit/>
          </a:bodyPr>
          <a:lstStyle/>
          <a:p>
            <a:r>
              <a:rPr lang="en-US"/>
              <a:t>Hour - </a:t>
            </a:r>
            <a:r>
              <a:rPr lang="en-US">
                <a:solidFill>
                  <a:srgbClr val="FF0000"/>
                </a:solidFill>
              </a:rPr>
              <a:t>6</a:t>
            </a:r>
          </a:p>
        </p:txBody>
      </p:sp>
      <p:sp>
        <p:nvSpPr>
          <p:cNvPr id="83" name="TextBox 82">
            <a:extLst>
              <a:ext uri="{FF2B5EF4-FFF2-40B4-BE49-F238E27FC236}">
                <a16:creationId xmlns:a16="http://schemas.microsoft.com/office/drawing/2014/main" id="{B90A43D6-03AB-FF66-4A41-F16EFA945A34}"/>
              </a:ext>
            </a:extLst>
          </p:cNvPr>
          <p:cNvSpPr txBox="1"/>
          <p:nvPr/>
        </p:nvSpPr>
        <p:spPr>
          <a:xfrm>
            <a:off x="4021452" y="2457213"/>
            <a:ext cx="2430781" cy="369332"/>
          </a:xfrm>
          <a:prstGeom prst="rect">
            <a:avLst/>
          </a:prstGeom>
          <a:noFill/>
        </p:spPr>
        <p:txBody>
          <a:bodyPr wrap="square" rtlCol="0">
            <a:spAutoFit/>
          </a:bodyPr>
          <a:lstStyle/>
          <a:p>
            <a:r>
              <a:rPr lang="en-US"/>
              <a:t>    Start Time</a:t>
            </a:r>
          </a:p>
        </p:txBody>
      </p:sp>
      <p:sp>
        <p:nvSpPr>
          <p:cNvPr id="85" name="TextBox 84">
            <a:extLst>
              <a:ext uri="{FF2B5EF4-FFF2-40B4-BE49-F238E27FC236}">
                <a16:creationId xmlns:a16="http://schemas.microsoft.com/office/drawing/2014/main" id="{75194F6D-7DD0-9677-CDC0-2531E982485C}"/>
              </a:ext>
            </a:extLst>
          </p:cNvPr>
          <p:cNvSpPr txBox="1"/>
          <p:nvPr/>
        </p:nvSpPr>
        <p:spPr>
          <a:xfrm>
            <a:off x="7821927" y="2543191"/>
            <a:ext cx="1737360" cy="369332"/>
          </a:xfrm>
          <a:prstGeom prst="rect">
            <a:avLst/>
          </a:prstGeom>
          <a:noFill/>
        </p:spPr>
        <p:txBody>
          <a:bodyPr wrap="square" rtlCol="0">
            <a:spAutoFit/>
          </a:bodyPr>
          <a:lstStyle/>
          <a:p>
            <a:r>
              <a:rPr lang="en-US"/>
              <a:t>End Time</a:t>
            </a:r>
          </a:p>
        </p:txBody>
      </p:sp>
      <p:sp>
        <p:nvSpPr>
          <p:cNvPr id="90" name="TextBox 89">
            <a:extLst>
              <a:ext uri="{FF2B5EF4-FFF2-40B4-BE49-F238E27FC236}">
                <a16:creationId xmlns:a16="http://schemas.microsoft.com/office/drawing/2014/main" id="{6BB28AF2-F8BE-2F36-39DC-451ACEDCF065}"/>
              </a:ext>
            </a:extLst>
          </p:cNvPr>
          <p:cNvSpPr txBox="1"/>
          <p:nvPr/>
        </p:nvSpPr>
        <p:spPr>
          <a:xfrm>
            <a:off x="323661" y="2505670"/>
            <a:ext cx="3291831" cy="923330"/>
          </a:xfrm>
          <a:prstGeom prst="rect">
            <a:avLst/>
          </a:prstGeom>
          <a:noFill/>
        </p:spPr>
        <p:txBody>
          <a:bodyPr wrap="square" rtlCol="0">
            <a:spAutoFit/>
          </a:bodyPr>
          <a:lstStyle/>
          <a:p>
            <a:r>
              <a:rPr lang="en-US" b="1" u="sng"/>
              <a:t>Scenario 1</a:t>
            </a:r>
          </a:p>
          <a:p>
            <a:r>
              <a:rPr lang="en-US"/>
              <a:t>Hour – </a:t>
            </a:r>
            <a:r>
              <a:rPr lang="en-US">
                <a:solidFill>
                  <a:srgbClr val="FF0000"/>
                </a:solidFill>
              </a:rPr>
              <a:t>6</a:t>
            </a:r>
            <a:r>
              <a:rPr lang="en-US"/>
              <a:t> ≤ </a:t>
            </a:r>
            <a:r>
              <a:rPr lang="en-US" b="1"/>
              <a:t>Start Time </a:t>
            </a:r>
            <a:r>
              <a:rPr lang="en-US"/>
              <a:t>≤ Hour</a:t>
            </a:r>
          </a:p>
          <a:p>
            <a:r>
              <a:rPr lang="en-US"/>
              <a:t>Hour + 1 ≤  </a:t>
            </a:r>
            <a:r>
              <a:rPr lang="en-US" b="1"/>
              <a:t>End Time</a:t>
            </a:r>
          </a:p>
        </p:txBody>
      </p:sp>
      <p:sp>
        <p:nvSpPr>
          <p:cNvPr id="92" name="TextBox 91">
            <a:extLst>
              <a:ext uri="{FF2B5EF4-FFF2-40B4-BE49-F238E27FC236}">
                <a16:creationId xmlns:a16="http://schemas.microsoft.com/office/drawing/2014/main" id="{81A219D0-F8BD-5D9C-5740-D79A6A5ED183}"/>
              </a:ext>
            </a:extLst>
          </p:cNvPr>
          <p:cNvSpPr txBox="1"/>
          <p:nvPr/>
        </p:nvSpPr>
        <p:spPr>
          <a:xfrm>
            <a:off x="319850" y="3548960"/>
            <a:ext cx="3395275" cy="923330"/>
          </a:xfrm>
          <a:prstGeom prst="rect">
            <a:avLst/>
          </a:prstGeom>
          <a:noFill/>
        </p:spPr>
        <p:txBody>
          <a:bodyPr wrap="square">
            <a:spAutoFit/>
          </a:bodyPr>
          <a:lstStyle/>
          <a:p>
            <a:r>
              <a:rPr lang="en-US" b="1" u="sng"/>
              <a:t>Scenario 2</a:t>
            </a:r>
          </a:p>
          <a:p>
            <a:r>
              <a:rPr lang="en-US"/>
              <a:t>Hour – </a:t>
            </a:r>
            <a:r>
              <a:rPr lang="en-US">
                <a:solidFill>
                  <a:srgbClr val="FF0000"/>
                </a:solidFill>
              </a:rPr>
              <a:t>6</a:t>
            </a:r>
            <a:r>
              <a:rPr lang="en-US"/>
              <a:t> ≤ </a:t>
            </a:r>
            <a:r>
              <a:rPr lang="en-US" b="1"/>
              <a:t>Start Time </a:t>
            </a:r>
            <a:r>
              <a:rPr lang="en-US"/>
              <a:t>≤ Hour</a:t>
            </a:r>
            <a:r>
              <a:rPr lang="en-US" b="1"/>
              <a:t>                                </a:t>
            </a:r>
            <a:r>
              <a:rPr lang="en-US"/>
              <a:t>Hour &lt; </a:t>
            </a:r>
            <a:r>
              <a:rPr lang="en-US" b="1"/>
              <a:t>End Time </a:t>
            </a:r>
            <a:r>
              <a:rPr lang="en-US"/>
              <a:t>≤</a:t>
            </a:r>
            <a:r>
              <a:rPr lang="en-US" b="1"/>
              <a:t> </a:t>
            </a:r>
            <a:r>
              <a:rPr lang="en-US"/>
              <a:t>Hour + 1</a:t>
            </a:r>
          </a:p>
        </p:txBody>
      </p:sp>
      <p:sp>
        <p:nvSpPr>
          <p:cNvPr id="94" name="TextBox 93">
            <a:extLst>
              <a:ext uri="{FF2B5EF4-FFF2-40B4-BE49-F238E27FC236}">
                <a16:creationId xmlns:a16="http://schemas.microsoft.com/office/drawing/2014/main" id="{59A3D027-4E65-1E25-E352-A54A2EF0EBB1}"/>
              </a:ext>
            </a:extLst>
          </p:cNvPr>
          <p:cNvSpPr txBox="1"/>
          <p:nvPr/>
        </p:nvSpPr>
        <p:spPr>
          <a:xfrm>
            <a:off x="323268" y="4592250"/>
            <a:ext cx="3526155" cy="646331"/>
          </a:xfrm>
          <a:prstGeom prst="rect">
            <a:avLst/>
          </a:prstGeom>
          <a:noFill/>
        </p:spPr>
        <p:txBody>
          <a:bodyPr wrap="square">
            <a:spAutoFit/>
          </a:bodyPr>
          <a:lstStyle/>
          <a:p>
            <a:r>
              <a:rPr lang="en-US" b="1" u="sng"/>
              <a:t>Scenario 3</a:t>
            </a:r>
          </a:p>
          <a:p>
            <a:r>
              <a:rPr lang="en-US"/>
              <a:t>Hour  ≤ </a:t>
            </a:r>
            <a:r>
              <a:rPr lang="en-US" b="1"/>
              <a:t>Start Time </a:t>
            </a:r>
            <a:r>
              <a:rPr lang="en-US"/>
              <a:t>&lt; Hour + 1</a:t>
            </a:r>
          </a:p>
        </p:txBody>
      </p:sp>
      <p:cxnSp>
        <p:nvCxnSpPr>
          <p:cNvPr id="98" name="Straight Connector 97">
            <a:extLst>
              <a:ext uri="{FF2B5EF4-FFF2-40B4-BE49-F238E27FC236}">
                <a16:creationId xmlns:a16="http://schemas.microsoft.com/office/drawing/2014/main" id="{A5620B11-2926-45D0-3EE2-653352A2CBC2}"/>
              </a:ext>
            </a:extLst>
          </p:cNvPr>
          <p:cNvCxnSpPr>
            <a:cxnSpLocks/>
          </p:cNvCxnSpPr>
          <p:nvPr/>
        </p:nvCxnSpPr>
        <p:spPr>
          <a:xfrm>
            <a:off x="6537961" y="5389159"/>
            <a:ext cx="800099" cy="0"/>
          </a:xfrm>
          <a:prstGeom prst="line">
            <a:avLst/>
          </a:prstGeom>
          <a:ln w="285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02A3CB3-5CF7-9678-F897-C04E089A466C}"/>
              </a:ext>
            </a:extLst>
          </p:cNvPr>
          <p:cNvSpPr txBox="1"/>
          <p:nvPr/>
        </p:nvSpPr>
        <p:spPr>
          <a:xfrm>
            <a:off x="361953" y="5538225"/>
            <a:ext cx="5545443" cy="369332"/>
          </a:xfrm>
          <a:prstGeom prst="rect">
            <a:avLst/>
          </a:prstGeom>
          <a:noFill/>
        </p:spPr>
        <p:txBody>
          <a:bodyPr wrap="square" rtlCol="0">
            <a:spAutoFit/>
          </a:bodyPr>
          <a:lstStyle/>
          <a:p>
            <a:pPr marL="285750" indent="-285750">
              <a:buFont typeface="Arial" panose="020B0604020202020204" pitchFamily="34" charset="0"/>
              <a:buChar char="•"/>
            </a:pPr>
            <a:r>
              <a:rPr lang="en-US"/>
              <a:t> </a:t>
            </a:r>
            <a:r>
              <a:rPr lang="en-US">
                <a:solidFill>
                  <a:srgbClr val="FF0000"/>
                </a:solidFill>
              </a:rPr>
              <a:t>6</a:t>
            </a:r>
            <a:r>
              <a:rPr lang="en-US"/>
              <a:t> Hour variable can be changed to desired time</a:t>
            </a:r>
          </a:p>
        </p:txBody>
      </p:sp>
      <p:pic>
        <p:nvPicPr>
          <p:cNvPr id="5" name="Picture 4">
            <a:extLst>
              <a:ext uri="{FF2B5EF4-FFF2-40B4-BE49-F238E27FC236}">
                <a16:creationId xmlns:a16="http://schemas.microsoft.com/office/drawing/2014/main" id="{1DD91BB1-D6CF-018B-1535-3181B2F7843B}"/>
              </a:ext>
            </a:extLst>
          </p:cNvPr>
          <p:cNvPicPr>
            <a:picLocks noChangeAspect="1"/>
          </p:cNvPicPr>
          <p:nvPr/>
        </p:nvPicPr>
        <p:blipFill>
          <a:blip r:embed="rId2"/>
          <a:stretch>
            <a:fillRect/>
          </a:stretch>
        </p:blipFill>
        <p:spPr>
          <a:xfrm>
            <a:off x="0" y="6519126"/>
            <a:ext cx="800212" cy="285790"/>
          </a:xfrm>
          <a:prstGeom prst="rect">
            <a:avLst/>
          </a:prstGeom>
        </p:spPr>
      </p:pic>
    </p:spTree>
    <p:extLst>
      <p:ext uri="{BB962C8B-B14F-4D97-AF65-F5344CB8AC3E}">
        <p14:creationId xmlns:p14="http://schemas.microsoft.com/office/powerpoint/2010/main" val="3456797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D9B4-D7D3-BDAA-7524-D28B77987437}"/>
              </a:ext>
            </a:extLst>
          </p:cNvPr>
          <p:cNvSpPr>
            <a:spLocks noGrp="1"/>
          </p:cNvSpPr>
          <p:nvPr>
            <p:ph type="title"/>
          </p:nvPr>
        </p:nvSpPr>
        <p:spPr/>
        <p:txBody>
          <a:bodyPr/>
          <a:lstStyle/>
          <a:p>
            <a:r>
              <a:rPr lang="en-US"/>
              <a:t>Outage Comparison of Methods</a:t>
            </a:r>
          </a:p>
        </p:txBody>
      </p:sp>
      <p:pic>
        <p:nvPicPr>
          <p:cNvPr id="5" name="Content Placeholder 4">
            <a:extLst>
              <a:ext uri="{FF2B5EF4-FFF2-40B4-BE49-F238E27FC236}">
                <a16:creationId xmlns:a16="http://schemas.microsoft.com/office/drawing/2014/main" id="{74A174F6-5DAD-F384-52CF-D924ED90E44E}"/>
              </a:ext>
            </a:extLst>
          </p:cNvPr>
          <p:cNvPicPr>
            <a:picLocks noGrp="1" noChangeAspect="1"/>
          </p:cNvPicPr>
          <p:nvPr>
            <p:ph idx="1"/>
          </p:nvPr>
        </p:nvPicPr>
        <p:blipFill>
          <a:blip r:embed="rId3"/>
          <a:stretch>
            <a:fillRect/>
          </a:stretch>
        </p:blipFill>
        <p:spPr>
          <a:xfrm>
            <a:off x="304800" y="1239000"/>
            <a:ext cx="8534400" cy="4094941"/>
          </a:xfrm>
          <a:prstGeom prst="rect">
            <a:avLst/>
          </a:prstGeom>
        </p:spPr>
      </p:pic>
      <p:sp>
        <p:nvSpPr>
          <p:cNvPr id="4" name="Slide Number Placeholder 3">
            <a:extLst>
              <a:ext uri="{FF2B5EF4-FFF2-40B4-BE49-F238E27FC236}">
                <a16:creationId xmlns:a16="http://schemas.microsoft.com/office/drawing/2014/main" id="{A4987261-1E25-6351-E912-F0D1D9795F15}"/>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6" name="Content Placeholder 2">
            <a:extLst>
              <a:ext uri="{FF2B5EF4-FFF2-40B4-BE49-F238E27FC236}">
                <a16:creationId xmlns:a16="http://schemas.microsoft.com/office/drawing/2014/main" id="{354F1BA3-9CE1-5A55-733C-297C3AB32BC9}"/>
              </a:ext>
            </a:extLst>
          </p:cNvPr>
          <p:cNvSpPr txBox="1">
            <a:spLocks/>
          </p:cNvSpPr>
          <p:nvPr/>
        </p:nvSpPr>
        <p:spPr>
          <a:xfrm>
            <a:off x="381000" y="5333941"/>
            <a:ext cx="8221133" cy="6317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a:cs typeface="Times New Roman"/>
              </a:rPr>
              <a:t>New process shows a decrease on average.</a:t>
            </a:r>
            <a:endParaRPr lang="en-US" sz="1400"/>
          </a:p>
        </p:txBody>
      </p:sp>
    </p:spTree>
    <p:extLst>
      <p:ext uri="{BB962C8B-B14F-4D97-AF65-F5344CB8AC3E}">
        <p14:creationId xmlns:p14="http://schemas.microsoft.com/office/powerpoint/2010/main" val="1648346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F1426-6772-A6BF-A0B5-91846087315D}"/>
              </a:ext>
            </a:extLst>
          </p:cNvPr>
          <p:cNvSpPr>
            <a:spLocks noGrp="1"/>
          </p:cNvSpPr>
          <p:nvPr>
            <p:ph type="ctrTitle"/>
          </p:nvPr>
        </p:nvSpPr>
        <p:spPr/>
        <p:txBody>
          <a:bodyPr/>
          <a:lstStyle/>
          <a:p>
            <a:r>
              <a:rPr lang="en-US"/>
              <a:t>Risk Reducers</a:t>
            </a:r>
          </a:p>
        </p:txBody>
      </p:sp>
      <p:sp>
        <p:nvSpPr>
          <p:cNvPr id="6" name="Subtitle 5">
            <a:extLst>
              <a:ext uri="{FF2B5EF4-FFF2-40B4-BE49-F238E27FC236}">
                <a16:creationId xmlns:a16="http://schemas.microsoft.com/office/drawing/2014/main" id="{6AB920FB-6182-E871-1921-05ED1559605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118F400-BAAF-DD8A-357A-2AC16777ECFA}"/>
              </a:ext>
            </a:extLst>
          </p:cNvPr>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2846764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6C4B-EE5A-3719-77DD-F6799C32417F}"/>
              </a:ext>
            </a:extLst>
          </p:cNvPr>
          <p:cNvSpPr>
            <a:spLocks noGrp="1"/>
          </p:cNvSpPr>
          <p:nvPr>
            <p:ph type="title"/>
          </p:nvPr>
        </p:nvSpPr>
        <p:spPr/>
        <p:txBody>
          <a:bodyPr/>
          <a:lstStyle/>
          <a:p>
            <a:r>
              <a:rPr lang="en-US" sz="2400"/>
              <a:t>Capacity Included in the Probability 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33426F-422F-74CD-8AAF-B43F40A3ECA0}"/>
                  </a:ext>
                </a:extLst>
              </p:cNvPr>
              <p:cNvSpPr>
                <a:spLocks noGrp="1"/>
              </p:cNvSpPr>
              <p:nvPr>
                <p:ph idx="1"/>
              </p:nvPr>
            </p:nvSpPr>
            <p:spPr>
              <a:xfrm>
                <a:off x="304800" y="795603"/>
                <a:ext cx="8534400" cy="5064627"/>
              </a:xfrm>
            </p:spPr>
            <p:txBody>
              <a:bodyPr/>
              <a:lstStyle/>
              <a:p>
                <a:r>
                  <a:rPr lang="en-US" sz="2000" dirty="0"/>
                  <a:t>To evaluate the impact of net load forecast errors and outages, the probability method being developed can recognize additional typically available capacity that can be dispatched or committed from thermal and combined cycle resources. This capacity can be utilized to absorb some of the risk. </a:t>
                </a:r>
              </a:p>
              <a:p>
                <a:r>
                  <a:rPr lang="en-US" sz="2000" dirty="0"/>
                  <a:t>Online Headroom:</a:t>
                </a:r>
              </a:p>
              <a:p>
                <a:pPr lvl="1"/>
                <a:r>
                  <a:rPr lang="en-US" sz="2000" dirty="0"/>
                  <a:t>Unit Type: Thermal and CC that are SCED dispatchable</a:t>
                </a:r>
              </a:p>
              <a:p>
                <a:pPr lvl="1"/>
                <a:r>
                  <a:rPr lang="en-US" sz="2000" dirty="0"/>
                  <a:t>Online headroom calculation for each resource, excluding an AS that is reserved. </a:t>
                </a:r>
              </a:p>
              <a:p>
                <a:pPr lvl="2"/>
                <a14:m>
                  <m:oMath xmlns:m="http://schemas.openxmlformats.org/officeDocument/2006/math">
                    <m:r>
                      <a:rPr lang="en-US" sz="1800" b="0" i="1" smtClean="0">
                        <a:latin typeface="Cambria Math" panose="02040503050406030204" pitchFamily="18" charset="0"/>
                      </a:rPr>
                      <m:t>𝑀𝑖𝑛</m:t>
                    </m:r>
                    <m:r>
                      <a:rPr lang="en-US" sz="1800" b="0" i="1" smtClean="0">
                        <a:latin typeface="Cambria Math" panose="02040503050406030204" pitchFamily="18" charset="0"/>
                      </a:rPr>
                      <m:t>(</m:t>
                    </m:r>
                    <m:r>
                      <a:rPr lang="en-US" sz="1800" b="0" i="1" smtClean="0">
                        <a:latin typeface="Cambria Math" panose="02040503050406030204" pitchFamily="18" charset="0"/>
                      </a:rPr>
                      <m:t>𝐻𝐴𝑆𝐿</m:t>
                    </m:r>
                    <m:r>
                      <a:rPr lang="en-US" sz="1800" b="0" i="1" smtClean="0">
                        <a:latin typeface="Cambria Math" panose="02040503050406030204" pitchFamily="18" charset="0"/>
                      </a:rPr>
                      <m:t>, </m:t>
                    </m:r>
                    <m:r>
                      <a:rPr lang="en-US" sz="1800" b="0" i="1" smtClean="0">
                        <a:latin typeface="Cambria Math" panose="02040503050406030204" pitchFamily="18" charset="0"/>
                      </a:rPr>
                      <m:t>𝐶𝑢𝑟𝑟𝑒𝑛𝑡</m:t>
                    </m:r>
                    <m:r>
                      <a:rPr lang="en-US" sz="1800" b="0" i="1" smtClean="0">
                        <a:latin typeface="Cambria Math" panose="02040503050406030204" pitchFamily="18" charset="0"/>
                      </a:rPr>
                      <m:t> </m:t>
                    </m:r>
                    <m:r>
                      <a:rPr lang="en-US" sz="1800" b="0" i="1" smtClean="0">
                        <a:latin typeface="Cambria Math" panose="02040503050406030204" pitchFamily="18" charset="0"/>
                      </a:rPr>
                      <m:t>𝑀𝑊</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 </m:t>
                        </m:r>
                        <m:r>
                          <a:rPr lang="en-US" sz="1800" b="0" i="1" smtClean="0">
                            <a:latin typeface="Cambria Math" panose="02040503050406030204" pitchFamily="18" charset="0"/>
                          </a:rPr>
                          <m:t>𝑁𝑈𝑅𝑅</m:t>
                        </m:r>
                        <m:r>
                          <a:rPr lang="en-US" sz="1800" b="0" i="1" smtClean="0">
                            <a:latin typeface="Cambria Math" panose="02040503050406030204" pitchFamily="18" charset="0"/>
                          </a:rPr>
                          <m:t> ∗30</m:t>
                        </m:r>
                      </m:e>
                    </m:d>
                    <m:r>
                      <a:rPr lang="en-US" sz="1800" b="0" i="1" smtClean="0">
                        <a:latin typeface="Cambria Math" panose="02040503050406030204" pitchFamily="18" charset="0"/>
                      </a:rPr>
                      <m:t>)</m:t>
                    </m:r>
                  </m:oMath>
                </a14:m>
                <a:endParaRPr lang="en-US" sz="1800" dirty="0"/>
              </a:p>
              <a:p>
                <a:r>
                  <a:rPr lang="en-US" sz="2000" dirty="0"/>
                  <a:t>Offline Headroom:</a:t>
                </a:r>
              </a:p>
              <a:p>
                <a:pPr lvl="1"/>
                <a:r>
                  <a:rPr lang="en-US" sz="2000" dirty="0"/>
                  <a:t>Unit Type: Thermal and CC</a:t>
                </a:r>
              </a:p>
              <a:p>
                <a:pPr lvl="1"/>
                <a:r>
                  <a:rPr lang="en-US" sz="2000" dirty="0"/>
                  <a:t>Startup &lt; 30 mins</a:t>
                </a:r>
              </a:p>
              <a:p>
                <a:pPr lvl="1"/>
                <a:r>
                  <a:rPr lang="en-US" sz="2000" dirty="0"/>
                  <a:t>Not on Outage or unavailable. </a:t>
                </a:r>
              </a:p>
            </p:txBody>
          </p:sp>
        </mc:Choice>
        <mc:Fallback xmlns="">
          <p:sp>
            <p:nvSpPr>
              <p:cNvPr id="3" name="Content Placeholder 2">
                <a:extLst>
                  <a:ext uri="{FF2B5EF4-FFF2-40B4-BE49-F238E27FC236}">
                    <a16:creationId xmlns:a16="http://schemas.microsoft.com/office/drawing/2014/main" id="{3F33426F-422F-74CD-8AAF-B43F40A3ECA0}"/>
                  </a:ext>
                </a:extLst>
              </p:cNvPr>
              <p:cNvSpPr>
                <a:spLocks noGrp="1" noRot="1" noChangeAspect="1" noMove="1" noResize="1" noEditPoints="1" noAdjustHandles="1" noChangeArrowheads="1" noChangeShapeType="1" noTextEdit="1"/>
              </p:cNvSpPr>
              <p:nvPr>
                <p:ph idx="1"/>
              </p:nvPr>
            </p:nvSpPr>
            <p:spPr>
              <a:xfrm>
                <a:off x="304800" y="795603"/>
                <a:ext cx="8534400" cy="5064627"/>
              </a:xfrm>
              <a:blipFill>
                <a:blip r:embed="rId3"/>
                <a:stretch>
                  <a:fillRect l="-643" t="-60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FAB5607-BA8E-37C7-B76F-7E31012DC9D0}"/>
              </a:ext>
            </a:extLst>
          </p:cNvPr>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59482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6EE5-EB43-6B23-908F-39FACEC48C15}"/>
              </a:ext>
            </a:extLst>
          </p:cNvPr>
          <p:cNvSpPr>
            <a:spLocks noGrp="1"/>
          </p:cNvSpPr>
          <p:nvPr>
            <p:ph type="title"/>
          </p:nvPr>
        </p:nvSpPr>
        <p:spPr/>
        <p:txBody>
          <a:bodyPr lIns="91440" tIns="45720" rIns="91440" bIns="45720" anchor="t"/>
          <a:lstStyle/>
          <a:p>
            <a:r>
              <a:rPr lang="en-US" sz="2000">
                <a:cs typeface="Arial"/>
              </a:rPr>
              <a:t>Average Hourly Online Capacity by Month: 2020–2024</a:t>
            </a:r>
            <a:endParaRPr lang="en-US" sz="2000" b="0">
              <a:solidFill>
                <a:srgbClr val="000000"/>
              </a:solidFill>
              <a:cs typeface="Arial"/>
            </a:endParaRPr>
          </a:p>
          <a:p>
            <a:endParaRPr lang="en-US" sz="2400">
              <a:cs typeface="Arial"/>
            </a:endParaRPr>
          </a:p>
        </p:txBody>
      </p:sp>
      <p:sp>
        <p:nvSpPr>
          <p:cNvPr id="4" name="Slide Number Placeholder 3">
            <a:extLst>
              <a:ext uri="{FF2B5EF4-FFF2-40B4-BE49-F238E27FC236}">
                <a16:creationId xmlns:a16="http://schemas.microsoft.com/office/drawing/2014/main" id="{AD217AFD-0FC5-D2EC-EB5C-5FE3B091728A}"/>
              </a:ext>
            </a:extLst>
          </p:cNvPr>
          <p:cNvSpPr>
            <a:spLocks noGrp="1"/>
          </p:cNvSpPr>
          <p:nvPr>
            <p:ph type="sldNum" sz="quarter" idx="4"/>
          </p:nvPr>
        </p:nvSpPr>
        <p:spPr/>
        <p:txBody>
          <a:bodyPr/>
          <a:lstStyle/>
          <a:p>
            <a:fld id="{1D93BD3E-1E9A-4970-A6F7-E7AC52762E0C}" type="slidenum">
              <a:rPr lang="en-US" smtClean="0"/>
              <a:pPr/>
              <a:t>39</a:t>
            </a:fld>
            <a:endParaRPr lang="en-US"/>
          </a:p>
        </p:txBody>
      </p:sp>
      <p:pic>
        <p:nvPicPr>
          <p:cNvPr id="7" name="Content Placeholder 6">
            <a:extLst>
              <a:ext uri="{FF2B5EF4-FFF2-40B4-BE49-F238E27FC236}">
                <a16:creationId xmlns:a16="http://schemas.microsoft.com/office/drawing/2014/main" id="{9C1B3FC1-0644-7455-CF3D-E3CF728179B6}"/>
              </a:ext>
            </a:extLst>
          </p:cNvPr>
          <p:cNvPicPr>
            <a:picLocks noGrp="1" noChangeAspect="1"/>
          </p:cNvPicPr>
          <p:nvPr>
            <p:ph idx="1"/>
          </p:nvPr>
        </p:nvPicPr>
        <p:blipFill>
          <a:blip r:embed="rId2"/>
          <a:stretch>
            <a:fillRect/>
          </a:stretch>
        </p:blipFill>
        <p:spPr>
          <a:xfrm>
            <a:off x="1447800" y="790575"/>
            <a:ext cx="5764256" cy="5052221"/>
          </a:xfrm>
        </p:spPr>
      </p:pic>
    </p:spTree>
    <p:extLst>
      <p:ext uri="{BB962C8B-B14F-4D97-AF65-F5344CB8AC3E}">
        <p14:creationId xmlns:p14="http://schemas.microsoft.com/office/powerpoint/2010/main" val="377117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4290-2FC3-7D37-D346-BD25FBF70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6D41C-FE7A-9894-5813-A2518C4BBDCD}"/>
              </a:ext>
            </a:extLst>
          </p:cNvPr>
          <p:cNvSpPr>
            <a:spLocks noGrp="1"/>
          </p:cNvSpPr>
          <p:nvPr>
            <p:ph type="title"/>
          </p:nvPr>
        </p:nvSpPr>
        <p:spPr/>
        <p:txBody>
          <a:bodyPr/>
          <a:lstStyle/>
          <a:p>
            <a:r>
              <a:rPr lang="en-US" sz="2400"/>
              <a:t>PUC’s Findings Related To AS Methodology</a:t>
            </a:r>
          </a:p>
        </p:txBody>
      </p:sp>
      <p:graphicFrame>
        <p:nvGraphicFramePr>
          <p:cNvPr id="5" name="Content Placeholder 4">
            <a:extLst>
              <a:ext uri="{FF2B5EF4-FFF2-40B4-BE49-F238E27FC236}">
                <a16:creationId xmlns:a16="http://schemas.microsoft.com/office/drawing/2014/main" id="{E54CC48C-B5AF-FBF0-278B-A179C210C461}"/>
              </a:ext>
            </a:extLst>
          </p:cNvPr>
          <p:cNvGraphicFramePr>
            <a:graphicFrameLocks noGrp="1"/>
          </p:cNvGraphicFramePr>
          <p:nvPr>
            <p:ph idx="1"/>
            <p:extLst>
              <p:ext uri="{D42A27DB-BD31-4B8C-83A1-F6EECF244321}">
                <p14:modId xmlns:p14="http://schemas.microsoft.com/office/powerpoint/2010/main" val="2233087741"/>
              </p:ext>
            </p:extLst>
          </p:nvPr>
        </p:nvGraphicFramePr>
        <p:xfrm>
          <a:off x="304800" y="855663"/>
          <a:ext cx="8686800" cy="5461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4233086594"/>
                    </a:ext>
                  </a:extLst>
                </a:gridCol>
                <a:gridCol w="3797832">
                  <a:extLst>
                    <a:ext uri="{9D8B030D-6E8A-4147-A177-3AD203B41FA5}">
                      <a16:colId xmlns:a16="http://schemas.microsoft.com/office/drawing/2014/main" val="3558780894"/>
                    </a:ext>
                  </a:extLst>
                </a:gridCol>
                <a:gridCol w="2983968">
                  <a:extLst>
                    <a:ext uri="{9D8B030D-6E8A-4147-A177-3AD203B41FA5}">
                      <a16:colId xmlns:a16="http://schemas.microsoft.com/office/drawing/2014/main" val="1036638462"/>
                    </a:ext>
                  </a:extLst>
                </a:gridCol>
              </a:tblGrid>
              <a:tr h="370840">
                <a:tc>
                  <a:txBody>
                    <a:bodyPr/>
                    <a:lstStyle/>
                    <a:p>
                      <a:pPr algn="ctr"/>
                      <a:r>
                        <a:rPr lang="en-US" cap="small" baseline="0"/>
                        <a:t>Topic</a:t>
                      </a:r>
                    </a:p>
                  </a:txBody>
                  <a:tcPr/>
                </a:tc>
                <a:tc>
                  <a:txBody>
                    <a:bodyPr/>
                    <a:lstStyle/>
                    <a:p>
                      <a:pPr algn="ctr"/>
                      <a:r>
                        <a:rPr lang="en-US" cap="small" baseline="0"/>
                        <a:t>Finding</a:t>
                      </a:r>
                    </a:p>
                  </a:txBody>
                  <a:tcPr/>
                </a:tc>
                <a:tc>
                  <a:txBody>
                    <a:bodyPr/>
                    <a:lstStyle/>
                    <a:p>
                      <a:pPr algn="ctr"/>
                      <a:r>
                        <a:rPr lang="en-US" cap="small" baseline="0"/>
                        <a:t>Next Steps</a:t>
                      </a:r>
                    </a:p>
                  </a:txBody>
                  <a:tcPr/>
                </a:tc>
                <a:extLst>
                  <a:ext uri="{0D108BD9-81ED-4DB2-BD59-A6C34878D82A}">
                    <a16:rowId xmlns:a16="http://schemas.microsoft.com/office/drawing/2014/main" val="510776947"/>
                  </a:ext>
                </a:extLst>
              </a:tr>
              <a:tr h="34829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a:t>PROVIDING ADEQUATE INCENTIVES FOR DISPATCHABLE GENERATION </a:t>
                      </a:r>
                    </a:p>
                  </a:txBody>
                  <a:tcPr anchor="ctr"/>
                </a:tc>
                <a:tc>
                  <a:txBody>
                    <a:bodyPr/>
                    <a:lstStyle/>
                    <a:p>
                      <a:r>
                        <a:rPr lang="en-US" sz="1000" kern="1200">
                          <a:solidFill>
                            <a:schemeClr val="dk1"/>
                          </a:solidFill>
                          <a:latin typeface="+mn-lt"/>
                          <a:ea typeface="+mn-ea"/>
                          <a:cs typeface="+mn-cs"/>
                        </a:rPr>
                        <a:t>The reliability standard rule (16 TAC § 25.508) has defined a process for assessing and ensuring resource adequacy. </a:t>
                      </a:r>
                      <a:endParaRPr lang="en-US" sz="1000">
                        <a:solidFill>
                          <a:schemeClr val="accent6"/>
                        </a:solidFill>
                      </a:endParaRPr>
                    </a:p>
                  </a:txBody>
                  <a:tcPr/>
                </a:tc>
                <a:tc>
                  <a:txBody>
                    <a:bodyPr/>
                    <a:lstStyle/>
                    <a:p>
                      <a:r>
                        <a:rPr lang="en-US" sz="1000" kern="1200">
                          <a:solidFill>
                            <a:schemeClr val="dk1"/>
                          </a:solidFill>
                          <a:latin typeface="+mn-lt"/>
                          <a:ea typeface="+mn-ea"/>
                          <a:cs typeface="+mn-cs"/>
                        </a:rPr>
                        <a:t>The first holistic reliability standard assessment in 2026 will include an assessment of whether incentives are adequate to support a sustainable level of dispatchable generation, and ERCOT should incorporate the impact of new market features such as Texas Energy Fund, DRRS, and real-time co-optimization plus batteries (RTC+B) into this assessment. </a:t>
                      </a:r>
                      <a:endParaRPr lang="en-US" sz="1000">
                        <a:solidFill>
                          <a:schemeClr val="accent6"/>
                        </a:solidFill>
                      </a:endParaRPr>
                    </a:p>
                  </a:txBody>
                  <a:tcPr/>
                </a:tc>
                <a:extLst>
                  <a:ext uri="{0D108BD9-81ED-4DB2-BD59-A6C34878D82A}">
                    <a16:rowId xmlns:a16="http://schemas.microsoft.com/office/drawing/2014/main" val="587894008"/>
                  </a:ext>
                </a:extLst>
              </a:tr>
              <a:tr h="370840">
                <a:tc>
                  <a:txBody>
                    <a:bodyPr/>
                    <a:lstStyle/>
                    <a:p>
                      <a:pPr algn="ctr"/>
                      <a:r>
                        <a:rPr lang="en-US" sz="1000"/>
                        <a:t>APPROPRIATE CRITERION FOR AS PROCUREMENT QUANTITIES</a:t>
                      </a:r>
                    </a:p>
                  </a:txBody>
                  <a:tcPr anchor="ctr"/>
                </a:tc>
                <a:tc>
                  <a:txBody>
                    <a:bodyPr/>
                    <a:lstStyle/>
                    <a:p>
                      <a:r>
                        <a:rPr lang="en-US" sz="1000" kern="1200">
                          <a:solidFill>
                            <a:schemeClr val="dk1"/>
                          </a:solidFill>
                          <a:latin typeface="+mn-lt"/>
                          <a:ea typeface="+mn-ea"/>
                          <a:cs typeface="+mn-cs"/>
                        </a:rPr>
                        <a:t>ERCOT's current posture of maintaining AS quantities that minimize the chance of Entering the pre-emergency operational condition of an Operational Watch should be maintained in order to balance system improvements made since Winter Storm Uri until additional data is available to support further Commission evaluation of this operating posture.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the capability to provide current estimates of costs and</a:t>
                      </a:r>
                    </a:p>
                    <a:p>
                      <a:r>
                        <a:rPr lang="en-US" sz="1000" kern="1200">
                          <a:solidFill>
                            <a:schemeClr val="dk1"/>
                          </a:solidFill>
                          <a:latin typeface="+mn-lt"/>
                          <a:ea typeface="+mn-ea"/>
                          <a:cs typeface="+mn-cs"/>
                        </a:rPr>
                        <a:t>probabilities of experiencing a Watch, Emergency Alert, and Load Shed for several potential alternative target reserve levels </a:t>
                      </a:r>
                      <a:r>
                        <a:rPr lang="en-US" sz="1000" b="1" kern="1200">
                          <a:solidFill>
                            <a:schemeClr val="dk1"/>
                          </a:solidFill>
                          <a:latin typeface="+mn-lt"/>
                          <a:ea typeface="+mn-ea"/>
                          <a:cs typeface="+mn-cs"/>
                        </a:rPr>
                        <a:t>as soon as practicable and no later than to support the Commission setting an objective, data-based procurement criteria for the 2027 AS Methodology. </a:t>
                      </a:r>
                      <a:endParaRPr lang="en-US" sz="1000" b="1">
                        <a:solidFill>
                          <a:schemeClr val="accent6"/>
                        </a:solidFill>
                      </a:endParaRPr>
                    </a:p>
                  </a:txBody>
                  <a:tcPr/>
                </a:tc>
                <a:extLst>
                  <a:ext uri="{0D108BD9-81ED-4DB2-BD59-A6C34878D82A}">
                    <a16:rowId xmlns:a16="http://schemas.microsoft.com/office/drawing/2014/main" val="3478867392"/>
                  </a:ext>
                </a:extLst>
              </a:tr>
              <a:tr h="370840">
                <a:tc>
                  <a:txBody>
                    <a:bodyPr/>
                    <a:lstStyle/>
                    <a:p>
                      <a:pPr algn="ctr"/>
                      <a:r>
                        <a:rPr lang="en-US" sz="1000"/>
                        <a:t>PROBABALISTIC MODELING TO DETERMINE AS QUANTITIES</a:t>
                      </a:r>
                    </a:p>
                  </a:txBody>
                  <a:tcPr anchor="ctr"/>
                </a:tc>
                <a:tc>
                  <a:txBody>
                    <a:bodyPr/>
                    <a:lstStyle/>
                    <a:p>
                      <a:r>
                        <a:rPr lang="en-US" sz="1000" kern="1200">
                          <a:solidFill>
                            <a:schemeClr val="dk1"/>
                          </a:solidFill>
                          <a:latin typeface="+mn-lt"/>
                          <a:ea typeface="+mn-ea"/>
                          <a:cs typeface="+mn-cs"/>
                        </a:rPr>
                        <a:t>ERCOT's current practice to determine AS quantities relies on a statistical analysis using</a:t>
                      </a:r>
                    </a:p>
                    <a:p>
                      <a:r>
                        <a:rPr lang="en-US" sz="1000" kern="1200">
                          <a:solidFill>
                            <a:schemeClr val="dk1"/>
                          </a:solidFill>
                          <a:latin typeface="+mn-lt"/>
                          <a:ea typeface="+mn-ea"/>
                          <a:cs typeface="+mn-cs"/>
                        </a:rPr>
                        <a:t>historical operating conditions and outcomes. This methodology is no longer sufficient as myriad changes to the wholesale markets and operating conditions continue to impact reasonable forecasting needs. Changes such as incorporation of an unknown amount of TEF-supported capacity, how new large loads are integrated into grid operations, or the impact of new market designs present uncertainty for forecasting tools based exclusively on historical data.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a suitable probabilistic, forward-looking modeling capability, </a:t>
                      </a:r>
                      <a:r>
                        <a:rPr lang="en-US" sz="1000" b="1" kern="1200">
                          <a:solidFill>
                            <a:schemeClr val="dk1"/>
                          </a:solidFill>
                          <a:latin typeface="+mn-lt"/>
                          <a:ea typeface="+mn-ea"/>
                          <a:cs typeface="+mn-cs"/>
                        </a:rPr>
                        <a:t>provide regular updates to TAC, and present options that can be incorporated no later than the 2027 AS Methodology. </a:t>
                      </a:r>
                    </a:p>
                  </a:txBody>
                  <a:tcPr/>
                </a:tc>
                <a:extLst>
                  <a:ext uri="{0D108BD9-81ED-4DB2-BD59-A6C34878D82A}">
                    <a16:rowId xmlns:a16="http://schemas.microsoft.com/office/drawing/2014/main" val="2769905903"/>
                  </a:ext>
                </a:extLst>
              </a:tr>
              <a:tr h="370840">
                <a:tc>
                  <a:txBody>
                    <a:bodyPr/>
                    <a:lstStyle/>
                    <a:p>
                      <a:pPr algn="ctr"/>
                      <a:r>
                        <a:rPr lang="en-US" sz="1000"/>
                        <a:t>DYNAMIC DETERMINATION OF AS QUANTITIES </a:t>
                      </a:r>
                    </a:p>
                  </a:txBody>
                  <a:tcPr anchor="ctr"/>
                </a:tc>
                <a:tc>
                  <a:txBody>
                    <a:bodyPr/>
                    <a:lstStyle/>
                    <a:p>
                      <a:r>
                        <a:rPr lang="en-US" sz="1000" kern="1200">
                          <a:solidFill>
                            <a:schemeClr val="dk1"/>
                          </a:solidFill>
                          <a:latin typeface="+mn-lt"/>
                          <a:ea typeface="+mn-ea"/>
                          <a:cs typeface="+mn-cs"/>
                        </a:rPr>
                        <a:t>Tradeoffs exist between the certainty provided to market participants by calculating AS quantities primarily on an annual basis (as is done  currently) and the efficiency of calculating some portion of AS quantities closer to the operating day.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work with stakeholders to explore a dynamic AS methodology that best</a:t>
                      </a:r>
                    </a:p>
                    <a:p>
                      <a:r>
                        <a:rPr lang="en-US" sz="1000" kern="1200">
                          <a:solidFill>
                            <a:schemeClr val="dk1"/>
                          </a:solidFill>
                          <a:latin typeface="+mn-lt"/>
                          <a:ea typeface="+mn-ea"/>
                          <a:cs typeface="+mn-cs"/>
                        </a:rPr>
                        <a:t>Balances these trade-offs. </a:t>
                      </a:r>
                    </a:p>
                  </a:txBody>
                  <a:tcPr/>
                </a:tc>
                <a:extLst>
                  <a:ext uri="{0D108BD9-81ED-4DB2-BD59-A6C34878D82A}">
                    <a16:rowId xmlns:a16="http://schemas.microsoft.com/office/drawing/2014/main" val="1018600177"/>
                  </a:ext>
                </a:extLst>
              </a:tr>
            </a:tbl>
          </a:graphicData>
        </a:graphic>
      </p:graphicFrame>
      <p:sp>
        <p:nvSpPr>
          <p:cNvPr id="4" name="Slide Number Placeholder 3">
            <a:extLst>
              <a:ext uri="{FF2B5EF4-FFF2-40B4-BE49-F238E27FC236}">
                <a16:creationId xmlns:a16="http://schemas.microsoft.com/office/drawing/2014/main" id="{ACAD0E14-A2EA-EBFC-B154-07602528B953}"/>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3221939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1F91-7EC6-02E9-197C-C929E4A36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FF4F4-AA0F-2A75-450A-5C35B650BE07}"/>
              </a:ext>
            </a:extLst>
          </p:cNvPr>
          <p:cNvSpPr>
            <a:spLocks noGrp="1"/>
          </p:cNvSpPr>
          <p:nvPr>
            <p:ph type="title"/>
          </p:nvPr>
        </p:nvSpPr>
        <p:spPr/>
        <p:txBody>
          <a:bodyPr lIns="91440" tIns="45720" rIns="91440" bIns="45720" anchor="t"/>
          <a:lstStyle/>
          <a:p>
            <a:r>
              <a:rPr lang="en-US" sz="2000">
                <a:ea typeface="+mj-lt"/>
                <a:cs typeface="+mj-lt"/>
              </a:rPr>
              <a:t>Average Hourly </a:t>
            </a:r>
            <a:r>
              <a:rPr lang="en-US" sz="2000">
                <a:cs typeface="Arial"/>
              </a:rPr>
              <a:t>Offline</a:t>
            </a:r>
            <a:r>
              <a:rPr lang="en-US" sz="2000">
                <a:ea typeface="+mj-lt"/>
                <a:cs typeface="+mj-lt"/>
              </a:rPr>
              <a:t> Capacity by Month: 2020–2024</a:t>
            </a:r>
            <a:endParaRPr lang="en-US"/>
          </a:p>
        </p:txBody>
      </p:sp>
      <p:sp>
        <p:nvSpPr>
          <p:cNvPr id="4" name="Slide Number Placeholder 3">
            <a:extLst>
              <a:ext uri="{FF2B5EF4-FFF2-40B4-BE49-F238E27FC236}">
                <a16:creationId xmlns:a16="http://schemas.microsoft.com/office/drawing/2014/main" id="{E20BCBEC-DEDA-923B-8238-3FFB8F6D636F}"/>
              </a:ext>
            </a:extLst>
          </p:cNvPr>
          <p:cNvSpPr>
            <a:spLocks noGrp="1"/>
          </p:cNvSpPr>
          <p:nvPr>
            <p:ph type="sldNum" sz="quarter" idx="4"/>
          </p:nvPr>
        </p:nvSpPr>
        <p:spPr/>
        <p:txBody>
          <a:bodyPr/>
          <a:lstStyle/>
          <a:p>
            <a:fld id="{1D93BD3E-1E9A-4970-A6F7-E7AC52762E0C}" type="slidenum">
              <a:rPr lang="en-US" smtClean="0"/>
              <a:pPr/>
              <a:t>40</a:t>
            </a:fld>
            <a:endParaRPr lang="en-US"/>
          </a:p>
        </p:txBody>
      </p:sp>
      <p:pic>
        <p:nvPicPr>
          <p:cNvPr id="6" name="Content Placeholder 5">
            <a:extLst>
              <a:ext uri="{FF2B5EF4-FFF2-40B4-BE49-F238E27FC236}">
                <a16:creationId xmlns:a16="http://schemas.microsoft.com/office/drawing/2014/main" id="{28F7130D-D1D4-741F-CD30-0EC30A13FD6D}"/>
              </a:ext>
            </a:extLst>
          </p:cNvPr>
          <p:cNvPicPr>
            <a:picLocks noGrp="1" noChangeAspect="1"/>
          </p:cNvPicPr>
          <p:nvPr>
            <p:ph idx="1"/>
          </p:nvPr>
        </p:nvPicPr>
        <p:blipFill>
          <a:blip r:embed="rId2"/>
          <a:stretch>
            <a:fillRect/>
          </a:stretch>
        </p:blipFill>
        <p:spPr>
          <a:xfrm>
            <a:off x="1447800" y="762000"/>
            <a:ext cx="5764256" cy="5052221"/>
          </a:xfrm>
        </p:spPr>
      </p:pic>
    </p:spTree>
    <p:extLst>
      <p:ext uri="{BB962C8B-B14F-4D97-AF65-F5344CB8AC3E}">
        <p14:creationId xmlns:p14="http://schemas.microsoft.com/office/powerpoint/2010/main" val="124230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FE6F-F564-93EA-6D98-A93D91569EA6}"/>
              </a:ext>
            </a:extLst>
          </p:cNvPr>
          <p:cNvSpPr>
            <a:spLocks noGrp="1"/>
          </p:cNvSpPr>
          <p:nvPr>
            <p:ph type="title"/>
          </p:nvPr>
        </p:nvSpPr>
        <p:spPr/>
        <p:txBody>
          <a:bodyPr lIns="91440" tIns="45720" rIns="91440" bIns="45720" anchor="t"/>
          <a:lstStyle/>
          <a:p>
            <a:r>
              <a:rPr lang="en-US" sz="2400">
                <a:ea typeface="+mj-lt"/>
                <a:cs typeface="+mj-lt"/>
              </a:rPr>
              <a:t>Capacity Trends by Season: Offline and Online</a:t>
            </a:r>
          </a:p>
        </p:txBody>
      </p:sp>
      <p:sp>
        <p:nvSpPr>
          <p:cNvPr id="4" name="Slide Number Placeholder 3">
            <a:extLst>
              <a:ext uri="{FF2B5EF4-FFF2-40B4-BE49-F238E27FC236}">
                <a16:creationId xmlns:a16="http://schemas.microsoft.com/office/drawing/2014/main" id="{96AB12AE-50FE-1B75-4200-F543AA2BEB53}"/>
              </a:ext>
            </a:extLst>
          </p:cNvPr>
          <p:cNvSpPr>
            <a:spLocks noGrp="1"/>
          </p:cNvSpPr>
          <p:nvPr>
            <p:ph type="sldNum" sz="quarter" idx="4"/>
          </p:nvPr>
        </p:nvSpPr>
        <p:spPr/>
        <p:txBody>
          <a:bodyPr/>
          <a:lstStyle/>
          <a:p>
            <a:fld id="{1D93BD3E-1E9A-4970-A6F7-E7AC52762E0C}" type="slidenum">
              <a:rPr lang="en-US" smtClean="0"/>
              <a:pPr/>
              <a:t>41</a:t>
            </a:fld>
            <a:endParaRPr lang="en-US"/>
          </a:p>
        </p:txBody>
      </p:sp>
      <p:pic>
        <p:nvPicPr>
          <p:cNvPr id="7" name="Content Placeholder 6">
            <a:extLst>
              <a:ext uri="{FF2B5EF4-FFF2-40B4-BE49-F238E27FC236}">
                <a16:creationId xmlns:a16="http://schemas.microsoft.com/office/drawing/2014/main" id="{11ECA572-8D13-9094-B37D-018C15B540B3}"/>
              </a:ext>
            </a:extLst>
          </p:cNvPr>
          <p:cNvPicPr>
            <a:picLocks noGrp="1" noChangeAspect="1"/>
          </p:cNvPicPr>
          <p:nvPr>
            <p:ph idx="1"/>
          </p:nvPr>
        </p:nvPicPr>
        <p:blipFill>
          <a:blip r:embed="rId2"/>
          <a:stretch>
            <a:fillRect/>
          </a:stretch>
        </p:blipFill>
        <p:spPr>
          <a:xfrm>
            <a:off x="304800" y="1088272"/>
            <a:ext cx="8534400" cy="4856876"/>
          </a:xfrm>
        </p:spPr>
      </p:pic>
    </p:spTree>
    <p:extLst>
      <p:ext uri="{BB962C8B-B14F-4D97-AF65-F5344CB8AC3E}">
        <p14:creationId xmlns:p14="http://schemas.microsoft.com/office/powerpoint/2010/main" val="376368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6737-6F6D-9633-AB43-C3B454B5A753}"/>
              </a:ext>
            </a:extLst>
          </p:cNvPr>
          <p:cNvSpPr>
            <a:spLocks noGrp="1"/>
          </p:cNvSpPr>
          <p:nvPr>
            <p:ph type="title"/>
          </p:nvPr>
        </p:nvSpPr>
        <p:spPr>
          <a:xfrm>
            <a:off x="381000" y="243682"/>
            <a:ext cx="8229600" cy="851693"/>
          </a:xfrm>
        </p:spPr>
        <p:txBody>
          <a:bodyPr/>
          <a:lstStyle/>
          <a:p>
            <a:r>
              <a:rPr lang="en-US" dirty="0"/>
              <a:t>Creating Probability Curves for Each Month Hour Combination  - Reliability Criteria</a:t>
            </a:r>
          </a:p>
        </p:txBody>
      </p:sp>
      <p:sp>
        <p:nvSpPr>
          <p:cNvPr id="4" name="Slide Number Placeholder 3">
            <a:extLst>
              <a:ext uri="{FF2B5EF4-FFF2-40B4-BE49-F238E27FC236}">
                <a16:creationId xmlns:a16="http://schemas.microsoft.com/office/drawing/2014/main" id="{5A47534F-8B74-C3C7-93E5-74FF0BD27EBD}"/>
              </a:ext>
            </a:extLst>
          </p:cNvPr>
          <p:cNvSpPr>
            <a:spLocks noGrp="1"/>
          </p:cNvSpPr>
          <p:nvPr>
            <p:ph type="sldNum" sz="quarter" idx="4"/>
          </p:nvPr>
        </p:nvSpPr>
        <p:spPr/>
        <p:txBody>
          <a:bodyPr/>
          <a:lstStyle/>
          <a:p>
            <a:fld id="{1D93BD3E-1E9A-4970-A6F7-E7AC52762E0C}" type="slidenum">
              <a:rPr lang="en-US" smtClean="0"/>
              <a:pPr/>
              <a:t>42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BB1E9E1-F46D-0B32-7D52-3BC4C8406292}"/>
                  </a:ext>
                </a:extLst>
              </p:cNvPr>
              <p:cNvSpPr txBox="1"/>
              <p:nvPr/>
            </p:nvSpPr>
            <p:spPr>
              <a:xfrm>
                <a:off x="111285" y="1409700"/>
                <a:ext cx="4391025" cy="408618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2"/>
                    </a:solidFill>
                  </a:rPr>
                  <a:t>Constructing Probability Curve</a:t>
                </a:r>
              </a:p>
              <a:p>
                <a:pPr marL="742950" lvl="1" indent="-285750">
                  <a:buFont typeface="Arial" panose="020B0604020202020204" pitchFamily="34" charset="0"/>
                  <a:buChar char="•"/>
                </a:pPr>
                <a:r>
                  <a:rPr lang="en-US" dirty="0">
                    <a:solidFill>
                      <a:schemeClr val="accent2"/>
                    </a:solidFill>
                  </a:rPr>
                  <a:t>Create a range of p values (0 to 10000)</a:t>
                </a:r>
              </a:p>
              <a:p>
                <a:pPr marL="742950" lvl="1" indent="-285750">
                  <a:buFont typeface="Arial" panose="020B0604020202020204" pitchFamily="34" charset="0"/>
                  <a:buChar char="•"/>
                </a:pPr>
                <a:r>
                  <a:rPr lang="en-US" dirty="0">
                    <a:solidFill>
                      <a:schemeClr val="accent2"/>
                    </a:solidFill>
                  </a:rPr>
                  <a:t>For each p, calculate probability that p + sums &lt; Threshold)</a:t>
                </a:r>
              </a:p>
              <a:p>
                <a:pPr marL="285750" indent="-285750">
                  <a:buFont typeface="Arial" panose="020B0604020202020204" pitchFamily="34" charset="0"/>
                  <a:buChar char="•"/>
                </a:pPr>
                <a:r>
                  <a:rPr lang="en-US" dirty="0">
                    <a:solidFill>
                      <a:schemeClr val="accent2"/>
                    </a:solidFill>
                  </a:rPr>
                  <a:t>Defining Target Threshold</a:t>
                </a:r>
              </a:p>
              <a:p>
                <a:pPr marL="742950" lvl="1" indent="-285750">
                  <a:buFont typeface="Arial" panose="020B0604020202020204" pitchFamily="34" charset="0"/>
                  <a:buChar char="•"/>
                </a:pPr>
                <a:r>
                  <a:rPr lang="en-US" dirty="0">
                    <a:solidFill>
                      <a:schemeClr val="accent2"/>
                    </a:solidFill>
                  </a:rPr>
                  <a:t>Set the target probability as in 1 in X years.</a:t>
                </a:r>
              </a:p>
              <a:p>
                <a:pPr marL="742950" lvl="1" indent="-285750">
                  <a:buFont typeface="Arial" panose="020B0604020202020204" pitchFamily="34" charset="0"/>
                  <a:buChar char="•"/>
                </a:pPr>
                <a:r>
                  <a:rPr lang="en-US" dirty="0">
                    <a:solidFill>
                      <a:schemeClr val="accent2"/>
                    </a:solidFill>
                  </a:rPr>
                  <a:t>Probability = </a:t>
                </a:r>
                <a14:m>
                  <m:oMath xmlns:m="http://schemas.openxmlformats.org/officeDocument/2006/math">
                    <m:f>
                      <m:fPr>
                        <m:ctrlPr>
                          <a:rPr lang="en-US" i="1">
                            <a:solidFill>
                              <a:schemeClr val="accent2"/>
                            </a:solidFill>
                            <a:latin typeface="Cambria Math" panose="02040503050406030204" pitchFamily="18" charset="0"/>
                          </a:rPr>
                        </m:ctrlPr>
                      </m:fPr>
                      <m:num>
                        <m:r>
                          <a:rPr lang="en-US">
                            <a:solidFill>
                              <a:schemeClr val="accent2"/>
                            </a:solidFill>
                            <a:latin typeface="Cambria Math" panose="02040503050406030204" pitchFamily="18" charset="0"/>
                          </a:rPr>
                          <m:t>1</m:t>
                        </m:r>
                      </m:num>
                      <m:den>
                        <m:r>
                          <a:rPr lang="en-US" b="0" i="0" smtClean="0">
                            <a:solidFill>
                              <a:schemeClr val="accent2"/>
                            </a:solidFill>
                            <a:latin typeface="Cambria Math" panose="02040503050406030204" pitchFamily="18" charset="0"/>
                          </a:rPr>
                          <m:t>"</m:t>
                        </m:r>
                        <m:r>
                          <m:rPr>
                            <m:sty m:val="p"/>
                          </m:rPr>
                          <a:rPr lang="en-US" b="0" i="0" smtClean="0">
                            <a:solidFill>
                              <a:schemeClr val="accent2"/>
                            </a:solidFill>
                            <a:latin typeface="Cambria Math" panose="02040503050406030204" pitchFamily="18" charset="0"/>
                          </a:rPr>
                          <m:t>X</m:t>
                        </m:r>
                        <m:r>
                          <a:rPr lang="en-US" b="0" i="0" smtClean="0">
                            <a:solidFill>
                              <a:schemeClr val="accent2"/>
                            </a:solidFill>
                            <a:latin typeface="Cambria Math" panose="02040503050406030204" pitchFamily="18" charset="0"/>
                          </a:rPr>
                          <m:t>" ×365 ×24</m:t>
                        </m:r>
                      </m:den>
                    </m:f>
                  </m:oMath>
                </a14:m>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Determining preliminary Requirement</a:t>
                </a:r>
              </a:p>
              <a:p>
                <a:pPr marL="742950" lvl="1" indent="-285750">
                  <a:buFont typeface="Arial" panose="020B0604020202020204" pitchFamily="34" charset="0"/>
                  <a:buChar char="•"/>
                </a:pPr>
                <a:r>
                  <a:rPr lang="en-US" dirty="0">
                    <a:solidFill>
                      <a:schemeClr val="accent2"/>
                    </a:solidFill>
                  </a:rPr>
                  <a:t>Identify the p value where the probability curve equals the target threshold</a:t>
                </a:r>
              </a:p>
              <a:p>
                <a:pPr marL="285750" indent="-285750">
                  <a:buFont typeface="Arial" panose="020B0604020202020204" pitchFamily="34" charset="0"/>
                  <a:buChar char="•"/>
                </a:pPr>
                <a:endParaRPr lang="en-US" dirty="0">
                  <a:solidFill>
                    <a:schemeClr val="accent2"/>
                  </a:solidFill>
                </a:endParaRPr>
              </a:p>
            </p:txBody>
          </p:sp>
        </mc:Choice>
        <mc:Fallback xmlns="">
          <p:sp>
            <p:nvSpPr>
              <p:cNvPr id="7" name="TextBox 6">
                <a:extLst>
                  <a:ext uri="{FF2B5EF4-FFF2-40B4-BE49-F238E27FC236}">
                    <a16:creationId xmlns:a16="http://schemas.microsoft.com/office/drawing/2014/main" id="{3BB1E9E1-F46D-0B32-7D52-3BC4C8406292}"/>
                  </a:ext>
                </a:extLst>
              </p:cNvPr>
              <p:cNvSpPr txBox="1">
                <a:spLocks noRot="1" noChangeAspect="1" noMove="1" noResize="1" noEditPoints="1" noAdjustHandles="1" noChangeArrowheads="1" noChangeShapeType="1" noTextEdit="1"/>
              </p:cNvSpPr>
              <p:nvPr/>
            </p:nvSpPr>
            <p:spPr>
              <a:xfrm>
                <a:off x="111285" y="1409700"/>
                <a:ext cx="4391025" cy="4086183"/>
              </a:xfrm>
              <a:prstGeom prst="rect">
                <a:avLst/>
              </a:prstGeom>
              <a:blipFill>
                <a:blip r:embed="rId2"/>
                <a:stretch>
                  <a:fillRect l="-832" t="-745" r="-2358"/>
                </a:stretch>
              </a:blipFill>
            </p:spPr>
            <p:txBody>
              <a:bodyPr/>
              <a:lstStyle/>
              <a:p>
                <a:r>
                  <a:rPr lang="en-US">
                    <a:noFill/>
                  </a:rPr>
                  <a:t> </a:t>
                </a:r>
              </a:p>
            </p:txBody>
          </p:sp>
        </mc:Fallback>
      </mc:AlternateContent>
      <p:pic>
        <p:nvPicPr>
          <p:cNvPr id="9" name="Content Placeholder 8">
            <a:extLst>
              <a:ext uri="{FF2B5EF4-FFF2-40B4-BE49-F238E27FC236}">
                <a16:creationId xmlns:a16="http://schemas.microsoft.com/office/drawing/2014/main" id="{BEB4DFCE-687E-EA22-556F-3969A190BEBC}"/>
              </a:ext>
            </a:extLst>
          </p:cNvPr>
          <p:cNvPicPr>
            <a:picLocks noGrp="1" noChangeAspect="1"/>
          </p:cNvPicPr>
          <p:nvPr>
            <p:ph idx="1"/>
          </p:nvPr>
        </p:nvPicPr>
        <p:blipFill>
          <a:blip r:embed="rId3"/>
          <a:stretch>
            <a:fillRect/>
          </a:stretch>
        </p:blipFill>
        <p:spPr>
          <a:xfrm>
            <a:off x="4502310" y="1409700"/>
            <a:ext cx="4565490" cy="4078251"/>
          </a:xfrm>
        </p:spPr>
      </p:pic>
      <p:sp>
        <p:nvSpPr>
          <p:cNvPr id="10" name="TextBox 9">
            <a:extLst>
              <a:ext uri="{FF2B5EF4-FFF2-40B4-BE49-F238E27FC236}">
                <a16:creationId xmlns:a16="http://schemas.microsoft.com/office/drawing/2014/main" id="{99F48625-763D-60AF-3D61-496C955B1B7E}"/>
              </a:ext>
            </a:extLst>
          </p:cNvPr>
          <p:cNvSpPr txBox="1"/>
          <p:nvPr/>
        </p:nvSpPr>
        <p:spPr>
          <a:xfrm>
            <a:off x="4941455" y="5578764"/>
            <a:ext cx="3823854" cy="830997"/>
          </a:xfrm>
          <a:prstGeom prst="rect">
            <a:avLst/>
          </a:prstGeom>
          <a:noFill/>
        </p:spPr>
        <p:txBody>
          <a:bodyPr wrap="square" rtlCol="0">
            <a:spAutoFit/>
          </a:bodyPr>
          <a:lstStyle/>
          <a:p>
            <a:r>
              <a:rPr lang="en-US" sz="1200" b="1"/>
              <a:t>Y-axis:</a:t>
            </a:r>
            <a:r>
              <a:rPr lang="en-US" sz="1200"/>
              <a:t> Probability of Threshold</a:t>
            </a:r>
            <a:br>
              <a:rPr lang="en-US" sz="1200"/>
            </a:br>
            <a:r>
              <a:rPr lang="en-US" sz="1200" b="1"/>
              <a:t>X-axis:</a:t>
            </a:r>
            <a:r>
              <a:rPr lang="en-US" sz="1200"/>
              <a:t> Reserve value</a:t>
            </a:r>
          </a:p>
          <a:p>
            <a:r>
              <a:rPr lang="en-US" sz="1200"/>
              <a:t>As the reserve value increases, the probability of entering Threshold decreases.</a:t>
            </a:r>
          </a:p>
        </p:txBody>
      </p:sp>
    </p:spTree>
    <p:extLst>
      <p:ext uri="{BB962C8B-B14F-4D97-AF65-F5344CB8AC3E}">
        <p14:creationId xmlns:p14="http://schemas.microsoft.com/office/powerpoint/2010/main" val="2864913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6737-6F6D-9633-AB43-C3B454B5A753}"/>
              </a:ext>
            </a:extLst>
          </p:cNvPr>
          <p:cNvSpPr>
            <a:spLocks noGrp="1"/>
          </p:cNvSpPr>
          <p:nvPr>
            <p:ph type="title"/>
          </p:nvPr>
        </p:nvSpPr>
        <p:spPr>
          <a:xfrm>
            <a:off x="381000" y="243682"/>
            <a:ext cx="8229600" cy="851693"/>
          </a:xfrm>
        </p:spPr>
        <p:txBody>
          <a:bodyPr/>
          <a:lstStyle/>
          <a:p>
            <a:r>
              <a:rPr lang="en-US"/>
              <a:t>Clustering and Reserve Determination</a:t>
            </a:r>
          </a:p>
        </p:txBody>
      </p:sp>
      <p:sp>
        <p:nvSpPr>
          <p:cNvPr id="4" name="Slide Number Placeholder 3">
            <a:extLst>
              <a:ext uri="{FF2B5EF4-FFF2-40B4-BE49-F238E27FC236}">
                <a16:creationId xmlns:a16="http://schemas.microsoft.com/office/drawing/2014/main" id="{5A47534F-8B74-C3C7-93E5-74FF0BD27EBD}"/>
              </a:ext>
            </a:extLst>
          </p:cNvPr>
          <p:cNvSpPr>
            <a:spLocks noGrp="1"/>
          </p:cNvSpPr>
          <p:nvPr>
            <p:ph type="sldNum" sz="quarter" idx="4"/>
          </p:nvPr>
        </p:nvSpPr>
        <p:spPr/>
        <p:txBody>
          <a:bodyPr/>
          <a:lstStyle/>
          <a:p>
            <a:fld id="{1D93BD3E-1E9A-4970-A6F7-E7AC52762E0C}" type="slidenum">
              <a:rPr lang="en-US" smtClean="0"/>
              <a:pPr/>
              <a:t>43</a:t>
            </a:fld>
            <a:endParaRPr lang="en-US"/>
          </a:p>
        </p:txBody>
      </p:sp>
      <p:sp>
        <p:nvSpPr>
          <p:cNvPr id="9" name="Content Placeholder 8">
            <a:extLst>
              <a:ext uri="{FF2B5EF4-FFF2-40B4-BE49-F238E27FC236}">
                <a16:creationId xmlns:a16="http://schemas.microsoft.com/office/drawing/2014/main" id="{BBFDD6B6-28B8-AD6B-56FD-4E6A7A1EB118}"/>
              </a:ext>
            </a:extLst>
          </p:cNvPr>
          <p:cNvSpPr>
            <a:spLocks noGrp="1"/>
          </p:cNvSpPr>
          <p:nvPr>
            <p:ph idx="1"/>
          </p:nvPr>
        </p:nvSpPr>
        <p:spPr>
          <a:xfrm>
            <a:off x="114300" y="1352550"/>
            <a:ext cx="4267200" cy="4319832"/>
          </a:xfrm>
        </p:spPr>
        <p:txBody>
          <a:bodyPr/>
          <a:lstStyle/>
          <a:p>
            <a:r>
              <a:rPr lang="en-US" sz="1800">
                <a:solidFill>
                  <a:schemeClr val="accent2"/>
                </a:solidFill>
              </a:rPr>
              <a:t>Cluster Formation</a:t>
            </a:r>
          </a:p>
          <a:p>
            <a:pPr lvl="1"/>
            <a:r>
              <a:rPr lang="en-US" sz="1400">
                <a:solidFill>
                  <a:schemeClr val="accent2"/>
                </a:solidFill>
              </a:rPr>
              <a:t>Divide the 288 probability curves ( one per month-hour combination) into  10 different clusters </a:t>
            </a:r>
          </a:p>
          <a:p>
            <a:r>
              <a:rPr lang="en-US" sz="1800">
                <a:solidFill>
                  <a:schemeClr val="accent2"/>
                </a:solidFill>
              </a:rPr>
              <a:t>Medoid Identification:</a:t>
            </a:r>
          </a:p>
          <a:p>
            <a:pPr lvl="1"/>
            <a:r>
              <a:rPr lang="en-US" sz="1400">
                <a:solidFill>
                  <a:schemeClr val="accent2"/>
                </a:solidFill>
              </a:rPr>
              <a:t>For each cluster, compute Euclidean distances between the curves.</a:t>
            </a:r>
          </a:p>
          <a:p>
            <a:pPr lvl="1"/>
            <a:r>
              <a:rPr lang="en-US" sz="1400">
                <a:solidFill>
                  <a:schemeClr val="accent2"/>
                </a:solidFill>
              </a:rPr>
              <a:t>Identify the best-fit curve.</a:t>
            </a:r>
          </a:p>
          <a:p>
            <a:r>
              <a:rPr lang="en-US" sz="1800">
                <a:solidFill>
                  <a:schemeClr val="accent2"/>
                </a:solidFill>
              </a:rPr>
              <a:t>Reserve Determination</a:t>
            </a:r>
          </a:p>
          <a:p>
            <a:pPr lvl="1"/>
            <a:r>
              <a:rPr lang="en-US" sz="1400">
                <a:solidFill>
                  <a:schemeClr val="accent2"/>
                </a:solidFill>
              </a:rPr>
              <a:t>Determine the intersection point for the medoid, where the probability meets the target threshold.</a:t>
            </a:r>
          </a:p>
          <a:p>
            <a:pPr lvl="1"/>
            <a:r>
              <a:rPr lang="en-US" sz="1400">
                <a:solidFill>
                  <a:schemeClr val="accent2"/>
                </a:solidFill>
              </a:rPr>
              <a:t>Assign that value are reserve required for all the month hour combinations within that cluster.</a:t>
            </a:r>
          </a:p>
          <a:p>
            <a:endParaRPr lang="en-US" sz="2400"/>
          </a:p>
        </p:txBody>
      </p:sp>
      <p:pic>
        <p:nvPicPr>
          <p:cNvPr id="11" name="Picture 10">
            <a:extLst>
              <a:ext uri="{FF2B5EF4-FFF2-40B4-BE49-F238E27FC236}">
                <a16:creationId xmlns:a16="http://schemas.microsoft.com/office/drawing/2014/main" id="{E4024100-0832-E1AE-E1CA-F1A118408957}"/>
              </a:ext>
            </a:extLst>
          </p:cNvPr>
          <p:cNvPicPr>
            <a:picLocks noChangeAspect="1"/>
          </p:cNvPicPr>
          <p:nvPr/>
        </p:nvPicPr>
        <p:blipFill>
          <a:blip r:embed="rId2"/>
          <a:stretch>
            <a:fillRect/>
          </a:stretch>
        </p:blipFill>
        <p:spPr>
          <a:xfrm>
            <a:off x="4381500" y="916337"/>
            <a:ext cx="4648200" cy="2512663"/>
          </a:xfrm>
          <a:prstGeom prst="rect">
            <a:avLst/>
          </a:prstGeom>
        </p:spPr>
      </p:pic>
      <p:pic>
        <p:nvPicPr>
          <p:cNvPr id="13" name="Picture 12">
            <a:extLst>
              <a:ext uri="{FF2B5EF4-FFF2-40B4-BE49-F238E27FC236}">
                <a16:creationId xmlns:a16="http://schemas.microsoft.com/office/drawing/2014/main" id="{1C19D84D-A5E8-11AD-64A0-30251DDB5540}"/>
              </a:ext>
            </a:extLst>
          </p:cNvPr>
          <p:cNvPicPr>
            <a:picLocks noChangeAspect="1"/>
          </p:cNvPicPr>
          <p:nvPr/>
        </p:nvPicPr>
        <p:blipFill>
          <a:blip r:embed="rId3"/>
          <a:stretch>
            <a:fillRect/>
          </a:stretch>
        </p:blipFill>
        <p:spPr>
          <a:xfrm>
            <a:off x="4458636" y="3444430"/>
            <a:ext cx="4609164" cy="2436463"/>
          </a:xfrm>
          <a:prstGeom prst="rect">
            <a:avLst/>
          </a:prstGeom>
        </p:spPr>
      </p:pic>
    </p:spTree>
    <p:extLst>
      <p:ext uri="{BB962C8B-B14F-4D97-AF65-F5344CB8AC3E}">
        <p14:creationId xmlns:p14="http://schemas.microsoft.com/office/powerpoint/2010/main" val="3384609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BB15C-A0EA-6884-F43A-B88D7B2B1686}"/>
              </a:ext>
            </a:extLst>
          </p:cNvPr>
          <p:cNvSpPr>
            <a:spLocks noGrp="1"/>
          </p:cNvSpPr>
          <p:nvPr>
            <p:ph type="title"/>
          </p:nvPr>
        </p:nvSpPr>
        <p:spPr/>
        <p:txBody>
          <a:bodyPr/>
          <a:lstStyle/>
          <a:p>
            <a:r>
              <a:rPr lang="en-US" dirty="0"/>
              <a:t>Reliability Criteria Check</a:t>
            </a:r>
          </a:p>
        </p:txBody>
      </p:sp>
      <p:sp>
        <p:nvSpPr>
          <p:cNvPr id="3" name="Content Placeholder 2">
            <a:extLst>
              <a:ext uri="{FF2B5EF4-FFF2-40B4-BE49-F238E27FC236}">
                <a16:creationId xmlns:a16="http://schemas.microsoft.com/office/drawing/2014/main" id="{B3F9BD5D-43D6-9D77-7690-1CD83FAEC123}"/>
              </a:ext>
            </a:extLst>
          </p:cNvPr>
          <p:cNvSpPr>
            <a:spLocks noGrp="1"/>
          </p:cNvSpPr>
          <p:nvPr>
            <p:ph idx="1"/>
          </p:nvPr>
        </p:nvSpPr>
        <p:spPr/>
        <p:txBody>
          <a:bodyPr/>
          <a:lstStyle/>
          <a:p>
            <a:r>
              <a:rPr lang="en-US" sz="2400" dirty="0"/>
              <a:t>What event/criteria should the engine use to determine the requirements?</a:t>
            </a:r>
          </a:p>
          <a:p>
            <a:r>
              <a:rPr lang="en-US" sz="2400" dirty="0"/>
              <a:t>Event: Loss of Load, avoid EEA or Watch?</a:t>
            </a:r>
          </a:p>
          <a:p>
            <a:r>
              <a:rPr lang="en-US" sz="2400" dirty="0"/>
              <a:t>Time horizon: 1/10 year, 1/1 year, other?</a:t>
            </a:r>
          </a:p>
          <a:p>
            <a:r>
              <a:rPr lang="en-US" sz="2400" dirty="0"/>
              <a:t>What other considerations should be included in this reliability criteria?</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4484046-E81C-D215-E0A5-F53FB7EBF968}"/>
              </a:ext>
            </a:extLst>
          </p:cNvPr>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291237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B9B3C1-E810-446A-A250-0263790817DF}"/>
              </a:ext>
            </a:extLst>
          </p:cNvPr>
          <p:cNvSpPr>
            <a:spLocks noGrp="1"/>
          </p:cNvSpPr>
          <p:nvPr>
            <p:ph type="ctrTitle"/>
          </p:nvPr>
        </p:nvSpPr>
        <p:spPr/>
        <p:txBody>
          <a:bodyPr/>
          <a:lstStyle/>
          <a:p>
            <a:r>
              <a:rPr lang="en-US"/>
              <a:t>What else can be considered?</a:t>
            </a:r>
          </a:p>
        </p:txBody>
      </p:sp>
      <p:sp>
        <p:nvSpPr>
          <p:cNvPr id="6" name="Subtitle 5">
            <a:extLst>
              <a:ext uri="{FF2B5EF4-FFF2-40B4-BE49-F238E27FC236}">
                <a16:creationId xmlns:a16="http://schemas.microsoft.com/office/drawing/2014/main" id="{4DB1312B-6994-FEBD-85B9-0D715898D82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F3A7B3B-2B82-19D6-ECDE-912F3113AE3A}"/>
              </a:ext>
            </a:extLst>
          </p:cNvPr>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87581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93BD3E-1E9A-4970-A6F7-E7AC52762E0C}" type="slidenum">
              <a:rPr lang="en-US" smtClean="0"/>
              <a:pPr/>
              <a:t>46</a:t>
            </a:fld>
            <a:endParaRPr lang="en-US"/>
          </a:p>
        </p:txBody>
      </p:sp>
      <p:sp>
        <p:nvSpPr>
          <p:cNvPr id="18" name="Content Placeholder 17">
            <a:extLst>
              <a:ext uri="{FF2B5EF4-FFF2-40B4-BE49-F238E27FC236}">
                <a16:creationId xmlns:a16="http://schemas.microsoft.com/office/drawing/2014/main" id="{6355D24C-CA22-83E1-92FB-665913C14413}"/>
              </a:ext>
            </a:extLst>
          </p:cNvPr>
          <p:cNvSpPr>
            <a:spLocks noGrp="1"/>
          </p:cNvSpPr>
          <p:nvPr>
            <p:ph idx="13"/>
          </p:nvPr>
        </p:nvSpPr>
        <p:spPr>
          <a:xfrm>
            <a:off x="4636008" y="243682"/>
            <a:ext cx="4206240" cy="6163296"/>
          </a:xfrm>
          <a:solidFill>
            <a:schemeClr val="bg1">
              <a:lumMod val="95000"/>
            </a:schemeClr>
          </a:solidFill>
          <a:ln w="28575">
            <a:solidFill>
              <a:schemeClr val="accent1"/>
            </a:solidFill>
          </a:ln>
        </p:spPr>
        <p:txBody>
          <a:bodyPr/>
          <a:lstStyle/>
          <a:p>
            <a:pPr marL="0" indent="0">
              <a:buNone/>
            </a:pPr>
            <a:r>
              <a:rPr lang="en-US" sz="1400" b="1" u="sng" cap="all">
                <a:solidFill>
                  <a:schemeClr val="tx1"/>
                </a:solidFill>
              </a:rPr>
              <a:t>Potential 2026 Methodology Review Timeline </a:t>
            </a:r>
          </a:p>
          <a:p>
            <a:pPr>
              <a:buFont typeface="Wingdings" panose="05000000000000000000" pitchFamily="2" charset="2"/>
              <a:buChar char="ü"/>
            </a:pPr>
            <a:r>
              <a:rPr lang="en-US" sz="1600">
                <a:solidFill>
                  <a:schemeClr val="accent2"/>
                </a:solidFill>
              </a:rPr>
              <a:t>April 23, 2025 – TAC Kickoff</a:t>
            </a:r>
          </a:p>
          <a:p>
            <a:endParaRPr lang="en-US" sz="1600">
              <a:solidFill>
                <a:schemeClr val="accent2"/>
              </a:solidFill>
            </a:endParaRPr>
          </a:p>
          <a:p>
            <a:pPr>
              <a:buFont typeface="Wingdings" panose="05000000000000000000" pitchFamily="2" charset="2"/>
              <a:buChar char="ü"/>
            </a:pPr>
            <a:r>
              <a:rPr lang="en-US" sz="1600">
                <a:solidFill>
                  <a:schemeClr val="accent2"/>
                </a:solidFill>
              </a:rPr>
              <a:t>May 19, 2025 – Workshop #1</a:t>
            </a:r>
          </a:p>
          <a:p>
            <a:r>
              <a:rPr lang="en-US" sz="1600">
                <a:solidFill>
                  <a:schemeClr val="accent2"/>
                </a:solidFill>
              </a:rPr>
              <a:t>June 02, 2025 – WMWG</a:t>
            </a:r>
          </a:p>
          <a:p>
            <a:r>
              <a:rPr lang="en-US" sz="1600">
                <a:solidFill>
                  <a:schemeClr val="accent2"/>
                </a:solidFill>
              </a:rPr>
              <a:t>June 13, 2025 – PDCWG</a:t>
            </a:r>
          </a:p>
          <a:p>
            <a:endParaRPr lang="en-US" sz="1600">
              <a:solidFill>
                <a:schemeClr val="accent2"/>
              </a:solidFill>
            </a:endParaRPr>
          </a:p>
          <a:p>
            <a:r>
              <a:rPr lang="en-US" sz="1600">
                <a:solidFill>
                  <a:schemeClr val="accent2"/>
                </a:solidFill>
              </a:rPr>
              <a:t>June 30th – Workshop #2 </a:t>
            </a:r>
          </a:p>
          <a:p>
            <a:r>
              <a:rPr lang="en-US" sz="1600">
                <a:solidFill>
                  <a:schemeClr val="accent2"/>
                </a:solidFill>
              </a:rPr>
              <a:t>July 07, 2025 – WMWG (Proposed)</a:t>
            </a:r>
          </a:p>
          <a:p>
            <a:r>
              <a:rPr lang="en-US" sz="1600">
                <a:solidFill>
                  <a:schemeClr val="accent2"/>
                </a:solidFill>
              </a:rPr>
              <a:t>July 15, 2025 – OWG (Proposed)</a:t>
            </a:r>
          </a:p>
          <a:p>
            <a:r>
              <a:rPr lang="en-US" sz="1600">
                <a:solidFill>
                  <a:schemeClr val="accent2"/>
                </a:solidFill>
              </a:rPr>
              <a:t>July 22, 2025– PDCWG (Proposed)</a:t>
            </a:r>
          </a:p>
          <a:p>
            <a:endParaRPr lang="en-US" sz="1600">
              <a:solidFill>
                <a:schemeClr val="accent2"/>
              </a:solidFill>
            </a:endParaRPr>
          </a:p>
          <a:p>
            <a:r>
              <a:rPr lang="en-US" sz="1600">
                <a:solidFill>
                  <a:schemeClr val="accent2"/>
                </a:solidFill>
              </a:rPr>
              <a:t>August 06, 2025 – WMS</a:t>
            </a:r>
            <a:endParaRPr lang="en-US" sz="1600">
              <a:solidFill>
                <a:srgbClr val="FF0000"/>
              </a:solidFill>
            </a:endParaRPr>
          </a:p>
          <a:p>
            <a:r>
              <a:rPr lang="en-US" sz="1600">
                <a:solidFill>
                  <a:schemeClr val="accent2"/>
                </a:solidFill>
              </a:rPr>
              <a:t>August 07, 2025 – ROS</a:t>
            </a:r>
          </a:p>
          <a:p>
            <a:r>
              <a:rPr lang="en-US" sz="1600">
                <a:solidFill>
                  <a:schemeClr val="accent2"/>
                </a:solidFill>
              </a:rPr>
              <a:t>August 28, 2025 – TAC</a:t>
            </a:r>
          </a:p>
          <a:p>
            <a:endParaRPr lang="en-US" sz="1600">
              <a:solidFill>
                <a:schemeClr val="accent2"/>
              </a:solidFill>
            </a:endParaRPr>
          </a:p>
          <a:p>
            <a:r>
              <a:rPr lang="en-US" sz="1600">
                <a:solidFill>
                  <a:schemeClr val="accent2"/>
                </a:solidFill>
              </a:rPr>
              <a:t>September 23, 2025 – </a:t>
            </a:r>
            <a:r>
              <a:rPr lang="en-US" sz="1600" err="1">
                <a:solidFill>
                  <a:schemeClr val="accent2"/>
                </a:solidFill>
              </a:rPr>
              <a:t>BoD</a:t>
            </a:r>
            <a:r>
              <a:rPr lang="en-US" sz="1600">
                <a:solidFill>
                  <a:schemeClr val="accent2"/>
                </a:solidFill>
              </a:rPr>
              <a:t> </a:t>
            </a:r>
          </a:p>
          <a:p>
            <a:r>
              <a:rPr lang="en-US" sz="1600">
                <a:solidFill>
                  <a:schemeClr val="accent2"/>
                </a:solidFill>
              </a:rPr>
              <a:t>Oct, Nov, Dec 2025 – PUC</a:t>
            </a:r>
            <a:endParaRPr lang="en-US">
              <a:solidFill>
                <a:srgbClr val="FF0000"/>
              </a:solidFill>
            </a:endParaRPr>
          </a:p>
        </p:txBody>
      </p:sp>
      <p:sp>
        <p:nvSpPr>
          <p:cNvPr id="14" name="Content Placeholder 13">
            <a:extLst>
              <a:ext uri="{FF2B5EF4-FFF2-40B4-BE49-F238E27FC236}">
                <a16:creationId xmlns:a16="http://schemas.microsoft.com/office/drawing/2014/main" id="{A12E6491-A96A-E5EE-A56D-2DB2E588B6B8}"/>
              </a:ext>
            </a:extLst>
          </p:cNvPr>
          <p:cNvSpPr>
            <a:spLocks noGrp="1"/>
          </p:cNvSpPr>
          <p:nvPr>
            <p:ph idx="1"/>
          </p:nvPr>
        </p:nvSpPr>
        <p:spPr/>
        <p:txBody>
          <a:bodyPr/>
          <a:lstStyle/>
          <a:p>
            <a:r>
              <a:rPr lang="en-US" sz="1400"/>
              <a:t>ERCOT will be hosting two workshops related to the 2026 Ancillary Service Methodology. </a:t>
            </a:r>
          </a:p>
          <a:p>
            <a:endParaRPr lang="en-US" sz="1400"/>
          </a:p>
          <a:p>
            <a:r>
              <a:rPr lang="en-US" sz="1400"/>
              <a:t>The proposed timeline for this review is included in the image alongside. Per NPRR1222, which the ERCOT </a:t>
            </a:r>
            <a:r>
              <a:rPr lang="en-US" sz="1400" err="1"/>
              <a:t>BoD</a:t>
            </a:r>
            <a:r>
              <a:rPr lang="en-US" sz="1400"/>
              <a:t> approved, this timeline incorporates the PUC’s review/approval into the review process.</a:t>
            </a:r>
          </a:p>
          <a:p>
            <a:endParaRPr lang="en-US" sz="1400"/>
          </a:p>
          <a:p>
            <a:r>
              <a:rPr lang="en-US" sz="1400"/>
              <a:t>This year ERCOT will be sharing changes to the AS Methodology related to the use of a probabilistic method for quantifying AS </a:t>
            </a:r>
            <a:r>
              <a:rPr lang="en-US" sz="1400" err="1"/>
              <a:t>as</a:t>
            </a:r>
            <a:r>
              <a:rPr lang="en-US" sz="1400"/>
              <a:t> discussed in 2024. ERCOT plans to provide all relevant details on the proposed methodology during the workshops and working group discussions and provide just a summary of the proposed changes during the August/September discussions. </a:t>
            </a:r>
          </a:p>
          <a:p>
            <a:endParaRPr lang="en-US" sz="1400"/>
          </a:p>
          <a:p>
            <a:r>
              <a:rPr lang="en-US" sz="1400"/>
              <a:t>Interested Stakeholders are requested to attend the workshop and working group meetings to provide any feedback on the AS Methodology.</a:t>
            </a:r>
          </a:p>
          <a:p>
            <a:endParaRPr lang="en-US" sz="1400"/>
          </a:p>
          <a:p>
            <a:endParaRPr lang="en-US" sz="1400"/>
          </a:p>
          <a:p>
            <a:pPr marL="0" indent="0">
              <a:buNone/>
            </a:pPr>
            <a:endParaRPr lang="en-US"/>
          </a:p>
          <a:p>
            <a:pPr marL="0" indent="0">
              <a:buNone/>
            </a:pPr>
            <a:endParaRPr lang="en-US"/>
          </a:p>
        </p:txBody>
      </p:sp>
      <p:sp>
        <p:nvSpPr>
          <p:cNvPr id="17" name="Title 16">
            <a:extLst>
              <a:ext uri="{FF2B5EF4-FFF2-40B4-BE49-F238E27FC236}">
                <a16:creationId xmlns:a16="http://schemas.microsoft.com/office/drawing/2014/main" id="{C65DD900-E414-0671-DEAA-9C5C01A85DEC}"/>
              </a:ext>
            </a:extLst>
          </p:cNvPr>
          <p:cNvSpPr>
            <a:spLocks noGrp="1"/>
          </p:cNvSpPr>
          <p:nvPr>
            <p:ph type="title"/>
          </p:nvPr>
        </p:nvSpPr>
        <p:spPr/>
        <p:txBody>
          <a:bodyPr/>
          <a:lstStyle/>
          <a:p>
            <a:r>
              <a:rPr lang="en-US"/>
              <a:t>AS Study Timeline</a:t>
            </a:r>
          </a:p>
        </p:txBody>
      </p:sp>
    </p:spTree>
    <p:extLst>
      <p:ext uri="{BB962C8B-B14F-4D97-AF65-F5344CB8AC3E}">
        <p14:creationId xmlns:p14="http://schemas.microsoft.com/office/powerpoint/2010/main" val="907656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grpSp>
        <p:nvGrpSpPr>
          <p:cNvPr id="10" name="Group 9">
            <a:extLst>
              <a:ext uri="{FF2B5EF4-FFF2-40B4-BE49-F238E27FC236}">
                <a16:creationId xmlns:a16="http://schemas.microsoft.com/office/drawing/2014/main" id="{A8BCA165-8537-4668-8F20-0591F421F9EB}"/>
              </a:ext>
            </a:extLst>
          </p:cNvPr>
          <p:cNvGrpSpPr/>
          <p:nvPr/>
        </p:nvGrpSpPr>
        <p:grpSpPr>
          <a:xfrm>
            <a:off x="2263903" y="762000"/>
            <a:ext cx="4616194" cy="5315711"/>
            <a:chOff x="2263139" y="1542288"/>
            <a:chExt cx="4616194" cy="5315711"/>
          </a:xfrm>
        </p:grpSpPr>
        <p:pic>
          <p:nvPicPr>
            <p:cNvPr id="11" name="object 3">
              <a:extLst>
                <a:ext uri="{FF2B5EF4-FFF2-40B4-BE49-F238E27FC236}">
                  <a16:creationId xmlns:a16="http://schemas.microsoft.com/office/drawing/2014/main" id="{033B2242-14C8-4F81-B11B-295F51D20D1B}"/>
                </a:ext>
              </a:extLst>
            </p:cNvPr>
            <p:cNvPicPr/>
            <p:nvPr/>
          </p:nvPicPr>
          <p:blipFill>
            <a:blip r:embed="rId2" cstate="print"/>
            <a:stretch>
              <a:fillRect/>
            </a:stretch>
          </p:blipFill>
          <p:spPr>
            <a:xfrm>
              <a:off x="2263139" y="1542288"/>
              <a:ext cx="4616194" cy="5315711"/>
            </a:xfrm>
            <a:prstGeom prst="rect">
              <a:avLst/>
            </a:prstGeom>
          </p:spPr>
        </p:pic>
        <p:sp>
          <p:nvSpPr>
            <p:cNvPr id="12" name="object 4">
              <a:extLst>
                <a:ext uri="{FF2B5EF4-FFF2-40B4-BE49-F238E27FC236}">
                  <a16:creationId xmlns:a16="http://schemas.microsoft.com/office/drawing/2014/main" id="{1B63AB97-F12B-4540-9336-D6861CA8DF97}"/>
                </a:ext>
              </a:extLst>
            </p:cNvPr>
            <p:cNvSpPr txBox="1"/>
            <p:nvPr/>
          </p:nvSpPr>
          <p:spPr>
            <a:xfrm>
              <a:off x="3851846" y="2248916"/>
              <a:ext cx="1438275" cy="3074035"/>
            </a:xfrm>
            <a:prstGeom prst="rect">
              <a:avLst/>
            </a:prstGeom>
          </p:spPr>
          <p:txBody>
            <a:bodyPr vert="horz" wrap="square" lIns="0" tIns="12700" rIns="0" bIns="0" rtlCol="0">
              <a:spAutoFit/>
            </a:bodyPr>
            <a:lstStyle/>
            <a:p>
              <a:pPr marL="12700">
                <a:lnSpc>
                  <a:spcPct val="100000"/>
                </a:lnSpc>
                <a:spcBef>
                  <a:spcPts val="100"/>
                </a:spcBef>
              </a:pPr>
              <a:r>
                <a:rPr sz="20000" spc="-5">
                  <a:solidFill>
                    <a:srgbClr val="00AEC7"/>
                  </a:solidFill>
                  <a:latin typeface="Arial"/>
                  <a:cs typeface="Arial"/>
                </a:rPr>
                <a:t>?</a:t>
              </a:r>
              <a:endParaRPr sz="20000">
                <a:latin typeface="Arial"/>
                <a:cs typeface="Arial"/>
              </a:endParaRPr>
            </a:p>
          </p:txBody>
        </p:sp>
      </p:grpSp>
    </p:spTree>
    <p:extLst>
      <p:ext uri="{BB962C8B-B14F-4D97-AF65-F5344CB8AC3E}">
        <p14:creationId xmlns:p14="http://schemas.microsoft.com/office/powerpoint/2010/main" val="2981967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6B5B5A-E68A-62D7-07FE-AB17BC9BD4A2}"/>
              </a:ext>
            </a:extLst>
          </p:cNvPr>
          <p:cNvSpPr>
            <a:spLocks noGrp="1"/>
          </p:cNvSpPr>
          <p:nvPr>
            <p:ph type="ctrTitle"/>
          </p:nvPr>
        </p:nvSpPr>
        <p:spPr/>
        <p:txBody>
          <a:bodyPr/>
          <a:lstStyle/>
          <a:p>
            <a:r>
              <a:rPr lang="en-US"/>
              <a:t>Appendix</a:t>
            </a:r>
          </a:p>
        </p:txBody>
      </p:sp>
      <p:sp>
        <p:nvSpPr>
          <p:cNvPr id="6" name="Subtitle 5">
            <a:extLst>
              <a:ext uri="{FF2B5EF4-FFF2-40B4-BE49-F238E27FC236}">
                <a16:creationId xmlns:a16="http://schemas.microsoft.com/office/drawing/2014/main" id="{1F576029-E268-3085-C7CB-DE0D572487E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D56D95E-13B9-2536-5F4B-C793350D7B16}"/>
              </a:ext>
            </a:extLst>
          </p:cNvPr>
          <p:cNvSpPr>
            <a:spLocks noGrp="1"/>
          </p:cNvSpPr>
          <p:nvPr>
            <p:ph type="sldNum" sz="quarter" idx="4"/>
          </p:nvPr>
        </p:nvSpPr>
        <p:spPr/>
        <p:txBody>
          <a:bodyPr/>
          <a:lstStyle/>
          <a:p>
            <a:fld id="{1D93BD3E-1E9A-4970-A6F7-E7AC52762E0C}" type="slidenum">
              <a:rPr lang="en-US" smtClean="0"/>
              <a:pPr/>
              <a:t>48</a:t>
            </a:fld>
            <a:endParaRPr lang="en-US"/>
          </a:p>
        </p:txBody>
      </p:sp>
    </p:spTree>
    <p:extLst>
      <p:ext uri="{BB962C8B-B14F-4D97-AF65-F5344CB8AC3E}">
        <p14:creationId xmlns:p14="http://schemas.microsoft.com/office/powerpoint/2010/main" val="1430896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1FE8-2492-76B7-21D9-52A028D3AE48}"/>
              </a:ext>
            </a:extLst>
          </p:cNvPr>
          <p:cNvSpPr>
            <a:spLocks noGrp="1"/>
          </p:cNvSpPr>
          <p:nvPr>
            <p:ph type="title"/>
          </p:nvPr>
        </p:nvSpPr>
        <p:spPr/>
        <p:txBody>
          <a:bodyPr/>
          <a:lstStyle/>
          <a:p>
            <a:r>
              <a:rPr lang="en-US" sz="2400"/>
              <a:t>PUC’s AS Study Findings</a:t>
            </a:r>
          </a:p>
        </p:txBody>
      </p:sp>
      <p:graphicFrame>
        <p:nvGraphicFramePr>
          <p:cNvPr id="5" name="Content Placeholder 4">
            <a:extLst>
              <a:ext uri="{FF2B5EF4-FFF2-40B4-BE49-F238E27FC236}">
                <a16:creationId xmlns:a16="http://schemas.microsoft.com/office/drawing/2014/main" id="{AB244671-A790-98C7-5565-CC5347439EDB}"/>
              </a:ext>
            </a:extLst>
          </p:cNvPr>
          <p:cNvGraphicFramePr>
            <a:graphicFrameLocks noGrp="1"/>
          </p:cNvGraphicFramePr>
          <p:nvPr>
            <p:ph idx="1"/>
          </p:nvPr>
        </p:nvGraphicFramePr>
        <p:xfrm>
          <a:off x="304800" y="855663"/>
          <a:ext cx="8458201" cy="5461000"/>
        </p:xfrm>
        <a:graphic>
          <a:graphicData uri="http://schemas.openxmlformats.org/drawingml/2006/table">
            <a:tbl>
              <a:tblPr firstRow="1" bandRow="1">
                <a:tableStyleId>{5C22544A-7EE6-4342-B048-85BDC9FD1C3A}</a:tableStyleId>
              </a:tblPr>
              <a:tblGrid>
                <a:gridCol w="2647315">
                  <a:extLst>
                    <a:ext uri="{9D8B030D-6E8A-4147-A177-3AD203B41FA5}">
                      <a16:colId xmlns:a16="http://schemas.microsoft.com/office/drawing/2014/main" val="4233086594"/>
                    </a:ext>
                  </a:extLst>
                </a:gridCol>
                <a:gridCol w="2905443">
                  <a:extLst>
                    <a:ext uri="{9D8B030D-6E8A-4147-A177-3AD203B41FA5}">
                      <a16:colId xmlns:a16="http://schemas.microsoft.com/office/drawing/2014/main" val="3558780894"/>
                    </a:ext>
                  </a:extLst>
                </a:gridCol>
                <a:gridCol w="2905443">
                  <a:extLst>
                    <a:ext uri="{9D8B030D-6E8A-4147-A177-3AD203B41FA5}">
                      <a16:colId xmlns:a16="http://schemas.microsoft.com/office/drawing/2014/main" val="1036638462"/>
                    </a:ext>
                  </a:extLst>
                </a:gridCol>
              </a:tblGrid>
              <a:tr h="370840">
                <a:tc>
                  <a:txBody>
                    <a:bodyPr/>
                    <a:lstStyle/>
                    <a:p>
                      <a:pPr algn="ctr"/>
                      <a:r>
                        <a:rPr lang="en-US" cap="small" baseline="0"/>
                        <a:t>Topic</a:t>
                      </a:r>
                    </a:p>
                  </a:txBody>
                  <a:tcPr/>
                </a:tc>
                <a:tc>
                  <a:txBody>
                    <a:bodyPr/>
                    <a:lstStyle/>
                    <a:p>
                      <a:pPr algn="ctr"/>
                      <a:r>
                        <a:rPr lang="en-US" cap="small" baseline="0"/>
                        <a:t>Finding</a:t>
                      </a:r>
                    </a:p>
                  </a:txBody>
                  <a:tcPr/>
                </a:tc>
                <a:tc>
                  <a:txBody>
                    <a:bodyPr/>
                    <a:lstStyle/>
                    <a:p>
                      <a:pPr algn="ctr"/>
                      <a:r>
                        <a:rPr lang="en-US" cap="small" baseline="0"/>
                        <a:t>Next Steps</a:t>
                      </a:r>
                    </a:p>
                  </a:txBody>
                  <a:tcPr/>
                </a:tc>
                <a:extLst>
                  <a:ext uri="{0D108BD9-81ED-4DB2-BD59-A6C34878D82A}">
                    <a16:rowId xmlns:a16="http://schemas.microsoft.com/office/drawing/2014/main" val="510776947"/>
                  </a:ext>
                </a:extLst>
              </a:tr>
              <a:tr h="370840">
                <a:tc>
                  <a:txBody>
                    <a:bodyPr/>
                    <a:lstStyle/>
                    <a:p>
                      <a:pPr algn="ctr"/>
                      <a:r>
                        <a:rPr lang="en-US" sz="1000"/>
                        <a:t>SUFFICIENCY OF CURRENT ANCILLARY SERVICES</a:t>
                      </a:r>
                    </a:p>
                  </a:txBody>
                  <a:tcPr anchor="ctr"/>
                </a:tc>
                <a:tc>
                  <a:txBody>
                    <a:bodyPr/>
                    <a:lstStyle/>
                    <a:p>
                      <a:r>
                        <a:rPr lang="en-US" sz="1000" kern="1200">
                          <a:solidFill>
                            <a:schemeClr val="dk1"/>
                          </a:solidFill>
                          <a:latin typeface="+mn-lt"/>
                          <a:ea typeface="+mn-ea"/>
                          <a:cs typeface="+mn-cs"/>
                        </a:rPr>
                        <a:t>The current set of AS, combined with the forthcoming Dispatchable Reliability Reserve</a:t>
                      </a:r>
                    </a:p>
                    <a:p>
                      <a:r>
                        <a:rPr lang="en-US" sz="1000" kern="1200">
                          <a:solidFill>
                            <a:schemeClr val="dk1"/>
                          </a:solidFill>
                          <a:latin typeface="+mn-lt"/>
                          <a:ea typeface="+mn-ea"/>
                          <a:cs typeface="+mn-cs"/>
                        </a:rPr>
                        <a:t>Service (DRRS), provide ERCOT sufficient AS to comply with North American Electric Reliability Corporation (NERC) requirements and respond to inherent system variability and uncertainty. </a:t>
                      </a:r>
                    </a:p>
                    <a:p>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continue to monitor the need for new AS. Staff should incorporate an update to this AS review into the 2026 reliability standard assessment. </a:t>
                      </a:r>
                    </a:p>
                  </a:txBody>
                  <a:tcPr/>
                </a:tc>
                <a:extLst>
                  <a:ext uri="{0D108BD9-81ED-4DB2-BD59-A6C34878D82A}">
                    <a16:rowId xmlns:a16="http://schemas.microsoft.com/office/drawing/2014/main" val="224336176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a:t>PROVIDING ADEQUATE INCENTIVES FOR DISPATCHABLE GENERATION </a:t>
                      </a:r>
                    </a:p>
                  </a:txBody>
                  <a:tcPr anchor="ctr"/>
                </a:tc>
                <a:tc>
                  <a:txBody>
                    <a:bodyPr/>
                    <a:lstStyle/>
                    <a:p>
                      <a:r>
                        <a:rPr lang="en-US" sz="1000" kern="1200">
                          <a:solidFill>
                            <a:schemeClr val="dk1"/>
                          </a:solidFill>
                          <a:latin typeface="+mn-lt"/>
                          <a:ea typeface="+mn-ea"/>
                          <a:cs typeface="+mn-cs"/>
                        </a:rPr>
                        <a:t>The reliability standard rule (16 TAC § 25.508) has defined a process for assessing and</a:t>
                      </a:r>
                    </a:p>
                    <a:p>
                      <a:r>
                        <a:rPr lang="en-US" sz="1000" kern="1200">
                          <a:solidFill>
                            <a:schemeClr val="dk1"/>
                          </a:solidFill>
                          <a:latin typeface="+mn-lt"/>
                          <a:ea typeface="+mn-ea"/>
                          <a:cs typeface="+mn-cs"/>
                        </a:rPr>
                        <a:t>ensuring resource adequacy. </a:t>
                      </a:r>
                    </a:p>
                    <a:p>
                      <a:endParaRPr lang="en-US" sz="1000">
                        <a:solidFill>
                          <a:schemeClr val="accent6"/>
                        </a:solidFill>
                      </a:endParaRPr>
                    </a:p>
                  </a:txBody>
                  <a:tcPr/>
                </a:tc>
                <a:tc>
                  <a:txBody>
                    <a:bodyPr/>
                    <a:lstStyle/>
                    <a:p>
                      <a:r>
                        <a:rPr lang="en-US" sz="1000" kern="1200">
                          <a:solidFill>
                            <a:schemeClr val="dk1"/>
                          </a:solidFill>
                          <a:latin typeface="+mn-lt"/>
                          <a:ea typeface="+mn-ea"/>
                          <a:cs typeface="+mn-cs"/>
                        </a:rPr>
                        <a:t>The first holistic reliability standard assessment in 2026 will include an assessment of whether incentives are adequate to support a sustainable level of dispatchable generation, and ERCOT should incorporate the impact of new market features such as Texas Energy Fund, DRRS, and real-time co-optimization plus batteries (RTC+B) into this assessment. </a:t>
                      </a:r>
                      <a:endParaRPr lang="en-US" sz="1000">
                        <a:solidFill>
                          <a:schemeClr val="accent6"/>
                        </a:solidFill>
                      </a:endParaRPr>
                    </a:p>
                  </a:txBody>
                  <a:tcPr/>
                </a:tc>
                <a:extLst>
                  <a:ext uri="{0D108BD9-81ED-4DB2-BD59-A6C34878D82A}">
                    <a16:rowId xmlns:a16="http://schemas.microsoft.com/office/drawing/2014/main" val="587894008"/>
                  </a:ext>
                </a:extLst>
              </a:tr>
              <a:tr h="370840">
                <a:tc>
                  <a:txBody>
                    <a:bodyPr/>
                    <a:lstStyle/>
                    <a:p>
                      <a:pPr algn="ctr"/>
                      <a:r>
                        <a:rPr lang="en-US" sz="1000"/>
                        <a:t>APPROPRIATE CRITERION FOR AS PROCUREMENT QUANTITIES</a:t>
                      </a:r>
                    </a:p>
                  </a:txBody>
                  <a:tcPr anchor="ctr"/>
                </a:tc>
                <a:tc>
                  <a:txBody>
                    <a:bodyPr/>
                    <a:lstStyle/>
                    <a:p>
                      <a:r>
                        <a:rPr lang="en-US" sz="1000" kern="1200">
                          <a:solidFill>
                            <a:schemeClr val="dk1"/>
                          </a:solidFill>
                          <a:latin typeface="+mn-lt"/>
                          <a:ea typeface="+mn-ea"/>
                          <a:cs typeface="+mn-cs"/>
                        </a:rPr>
                        <a:t>ERCOT's current posture of maintaining AS quantities that minimize the chance of</a:t>
                      </a:r>
                    </a:p>
                    <a:p>
                      <a:r>
                        <a:rPr lang="en-US" sz="1000" kern="1200">
                          <a:solidFill>
                            <a:schemeClr val="dk1"/>
                          </a:solidFill>
                          <a:latin typeface="+mn-lt"/>
                          <a:ea typeface="+mn-ea"/>
                          <a:cs typeface="+mn-cs"/>
                        </a:rPr>
                        <a:t>Entering the pre-emergency operational condition of an Operational Watch should be maintained in order to balance system improvements made since Winter Storm Uri until additional data is available to support further Commission evaluation of this operating posture.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the capability to provide current estimates of costs and</a:t>
                      </a:r>
                    </a:p>
                    <a:p>
                      <a:r>
                        <a:rPr lang="en-US" sz="1000" kern="1200">
                          <a:solidFill>
                            <a:schemeClr val="dk1"/>
                          </a:solidFill>
                          <a:latin typeface="+mn-lt"/>
                          <a:ea typeface="+mn-ea"/>
                          <a:cs typeface="+mn-cs"/>
                        </a:rPr>
                        <a:t>probabilities of experiencing a Watch, Emergency Alert, and Load Shed for several potential alternative target reserve levels as soon as practicable and no later than to support the Commission setting an objective, data-based procurement criteria for the 2027 AS Methodology. </a:t>
                      </a:r>
                      <a:endParaRPr lang="en-US" sz="1000">
                        <a:solidFill>
                          <a:schemeClr val="accent6"/>
                        </a:solidFill>
                      </a:endParaRPr>
                    </a:p>
                  </a:txBody>
                  <a:tcPr/>
                </a:tc>
                <a:extLst>
                  <a:ext uri="{0D108BD9-81ED-4DB2-BD59-A6C34878D82A}">
                    <a16:rowId xmlns:a16="http://schemas.microsoft.com/office/drawing/2014/main" val="3478867392"/>
                  </a:ext>
                </a:extLst>
              </a:tr>
              <a:tr h="370840">
                <a:tc>
                  <a:txBody>
                    <a:bodyPr/>
                    <a:lstStyle/>
                    <a:p>
                      <a:pPr algn="ctr"/>
                      <a:r>
                        <a:rPr lang="en-US" sz="1000"/>
                        <a:t>DYNAMIC DETERMINATION OF AS QUANTITIES </a:t>
                      </a:r>
                    </a:p>
                  </a:txBody>
                  <a:tcPr anchor="ctr"/>
                </a:tc>
                <a:tc>
                  <a:txBody>
                    <a:bodyPr/>
                    <a:lstStyle/>
                    <a:p>
                      <a:r>
                        <a:rPr lang="en-US" sz="1000" kern="1200">
                          <a:solidFill>
                            <a:schemeClr val="dk1"/>
                          </a:solidFill>
                          <a:latin typeface="+mn-lt"/>
                          <a:ea typeface="+mn-ea"/>
                          <a:cs typeface="+mn-cs"/>
                        </a:rPr>
                        <a:t>Tradeoffs exist between the certainty provided to market participants by calculating AS quantities primarily on an annual basis (as is done  currently) and the efficiency of calculating some portion of AS quantities closer to the operating day.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work with stakeholders to explore a dynamic AS methodology that best</a:t>
                      </a:r>
                    </a:p>
                    <a:p>
                      <a:r>
                        <a:rPr lang="en-US" sz="1000" kern="1200">
                          <a:solidFill>
                            <a:schemeClr val="dk1"/>
                          </a:solidFill>
                          <a:latin typeface="+mn-lt"/>
                          <a:ea typeface="+mn-ea"/>
                          <a:cs typeface="+mn-cs"/>
                        </a:rPr>
                        <a:t>Balances these trade-offs. </a:t>
                      </a:r>
                    </a:p>
                  </a:txBody>
                  <a:tcPr/>
                </a:tc>
                <a:extLst>
                  <a:ext uri="{0D108BD9-81ED-4DB2-BD59-A6C34878D82A}">
                    <a16:rowId xmlns:a16="http://schemas.microsoft.com/office/drawing/2014/main" val="2705141952"/>
                  </a:ext>
                </a:extLst>
              </a:tr>
            </a:tbl>
          </a:graphicData>
        </a:graphic>
      </p:graphicFrame>
      <p:sp>
        <p:nvSpPr>
          <p:cNvPr id="4" name="Slide Number Placeholder 3">
            <a:extLst>
              <a:ext uri="{FF2B5EF4-FFF2-40B4-BE49-F238E27FC236}">
                <a16:creationId xmlns:a16="http://schemas.microsoft.com/office/drawing/2014/main" id="{379649CB-35CA-3EB5-4EC0-F97345A061F1}"/>
              </a:ext>
            </a:extLst>
          </p:cNvPr>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134992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F281D8E5-092A-8CF0-FCEA-5B862E2F2EEA}"/>
              </a:ext>
            </a:extLst>
          </p:cNvPr>
          <p:cNvCxnSpPr>
            <a:cxnSpLocks/>
          </p:cNvCxnSpPr>
          <p:nvPr/>
        </p:nvCxnSpPr>
        <p:spPr>
          <a:xfrm>
            <a:off x="1675736"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3C6E9B-90F2-BDC5-1645-14EB1C6BB58E}"/>
              </a:ext>
            </a:extLst>
          </p:cNvPr>
          <p:cNvCxnSpPr>
            <a:cxnSpLocks/>
          </p:cNvCxnSpPr>
          <p:nvPr/>
        </p:nvCxnSpPr>
        <p:spPr>
          <a:xfrm>
            <a:off x="2172392" y="157666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847BC1-5373-ADD7-7588-A81A71177A7D}"/>
              </a:ext>
            </a:extLst>
          </p:cNvPr>
          <p:cNvCxnSpPr>
            <a:cxnSpLocks/>
          </p:cNvCxnSpPr>
          <p:nvPr/>
        </p:nvCxnSpPr>
        <p:spPr>
          <a:xfrm>
            <a:off x="7498934"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7515D-BEB2-8AC7-13EE-301674F9367C}"/>
              </a:ext>
            </a:extLst>
          </p:cNvPr>
          <p:cNvCxnSpPr>
            <a:cxnSpLocks/>
          </p:cNvCxnSpPr>
          <p:nvPr/>
        </p:nvCxnSpPr>
        <p:spPr>
          <a:xfrm>
            <a:off x="8006934"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74735E-720F-6EC5-C186-94EB0A08528E}"/>
              </a:ext>
            </a:extLst>
          </p:cNvPr>
          <p:cNvCxnSpPr>
            <a:cxnSpLocks/>
          </p:cNvCxnSpPr>
          <p:nvPr/>
        </p:nvCxnSpPr>
        <p:spPr>
          <a:xfrm>
            <a:off x="8503590" y="149465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CE05AD-C7C8-4CEF-AF09-2381FAE5EAA0}"/>
              </a:ext>
            </a:extLst>
          </p:cNvPr>
          <p:cNvCxnSpPr>
            <a:cxnSpLocks/>
          </p:cNvCxnSpPr>
          <p:nvPr/>
        </p:nvCxnSpPr>
        <p:spPr>
          <a:xfrm>
            <a:off x="3241894"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89362-701A-D80A-7B42-A81F50755D94}"/>
              </a:ext>
            </a:extLst>
          </p:cNvPr>
          <p:cNvCxnSpPr>
            <a:cxnSpLocks/>
          </p:cNvCxnSpPr>
          <p:nvPr/>
        </p:nvCxnSpPr>
        <p:spPr>
          <a:xfrm>
            <a:off x="3749894"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E4526C-C2FF-97F0-CC5C-1B62004E1306}"/>
              </a:ext>
            </a:extLst>
          </p:cNvPr>
          <p:cNvCxnSpPr>
            <a:cxnSpLocks/>
          </p:cNvCxnSpPr>
          <p:nvPr/>
        </p:nvCxnSpPr>
        <p:spPr>
          <a:xfrm>
            <a:off x="4246550" y="157666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E4E48C-3695-1CAC-5614-D5089E4A9FA1}"/>
              </a:ext>
            </a:extLst>
          </p:cNvPr>
          <p:cNvCxnSpPr>
            <a:cxnSpLocks/>
          </p:cNvCxnSpPr>
          <p:nvPr/>
        </p:nvCxnSpPr>
        <p:spPr>
          <a:xfrm>
            <a:off x="5314534" y="1520451"/>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9AC9BD-3394-7577-0DE4-575E01A9B543}"/>
              </a:ext>
            </a:extLst>
          </p:cNvPr>
          <p:cNvCxnSpPr>
            <a:cxnSpLocks/>
          </p:cNvCxnSpPr>
          <p:nvPr/>
        </p:nvCxnSpPr>
        <p:spPr>
          <a:xfrm>
            <a:off x="5822534" y="1520451"/>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65E4D6-DBA3-9B62-5DFE-29C39288DBFD}"/>
              </a:ext>
            </a:extLst>
          </p:cNvPr>
          <p:cNvCxnSpPr>
            <a:cxnSpLocks/>
          </p:cNvCxnSpPr>
          <p:nvPr/>
        </p:nvCxnSpPr>
        <p:spPr>
          <a:xfrm>
            <a:off x="6319190"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1BA35D1-FFB3-6E98-1EEA-46FB226103C6}"/>
              </a:ext>
            </a:extLst>
          </p:cNvPr>
          <p:cNvSpPr/>
          <p:nvPr/>
        </p:nvSpPr>
        <p:spPr>
          <a:xfrm>
            <a:off x="362549" y="4376047"/>
            <a:ext cx="8714379" cy="904794"/>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0F16613A-C100-9B0F-6DA2-220D5B899009}"/>
              </a:ext>
            </a:extLst>
          </p:cNvPr>
          <p:cNvSpPr/>
          <p:nvPr/>
        </p:nvSpPr>
        <p:spPr>
          <a:xfrm>
            <a:off x="352794" y="3025546"/>
            <a:ext cx="8724136" cy="56255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a:extLst>
              <a:ext uri="{FF2B5EF4-FFF2-40B4-BE49-F238E27FC236}">
                <a16:creationId xmlns:a16="http://schemas.microsoft.com/office/drawing/2014/main" id="{2A547B09-9996-DC6B-04E9-CE8477DC411A}"/>
              </a:ext>
            </a:extLst>
          </p:cNvPr>
          <p:cNvSpPr txBox="1"/>
          <p:nvPr/>
        </p:nvSpPr>
        <p:spPr>
          <a:xfrm>
            <a:off x="17080" y="3042131"/>
            <a:ext cx="1395157" cy="562793"/>
          </a:xfrm>
          <a:prstGeom prst="rect">
            <a:avLst/>
          </a:prstGeom>
          <a:solidFill>
            <a:srgbClr val="587593"/>
          </a:solidFill>
        </p:spPr>
        <p:txBody>
          <a:bodyPr wrap="square" rtlCol="0" anchor="ctr" anchorCtr="0">
            <a:noAutofit/>
          </a:bodyPr>
          <a:lstStyle/>
          <a:p>
            <a:r>
              <a:rPr lang="en-US" sz="1300" b="1" cap="small">
                <a:solidFill>
                  <a:schemeClr val="bg2"/>
                </a:solidFill>
              </a:rPr>
              <a:t>Policy </a:t>
            </a:r>
          </a:p>
          <a:p>
            <a:r>
              <a:rPr lang="en-US" sz="1300" b="1" cap="small">
                <a:solidFill>
                  <a:schemeClr val="bg2"/>
                </a:solidFill>
              </a:rPr>
              <a:t>Determination</a:t>
            </a:r>
          </a:p>
        </p:txBody>
      </p:sp>
      <p:sp>
        <p:nvSpPr>
          <p:cNvPr id="17" name="Rectangle 16">
            <a:extLst>
              <a:ext uri="{FF2B5EF4-FFF2-40B4-BE49-F238E27FC236}">
                <a16:creationId xmlns:a16="http://schemas.microsoft.com/office/drawing/2014/main" id="{1AE89B03-F879-3EBC-E56E-00AAE3BEC9D0}"/>
              </a:ext>
            </a:extLst>
          </p:cNvPr>
          <p:cNvSpPr/>
          <p:nvPr/>
        </p:nvSpPr>
        <p:spPr>
          <a:xfrm>
            <a:off x="352792" y="1665318"/>
            <a:ext cx="8724136" cy="56255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C3D13F3F-4FCB-23A5-CB9E-51418F45AD83}"/>
              </a:ext>
            </a:extLst>
          </p:cNvPr>
          <p:cNvSpPr txBox="1"/>
          <p:nvPr/>
        </p:nvSpPr>
        <p:spPr>
          <a:xfrm>
            <a:off x="17082" y="1688038"/>
            <a:ext cx="1373156" cy="562556"/>
          </a:xfrm>
          <a:prstGeom prst="rect">
            <a:avLst/>
          </a:prstGeom>
          <a:solidFill>
            <a:srgbClr val="587593"/>
          </a:solidFill>
        </p:spPr>
        <p:txBody>
          <a:bodyPr wrap="square" rtlCol="0" anchor="ctr" anchorCtr="0">
            <a:noAutofit/>
          </a:bodyPr>
          <a:lstStyle/>
          <a:p>
            <a:r>
              <a:rPr lang="en-US" sz="1300" b="1" cap="small">
                <a:solidFill>
                  <a:schemeClr val="bg2"/>
                </a:solidFill>
              </a:rPr>
              <a:t>Market</a:t>
            </a:r>
          </a:p>
        </p:txBody>
      </p:sp>
      <p:sp>
        <p:nvSpPr>
          <p:cNvPr id="34" name="TextBox 33">
            <a:extLst>
              <a:ext uri="{FF2B5EF4-FFF2-40B4-BE49-F238E27FC236}">
                <a16:creationId xmlns:a16="http://schemas.microsoft.com/office/drawing/2014/main" id="{6C25B855-7610-3B74-342D-C396D9B432D9}"/>
              </a:ext>
            </a:extLst>
          </p:cNvPr>
          <p:cNvSpPr txBox="1"/>
          <p:nvPr/>
        </p:nvSpPr>
        <p:spPr>
          <a:xfrm>
            <a:off x="19275" y="2259514"/>
            <a:ext cx="1373156" cy="775428"/>
          </a:xfrm>
          <a:prstGeom prst="rect">
            <a:avLst/>
          </a:prstGeom>
          <a:solidFill>
            <a:schemeClr val="accent1"/>
          </a:solidFill>
        </p:spPr>
        <p:txBody>
          <a:bodyPr wrap="square" rtlCol="0" anchor="ctr" anchorCtr="0">
            <a:noAutofit/>
          </a:bodyPr>
          <a:lstStyle/>
          <a:p>
            <a:r>
              <a:rPr lang="en-US" sz="1300" b="1" cap="small">
                <a:solidFill>
                  <a:schemeClr val="bg2"/>
                </a:solidFill>
              </a:rPr>
              <a:t>Tool/ Methodology  Development</a:t>
            </a:r>
          </a:p>
        </p:txBody>
      </p:sp>
      <p:sp>
        <p:nvSpPr>
          <p:cNvPr id="6" name="TextBox 5">
            <a:extLst>
              <a:ext uri="{FF2B5EF4-FFF2-40B4-BE49-F238E27FC236}">
                <a16:creationId xmlns:a16="http://schemas.microsoft.com/office/drawing/2014/main" id="{EEFC8D1F-D387-272D-249E-9A15D0362E08}"/>
              </a:ext>
            </a:extLst>
          </p:cNvPr>
          <p:cNvSpPr txBox="1"/>
          <p:nvPr/>
        </p:nvSpPr>
        <p:spPr>
          <a:xfrm>
            <a:off x="2368519" y="5473738"/>
            <a:ext cx="582211" cy="307777"/>
          </a:xfrm>
          <a:prstGeom prst="rect">
            <a:avLst/>
          </a:prstGeom>
          <a:solidFill>
            <a:schemeClr val="accent1">
              <a:lumMod val="20000"/>
              <a:lumOff val="80000"/>
            </a:schemeClr>
          </a:solidFill>
        </p:spPr>
        <p:txBody>
          <a:bodyPr wrap="none" rtlCol="0">
            <a:spAutoFit/>
          </a:bodyPr>
          <a:lstStyle/>
          <a:p>
            <a:r>
              <a:rPr lang="en-US" sz="1400" b="1"/>
              <a:t>2025</a:t>
            </a:r>
          </a:p>
        </p:txBody>
      </p:sp>
      <p:sp>
        <p:nvSpPr>
          <p:cNvPr id="7" name="TextBox 6">
            <a:extLst>
              <a:ext uri="{FF2B5EF4-FFF2-40B4-BE49-F238E27FC236}">
                <a16:creationId xmlns:a16="http://schemas.microsoft.com/office/drawing/2014/main" id="{2B8238DF-A13D-4452-74C2-B5D7ED0B6130}"/>
              </a:ext>
            </a:extLst>
          </p:cNvPr>
          <p:cNvSpPr txBox="1"/>
          <p:nvPr/>
        </p:nvSpPr>
        <p:spPr>
          <a:xfrm>
            <a:off x="4534948" y="5453375"/>
            <a:ext cx="582211" cy="307777"/>
          </a:xfrm>
          <a:prstGeom prst="rect">
            <a:avLst/>
          </a:prstGeom>
          <a:solidFill>
            <a:schemeClr val="accent1">
              <a:lumMod val="20000"/>
              <a:lumOff val="80000"/>
            </a:schemeClr>
          </a:solidFill>
        </p:spPr>
        <p:txBody>
          <a:bodyPr wrap="none" rtlCol="0">
            <a:spAutoFit/>
          </a:bodyPr>
          <a:lstStyle/>
          <a:p>
            <a:r>
              <a:rPr lang="en-US" sz="1400" b="1"/>
              <a:t>2026</a:t>
            </a:r>
          </a:p>
        </p:txBody>
      </p:sp>
      <p:sp>
        <p:nvSpPr>
          <p:cNvPr id="8" name="TextBox 7">
            <a:extLst>
              <a:ext uri="{FF2B5EF4-FFF2-40B4-BE49-F238E27FC236}">
                <a16:creationId xmlns:a16="http://schemas.microsoft.com/office/drawing/2014/main" id="{27C3A002-21A1-F54D-4E17-B68BC39D2D51}"/>
              </a:ext>
            </a:extLst>
          </p:cNvPr>
          <p:cNvSpPr txBox="1"/>
          <p:nvPr/>
        </p:nvSpPr>
        <p:spPr>
          <a:xfrm>
            <a:off x="6650080" y="5466491"/>
            <a:ext cx="582211" cy="307777"/>
          </a:xfrm>
          <a:prstGeom prst="rect">
            <a:avLst/>
          </a:prstGeom>
          <a:solidFill>
            <a:schemeClr val="accent1">
              <a:lumMod val="20000"/>
              <a:lumOff val="80000"/>
            </a:schemeClr>
          </a:solidFill>
        </p:spPr>
        <p:txBody>
          <a:bodyPr wrap="none" rtlCol="0">
            <a:spAutoFit/>
          </a:bodyPr>
          <a:lstStyle/>
          <a:p>
            <a:r>
              <a:rPr lang="en-US" sz="1400" b="1"/>
              <a:t>2027</a:t>
            </a:r>
          </a:p>
        </p:txBody>
      </p:sp>
      <p:sp>
        <p:nvSpPr>
          <p:cNvPr id="9" name="Rectangle 8">
            <a:extLst>
              <a:ext uri="{FF2B5EF4-FFF2-40B4-BE49-F238E27FC236}">
                <a16:creationId xmlns:a16="http://schemas.microsoft.com/office/drawing/2014/main" id="{80D9AAFD-9070-C8BC-D2AD-3BB43F5561B1}"/>
              </a:ext>
            </a:extLst>
          </p:cNvPr>
          <p:cNvSpPr/>
          <p:nvPr/>
        </p:nvSpPr>
        <p:spPr>
          <a:xfrm>
            <a:off x="2660707" y="4470795"/>
            <a:ext cx="2134437"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Statistical Annual AS          </a:t>
            </a:r>
          </a:p>
        </p:txBody>
      </p:sp>
      <p:sp>
        <p:nvSpPr>
          <p:cNvPr id="10" name="Rectangle 9">
            <a:extLst>
              <a:ext uri="{FF2B5EF4-FFF2-40B4-BE49-F238E27FC236}">
                <a16:creationId xmlns:a16="http://schemas.microsoft.com/office/drawing/2014/main" id="{75E1E2A4-540B-26D2-9148-4D8277F7A657}"/>
              </a:ext>
            </a:extLst>
          </p:cNvPr>
          <p:cNvSpPr/>
          <p:nvPr/>
        </p:nvSpPr>
        <p:spPr>
          <a:xfrm>
            <a:off x="4826340" y="4470795"/>
            <a:ext cx="2114846"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Full Statistical Annual AS</a:t>
            </a:r>
          </a:p>
        </p:txBody>
      </p:sp>
      <p:sp>
        <p:nvSpPr>
          <p:cNvPr id="11" name="Rectangle 10">
            <a:extLst>
              <a:ext uri="{FF2B5EF4-FFF2-40B4-BE49-F238E27FC236}">
                <a16:creationId xmlns:a16="http://schemas.microsoft.com/office/drawing/2014/main" id="{79EE2BC3-8D33-5169-BEFE-38358C2362CB}"/>
              </a:ext>
            </a:extLst>
          </p:cNvPr>
          <p:cNvSpPr/>
          <p:nvPr/>
        </p:nvSpPr>
        <p:spPr>
          <a:xfrm>
            <a:off x="6963859" y="4470957"/>
            <a:ext cx="2113074"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Updated Full Statistical Annual AS</a:t>
            </a:r>
          </a:p>
        </p:txBody>
      </p:sp>
      <p:sp>
        <p:nvSpPr>
          <p:cNvPr id="12" name="Rectangle 11">
            <a:extLst>
              <a:ext uri="{FF2B5EF4-FFF2-40B4-BE49-F238E27FC236}">
                <a16:creationId xmlns:a16="http://schemas.microsoft.com/office/drawing/2014/main" id="{A4B7BDCD-A669-6296-8F0E-513AB9A9C2E2}"/>
              </a:ext>
            </a:extLst>
          </p:cNvPr>
          <p:cNvSpPr/>
          <p:nvPr/>
        </p:nvSpPr>
        <p:spPr>
          <a:xfrm>
            <a:off x="6963859" y="4781517"/>
            <a:ext cx="2113074" cy="301752"/>
          </a:xfrm>
          <a:prstGeom prst="rect">
            <a:avLst/>
          </a:prstGeom>
          <a:solidFill>
            <a:schemeClr val="accent1"/>
          </a:solidFill>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“Closer to Op Day” AS Adjustment</a:t>
            </a:r>
          </a:p>
        </p:txBody>
      </p:sp>
      <p:cxnSp>
        <p:nvCxnSpPr>
          <p:cNvPr id="27" name="Straight Connector 26">
            <a:extLst>
              <a:ext uri="{FF2B5EF4-FFF2-40B4-BE49-F238E27FC236}">
                <a16:creationId xmlns:a16="http://schemas.microsoft.com/office/drawing/2014/main" id="{9D5C2B65-6167-527A-5C31-DD80CCD0B599}"/>
              </a:ext>
            </a:extLst>
          </p:cNvPr>
          <p:cNvCxnSpPr>
            <a:cxnSpLocks/>
          </p:cNvCxnSpPr>
          <p:nvPr/>
        </p:nvCxnSpPr>
        <p:spPr>
          <a:xfrm>
            <a:off x="361569" y="5266495"/>
            <a:ext cx="8782431"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18AFFB-765F-D122-5888-46A830937F31}"/>
              </a:ext>
            </a:extLst>
          </p:cNvPr>
          <p:cNvCxnSpPr>
            <a:cxnSpLocks/>
          </p:cNvCxnSpPr>
          <p:nvPr/>
        </p:nvCxnSpPr>
        <p:spPr>
          <a:xfrm>
            <a:off x="0" y="4380253"/>
            <a:ext cx="90769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2C471D-1270-1190-47E0-DE293F472307}"/>
              </a:ext>
            </a:extLst>
          </p:cNvPr>
          <p:cNvCxnSpPr>
            <a:cxnSpLocks/>
          </p:cNvCxnSpPr>
          <p:nvPr/>
        </p:nvCxnSpPr>
        <p:spPr>
          <a:xfrm>
            <a:off x="17080" y="2237483"/>
            <a:ext cx="912692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9D8F39F-96A1-9F71-872B-B8C0B53A3EDE}"/>
              </a:ext>
            </a:extLst>
          </p:cNvPr>
          <p:cNvCxnSpPr>
            <a:cxnSpLocks/>
          </p:cNvCxnSpPr>
          <p:nvPr/>
        </p:nvCxnSpPr>
        <p:spPr>
          <a:xfrm>
            <a:off x="2652094" y="1520452"/>
            <a:ext cx="0" cy="388626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96092CE-1C6A-0A37-EB02-93760605F5CA}"/>
              </a:ext>
            </a:extLst>
          </p:cNvPr>
          <p:cNvSpPr txBox="1"/>
          <p:nvPr/>
        </p:nvSpPr>
        <p:spPr>
          <a:xfrm>
            <a:off x="19195" y="4396419"/>
            <a:ext cx="1371039" cy="869346"/>
          </a:xfrm>
          <a:prstGeom prst="rect">
            <a:avLst/>
          </a:prstGeom>
          <a:solidFill>
            <a:srgbClr val="587593"/>
          </a:solidFill>
        </p:spPr>
        <p:txBody>
          <a:bodyPr wrap="square" rtlCol="0" anchor="ctr" anchorCtr="0">
            <a:noAutofit/>
          </a:bodyPr>
          <a:lstStyle/>
          <a:p>
            <a:r>
              <a:rPr lang="en-US" sz="1300" b="1" cap="small">
                <a:solidFill>
                  <a:schemeClr val="bg1"/>
                </a:solidFill>
              </a:rPr>
              <a:t>Quantification Approach Used </a:t>
            </a:r>
          </a:p>
          <a:p>
            <a:r>
              <a:rPr lang="en-US" sz="1300" b="1" cap="small">
                <a:solidFill>
                  <a:schemeClr val="bg1"/>
                </a:solidFill>
              </a:rPr>
              <a:t>for Year</a:t>
            </a:r>
          </a:p>
        </p:txBody>
      </p:sp>
      <p:sp>
        <p:nvSpPr>
          <p:cNvPr id="36" name="TextBox 35">
            <a:extLst>
              <a:ext uri="{FF2B5EF4-FFF2-40B4-BE49-F238E27FC236}">
                <a16:creationId xmlns:a16="http://schemas.microsoft.com/office/drawing/2014/main" id="{CBBA4808-0FAB-9BDA-765A-248CAD674357}"/>
              </a:ext>
            </a:extLst>
          </p:cNvPr>
          <p:cNvSpPr txBox="1"/>
          <p:nvPr/>
        </p:nvSpPr>
        <p:spPr>
          <a:xfrm>
            <a:off x="18060" y="3601090"/>
            <a:ext cx="1372175" cy="774954"/>
          </a:xfrm>
          <a:prstGeom prst="rect">
            <a:avLst/>
          </a:prstGeom>
          <a:solidFill>
            <a:schemeClr val="accent1"/>
          </a:solidFill>
        </p:spPr>
        <p:txBody>
          <a:bodyPr wrap="square" rtlCol="0" anchor="ctr" anchorCtr="0">
            <a:noAutofit/>
          </a:bodyPr>
          <a:lstStyle/>
          <a:p>
            <a:r>
              <a:rPr lang="en-US" sz="1300" b="1" cap="small">
                <a:solidFill>
                  <a:schemeClr val="bg2"/>
                </a:solidFill>
              </a:rPr>
              <a:t>AS Methodology </a:t>
            </a:r>
          </a:p>
          <a:p>
            <a:r>
              <a:rPr lang="en-US" sz="1300" b="1" cap="small">
                <a:solidFill>
                  <a:schemeClr val="bg2"/>
                </a:solidFill>
              </a:rPr>
              <a:t>Approval</a:t>
            </a:r>
          </a:p>
        </p:txBody>
      </p:sp>
      <p:cxnSp>
        <p:nvCxnSpPr>
          <p:cNvPr id="29" name="Straight Connector 28">
            <a:extLst>
              <a:ext uri="{FF2B5EF4-FFF2-40B4-BE49-F238E27FC236}">
                <a16:creationId xmlns:a16="http://schemas.microsoft.com/office/drawing/2014/main" id="{92AA1909-9E60-38C0-EF50-B3AAF8E07861}"/>
              </a:ext>
            </a:extLst>
          </p:cNvPr>
          <p:cNvCxnSpPr>
            <a:cxnSpLocks/>
          </p:cNvCxnSpPr>
          <p:nvPr/>
        </p:nvCxnSpPr>
        <p:spPr>
          <a:xfrm>
            <a:off x="0" y="3588098"/>
            <a:ext cx="90769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A15141-35B4-E848-0EDE-828AC7C6387B}"/>
              </a:ext>
            </a:extLst>
          </p:cNvPr>
          <p:cNvCxnSpPr>
            <a:cxnSpLocks/>
          </p:cNvCxnSpPr>
          <p:nvPr/>
        </p:nvCxnSpPr>
        <p:spPr>
          <a:xfrm>
            <a:off x="6952522" y="1520451"/>
            <a:ext cx="0" cy="38876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8181B81-9BA0-1F96-AB69-665087E446D1}"/>
              </a:ext>
            </a:extLst>
          </p:cNvPr>
          <p:cNvCxnSpPr>
            <a:cxnSpLocks/>
          </p:cNvCxnSpPr>
          <p:nvPr/>
        </p:nvCxnSpPr>
        <p:spPr>
          <a:xfrm>
            <a:off x="1412237" y="1674928"/>
            <a:ext cx="0" cy="358425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2A9B062-EF65-2486-8BA5-7CDD1C0EE42F}"/>
              </a:ext>
            </a:extLst>
          </p:cNvPr>
          <p:cNvCxnSpPr>
            <a:cxnSpLocks/>
          </p:cNvCxnSpPr>
          <p:nvPr/>
        </p:nvCxnSpPr>
        <p:spPr>
          <a:xfrm>
            <a:off x="4806534" y="1507552"/>
            <a:ext cx="0" cy="389457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FA0DF9-376E-A1B7-0341-D925C9827668}"/>
              </a:ext>
            </a:extLst>
          </p:cNvPr>
          <p:cNvCxnSpPr>
            <a:cxnSpLocks/>
          </p:cNvCxnSpPr>
          <p:nvPr/>
        </p:nvCxnSpPr>
        <p:spPr>
          <a:xfrm>
            <a:off x="17080" y="3021828"/>
            <a:ext cx="905984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68B58752-73D5-A714-4EB7-3CF5E746CFD5}"/>
              </a:ext>
            </a:extLst>
          </p:cNvPr>
          <p:cNvSpPr/>
          <p:nvPr/>
        </p:nvSpPr>
        <p:spPr>
          <a:xfrm>
            <a:off x="1412241" y="1758356"/>
            <a:ext cx="3102576" cy="294030"/>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Current Market</a:t>
            </a:r>
          </a:p>
        </p:txBody>
      </p:sp>
      <p:sp>
        <p:nvSpPr>
          <p:cNvPr id="44" name="Arrow: Chevron 43">
            <a:extLst>
              <a:ext uri="{FF2B5EF4-FFF2-40B4-BE49-F238E27FC236}">
                <a16:creationId xmlns:a16="http://schemas.microsoft.com/office/drawing/2014/main" id="{854063B9-C767-1DB0-5776-1FACBDB22AB5}"/>
              </a:ext>
            </a:extLst>
          </p:cNvPr>
          <p:cNvSpPr/>
          <p:nvPr/>
        </p:nvSpPr>
        <p:spPr>
          <a:xfrm>
            <a:off x="4520920" y="1760675"/>
            <a:ext cx="844669" cy="296234"/>
          </a:xfrm>
          <a:prstGeom prst="chevron">
            <a:avLst>
              <a:gd name="adj" fmla="val 0"/>
            </a:avLst>
          </a:prstGeom>
          <a:pattFill prst="pct75">
            <a:fgClr>
              <a:srgbClr val="5875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solidFill>
              </a:rPr>
              <a:t>?</a:t>
            </a:r>
          </a:p>
        </p:txBody>
      </p:sp>
      <p:sp>
        <p:nvSpPr>
          <p:cNvPr id="45" name="Arrow: Chevron 44">
            <a:extLst>
              <a:ext uri="{FF2B5EF4-FFF2-40B4-BE49-F238E27FC236}">
                <a16:creationId xmlns:a16="http://schemas.microsoft.com/office/drawing/2014/main" id="{BBA93960-753C-8528-4691-E11B8425FD1B}"/>
              </a:ext>
            </a:extLst>
          </p:cNvPr>
          <p:cNvSpPr/>
          <p:nvPr/>
        </p:nvSpPr>
        <p:spPr>
          <a:xfrm>
            <a:off x="5375018" y="1762030"/>
            <a:ext cx="3701912" cy="296234"/>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cap="all"/>
              <a:t>RTC+B</a:t>
            </a:r>
          </a:p>
        </p:txBody>
      </p:sp>
      <p:sp>
        <p:nvSpPr>
          <p:cNvPr id="47" name="Arrow: Chevron 46">
            <a:extLst>
              <a:ext uri="{FF2B5EF4-FFF2-40B4-BE49-F238E27FC236}">
                <a16:creationId xmlns:a16="http://schemas.microsoft.com/office/drawing/2014/main" id="{5C5C969E-E914-C74C-51E3-5FFAF18B6362}"/>
              </a:ext>
            </a:extLst>
          </p:cNvPr>
          <p:cNvSpPr/>
          <p:nvPr/>
        </p:nvSpPr>
        <p:spPr>
          <a:xfrm>
            <a:off x="2177555" y="2238789"/>
            <a:ext cx="2112940" cy="381254"/>
          </a:xfrm>
          <a:prstGeom prst="chevron">
            <a:avLst>
              <a:gd name="adj" fmla="val 0"/>
            </a:avLst>
          </a:prstGeom>
          <a:solidFill>
            <a:schemeClr val="accent1"/>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“Annual” Full Statistical Analysis Tool Dev</a:t>
            </a:r>
          </a:p>
        </p:txBody>
      </p:sp>
      <p:sp>
        <p:nvSpPr>
          <p:cNvPr id="48" name="Arrow: Chevron 47">
            <a:extLst>
              <a:ext uri="{FF2B5EF4-FFF2-40B4-BE49-F238E27FC236}">
                <a16:creationId xmlns:a16="http://schemas.microsoft.com/office/drawing/2014/main" id="{DFFDB3CC-9458-19F3-1584-892184F3D26A}"/>
              </a:ext>
            </a:extLst>
          </p:cNvPr>
          <p:cNvSpPr/>
          <p:nvPr/>
        </p:nvSpPr>
        <p:spPr>
          <a:xfrm>
            <a:off x="3761231" y="2632404"/>
            <a:ext cx="2557959" cy="384048"/>
          </a:xfrm>
          <a:prstGeom prst="chevron">
            <a:avLst>
              <a:gd name="adj" fmla="val 0"/>
            </a:avLst>
          </a:prstGeom>
          <a:solidFill>
            <a:schemeClr val="accent1"/>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“Closer to Op Day” Dynamic AS Quantity Determination Tool Dev</a:t>
            </a:r>
          </a:p>
        </p:txBody>
      </p:sp>
      <p:sp>
        <p:nvSpPr>
          <p:cNvPr id="49" name="Arrow: Chevron 48">
            <a:extLst>
              <a:ext uri="{FF2B5EF4-FFF2-40B4-BE49-F238E27FC236}">
                <a16:creationId xmlns:a16="http://schemas.microsoft.com/office/drawing/2014/main" id="{07479BEC-CEBC-55CE-7220-AA9B8D395CE8}"/>
              </a:ext>
            </a:extLst>
          </p:cNvPr>
          <p:cNvSpPr/>
          <p:nvPr/>
        </p:nvSpPr>
        <p:spPr>
          <a:xfrm>
            <a:off x="2652856" y="3058788"/>
            <a:ext cx="1593606" cy="502026"/>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Policy/Criteria Development</a:t>
            </a:r>
          </a:p>
          <a:p>
            <a:pPr algn="ctr"/>
            <a:r>
              <a:rPr lang="en-US" sz="1100"/>
              <a:t> for “Annual”</a:t>
            </a:r>
          </a:p>
        </p:txBody>
      </p:sp>
      <p:sp>
        <p:nvSpPr>
          <p:cNvPr id="50" name="Arrow: Chevron 49">
            <a:extLst>
              <a:ext uri="{FF2B5EF4-FFF2-40B4-BE49-F238E27FC236}">
                <a16:creationId xmlns:a16="http://schemas.microsoft.com/office/drawing/2014/main" id="{32CBD8FD-6CB7-233D-41BB-EC1209686E3A}"/>
              </a:ext>
            </a:extLst>
          </p:cNvPr>
          <p:cNvSpPr/>
          <p:nvPr/>
        </p:nvSpPr>
        <p:spPr>
          <a:xfrm>
            <a:off x="4465068" y="3066446"/>
            <a:ext cx="1848454" cy="475887"/>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Policy/Criteria </a:t>
            </a:r>
          </a:p>
          <a:p>
            <a:pPr algn="ctr"/>
            <a:r>
              <a:rPr lang="en-US" sz="1100"/>
              <a:t>Development </a:t>
            </a:r>
          </a:p>
          <a:p>
            <a:pPr algn="ctr"/>
            <a:r>
              <a:rPr lang="en-US" sz="1100"/>
              <a:t>for “Closer to Op Day”</a:t>
            </a:r>
          </a:p>
        </p:txBody>
      </p:sp>
      <p:sp>
        <p:nvSpPr>
          <p:cNvPr id="58" name="Diamond 57">
            <a:extLst>
              <a:ext uri="{FF2B5EF4-FFF2-40B4-BE49-F238E27FC236}">
                <a16:creationId xmlns:a16="http://schemas.microsoft.com/office/drawing/2014/main" id="{B40D63A6-1066-81D6-E8E9-66AE1FD52627}"/>
              </a:ext>
            </a:extLst>
          </p:cNvPr>
          <p:cNvSpPr/>
          <p:nvPr/>
        </p:nvSpPr>
        <p:spPr>
          <a:xfrm>
            <a:off x="6355414" y="3643895"/>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60" name="Title 59">
            <a:extLst>
              <a:ext uri="{FF2B5EF4-FFF2-40B4-BE49-F238E27FC236}">
                <a16:creationId xmlns:a16="http://schemas.microsoft.com/office/drawing/2014/main" id="{F6AE8A76-3D05-7A6B-BF4F-0AD3D7F9EEFE}"/>
              </a:ext>
            </a:extLst>
          </p:cNvPr>
          <p:cNvSpPr>
            <a:spLocks noGrp="1"/>
          </p:cNvSpPr>
          <p:nvPr>
            <p:ph type="title"/>
          </p:nvPr>
        </p:nvSpPr>
        <p:spPr/>
        <p:txBody>
          <a:bodyPr/>
          <a:lstStyle/>
          <a:p>
            <a:r>
              <a:rPr lang="en-US" sz="2800"/>
              <a:t>AS Methodology Evolution Road Map</a:t>
            </a:r>
          </a:p>
        </p:txBody>
      </p:sp>
      <p:sp>
        <p:nvSpPr>
          <p:cNvPr id="24" name="Diamond 23">
            <a:extLst>
              <a:ext uri="{FF2B5EF4-FFF2-40B4-BE49-F238E27FC236}">
                <a16:creationId xmlns:a16="http://schemas.microsoft.com/office/drawing/2014/main" id="{D07A3837-DD9E-0ED9-710A-3FC047184257}"/>
              </a:ext>
            </a:extLst>
          </p:cNvPr>
          <p:cNvSpPr/>
          <p:nvPr/>
        </p:nvSpPr>
        <p:spPr>
          <a:xfrm>
            <a:off x="4197464" y="3646040"/>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2" name="Diamond 1">
            <a:extLst>
              <a:ext uri="{FF2B5EF4-FFF2-40B4-BE49-F238E27FC236}">
                <a16:creationId xmlns:a16="http://schemas.microsoft.com/office/drawing/2014/main" id="{AA5D2FE0-EA02-9D37-97AA-C969366A02F5}"/>
              </a:ext>
            </a:extLst>
          </p:cNvPr>
          <p:cNvSpPr/>
          <p:nvPr/>
        </p:nvSpPr>
        <p:spPr>
          <a:xfrm>
            <a:off x="2053489" y="3665092"/>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19" name="Rectangle 18">
            <a:extLst>
              <a:ext uri="{FF2B5EF4-FFF2-40B4-BE49-F238E27FC236}">
                <a16:creationId xmlns:a16="http://schemas.microsoft.com/office/drawing/2014/main" id="{6990E04A-B799-8326-5872-7E2AB2F97AB6}"/>
              </a:ext>
            </a:extLst>
          </p:cNvPr>
          <p:cNvSpPr/>
          <p:nvPr/>
        </p:nvSpPr>
        <p:spPr>
          <a:xfrm>
            <a:off x="1441639" y="4470795"/>
            <a:ext cx="1188448" cy="301747"/>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Statistical Annual AS          </a:t>
            </a:r>
          </a:p>
        </p:txBody>
      </p:sp>
      <p:sp>
        <p:nvSpPr>
          <p:cNvPr id="46" name="TextBox 45">
            <a:extLst>
              <a:ext uri="{FF2B5EF4-FFF2-40B4-BE49-F238E27FC236}">
                <a16:creationId xmlns:a16="http://schemas.microsoft.com/office/drawing/2014/main" id="{1C92091F-69F6-BC19-638C-ADFB1E4C8FED}"/>
              </a:ext>
            </a:extLst>
          </p:cNvPr>
          <p:cNvSpPr txBox="1"/>
          <p:nvPr/>
        </p:nvSpPr>
        <p:spPr>
          <a:xfrm>
            <a:off x="3047790" y="5493422"/>
            <a:ext cx="486030" cy="253916"/>
          </a:xfrm>
          <a:prstGeom prst="rect">
            <a:avLst/>
          </a:prstGeom>
          <a:noFill/>
        </p:spPr>
        <p:txBody>
          <a:bodyPr wrap="square" rtlCol="0">
            <a:spAutoFit/>
          </a:bodyPr>
          <a:lstStyle/>
          <a:p>
            <a:r>
              <a:rPr lang="en-US" sz="1050" b="1"/>
              <a:t>Q2</a:t>
            </a:r>
          </a:p>
        </p:txBody>
      </p:sp>
      <p:sp>
        <p:nvSpPr>
          <p:cNvPr id="52" name="TextBox 51">
            <a:extLst>
              <a:ext uri="{FF2B5EF4-FFF2-40B4-BE49-F238E27FC236}">
                <a16:creationId xmlns:a16="http://schemas.microsoft.com/office/drawing/2014/main" id="{8B439E5D-6CCE-2426-3888-6E316D91ED17}"/>
              </a:ext>
            </a:extLst>
          </p:cNvPr>
          <p:cNvSpPr txBox="1"/>
          <p:nvPr/>
        </p:nvSpPr>
        <p:spPr>
          <a:xfrm>
            <a:off x="3588427" y="5506366"/>
            <a:ext cx="486030" cy="253916"/>
          </a:xfrm>
          <a:prstGeom prst="rect">
            <a:avLst/>
          </a:prstGeom>
          <a:noFill/>
        </p:spPr>
        <p:txBody>
          <a:bodyPr wrap="square" rtlCol="0">
            <a:spAutoFit/>
          </a:bodyPr>
          <a:lstStyle/>
          <a:p>
            <a:r>
              <a:rPr lang="en-US" sz="1050" b="1"/>
              <a:t>Q3</a:t>
            </a:r>
          </a:p>
        </p:txBody>
      </p:sp>
      <p:sp>
        <p:nvSpPr>
          <p:cNvPr id="53" name="TextBox 52">
            <a:extLst>
              <a:ext uri="{FF2B5EF4-FFF2-40B4-BE49-F238E27FC236}">
                <a16:creationId xmlns:a16="http://schemas.microsoft.com/office/drawing/2014/main" id="{0E7ED9F8-CECC-DD8E-0CA3-32793155C19C}"/>
              </a:ext>
            </a:extLst>
          </p:cNvPr>
          <p:cNvSpPr txBox="1"/>
          <p:nvPr/>
        </p:nvSpPr>
        <p:spPr>
          <a:xfrm>
            <a:off x="4052252" y="5523498"/>
            <a:ext cx="486030" cy="253916"/>
          </a:xfrm>
          <a:prstGeom prst="rect">
            <a:avLst/>
          </a:prstGeom>
          <a:noFill/>
        </p:spPr>
        <p:txBody>
          <a:bodyPr wrap="square" rtlCol="0">
            <a:spAutoFit/>
          </a:bodyPr>
          <a:lstStyle/>
          <a:p>
            <a:r>
              <a:rPr lang="en-US" sz="1050" b="1"/>
              <a:t>Q4</a:t>
            </a:r>
          </a:p>
        </p:txBody>
      </p:sp>
      <p:sp>
        <p:nvSpPr>
          <p:cNvPr id="54" name="TextBox 53">
            <a:extLst>
              <a:ext uri="{FF2B5EF4-FFF2-40B4-BE49-F238E27FC236}">
                <a16:creationId xmlns:a16="http://schemas.microsoft.com/office/drawing/2014/main" id="{34060D67-015E-C79B-19EB-3B9F60C64E5C}"/>
              </a:ext>
            </a:extLst>
          </p:cNvPr>
          <p:cNvSpPr txBox="1"/>
          <p:nvPr/>
        </p:nvSpPr>
        <p:spPr>
          <a:xfrm>
            <a:off x="5130811" y="5393495"/>
            <a:ext cx="776193" cy="253916"/>
          </a:xfrm>
          <a:prstGeom prst="rect">
            <a:avLst/>
          </a:prstGeom>
          <a:noFill/>
        </p:spPr>
        <p:txBody>
          <a:bodyPr wrap="square" rtlCol="0">
            <a:spAutoFit/>
          </a:bodyPr>
          <a:lstStyle/>
          <a:p>
            <a:r>
              <a:rPr lang="en-US" sz="1050" b="1"/>
              <a:t>Q2</a:t>
            </a:r>
          </a:p>
        </p:txBody>
      </p:sp>
      <p:sp>
        <p:nvSpPr>
          <p:cNvPr id="55" name="TextBox 54">
            <a:extLst>
              <a:ext uri="{FF2B5EF4-FFF2-40B4-BE49-F238E27FC236}">
                <a16:creationId xmlns:a16="http://schemas.microsoft.com/office/drawing/2014/main" id="{70C5AA76-C98F-4A38-CFFA-951F90A06BC8}"/>
              </a:ext>
            </a:extLst>
          </p:cNvPr>
          <p:cNvSpPr txBox="1"/>
          <p:nvPr/>
        </p:nvSpPr>
        <p:spPr>
          <a:xfrm>
            <a:off x="5671448" y="5406439"/>
            <a:ext cx="776193" cy="253916"/>
          </a:xfrm>
          <a:prstGeom prst="rect">
            <a:avLst/>
          </a:prstGeom>
          <a:noFill/>
        </p:spPr>
        <p:txBody>
          <a:bodyPr wrap="square" rtlCol="0">
            <a:spAutoFit/>
          </a:bodyPr>
          <a:lstStyle/>
          <a:p>
            <a:r>
              <a:rPr lang="en-US" sz="1050" b="1"/>
              <a:t>Q3</a:t>
            </a:r>
          </a:p>
        </p:txBody>
      </p:sp>
      <p:sp>
        <p:nvSpPr>
          <p:cNvPr id="56" name="TextBox 55">
            <a:extLst>
              <a:ext uri="{FF2B5EF4-FFF2-40B4-BE49-F238E27FC236}">
                <a16:creationId xmlns:a16="http://schemas.microsoft.com/office/drawing/2014/main" id="{2773EFB7-9F11-2A5A-B2C2-52C114ACD888}"/>
              </a:ext>
            </a:extLst>
          </p:cNvPr>
          <p:cNvSpPr txBox="1"/>
          <p:nvPr/>
        </p:nvSpPr>
        <p:spPr>
          <a:xfrm>
            <a:off x="6175568" y="5413424"/>
            <a:ext cx="776193" cy="253916"/>
          </a:xfrm>
          <a:prstGeom prst="rect">
            <a:avLst/>
          </a:prstGeom>
          <a:noFill/>
        </p:spPr>
        <p:txBody>
          <a:bodyPr wrap="square" rtlCol="0">
            <a:spAutoFit/>
          </a:bodyPr>
          <a:lstStyle/>
          <a:p>
            <a:r>
              <a:rPr lang="en-US" sz="1050" b="1"/>
              <a:t>Q4</a:t>
            </a:r>
          </a:p>
        </p:txBody>
      </p:sp>
      <p:sp>
        <p:nvSpPr>
          <p:cNvPr id="57" name="TextBox 56">
            <a:extLst>
              <a:ext uri="{FF2B5EF4-FFF2-40B4-BE49-F238E27FC236}">
                <a16:creationId xmlns:a16="http://schemas.microsoft.com/office/drawing/2014/main" id="{95926051-4A67-98AA-4FD9-3A4D246171E8}"/>
              </a:ext>
            </a:extLst>
          </p:cNvPr>
          <p:cNvSpPr txBox="1"/>
          <p:nvPr/>
        </p:nvSpPr>
        <p:spPr>
          <a:xfrm>
            <a:off x="7335190" y="5391864"/>
            <a:ext cx="486030" cy="253916"/>
          </a:xfrm>
          <a:prstGeom prst="rect">
            <a:avLst/>
          </a:prstGeom>
          <a:noFill/>
        </p:spPr>
        <p:txBody>
          <a:bodyPr wrap="square" rtlCol="0">
            <a:spAutoFit/>
          </a:bodyPr>
          <a:lstStyle/>
          <a:p>
            <a:r>
              <a:rPr lang="en-US" sz="1050" b="1"/>
              <a:t>Q2</a:t>
            </a:r>
          </a:p>
        </p:txBody>
      </p:sp>
      <p:sp>
        <p:nvSpPr>
          <p:cNvPr id="59" name="TextBox 58">
            <a:extLst>
              <a:ext uri="{FF2B5EF4-FFF2-40B4-BE49-F238E27FC236}">
                <a16:creationId xmlns:a16="http://schemas.microsoft.com/office/drawing/2014/main" id="{8B3C12C9-8D75-B94A-8217-C4E2508928AB}"/>
              </a:ext>
            </a:extLst>
          </p:cNvPr>
          <p:cNvSpPr txBox="1"/>
          <p:nvPr/>
        </p:nvSpPr>
        <p:spPr>
          <a:xfrm>
            <a:off x="7875827" y="5404808"/>
            <a:ext cx="486030" cy="253916"/>
          </a:xfrm>
          <a:prstGeom prst="rect">
            <a:avLst/>
          </a:prstGeom>
          <a:noFill/>
        </p:spPr>
        <p:txBody>
          <a:bodyPr wrap="square" rtlCol="0">
            <a:spAutoFit/>
          </a:bodyPr>
          <a:lstStyle/>
          <a:p>
            <a:r>
              <a:rPr lang="en-US" sz="1050" b="1"/>
              <a:t>Q3</a:t>
            </a:r>
          </a:p>
        </p:txBody>
      </p:sp>
      <p:sp>
        <p:nvSpPr>
          <p:cNvPr id="61" name="TextBox 60">
            <a:extLst>
              <a:ext uri="{FF2B5EF4-FFF2-40B4-BE49-F238E27FC236}">
                <a16:creationId xmlns:a16="http://schemas.microsoft.com/office/drawing/2014/main" id="{714C554B-B716-C2FE-EA27-1CC2EFB27CC0}"/>
              </a:ext>
            </a:extLst>
          </p:cNvPr>
          <p:cNvSpPr txBox="1"/>
          <p:nvPr/>
        </p:nvSpPr>
        <p:spPr>
          <a:xfrm>
            <a:off x="8375028" y="5400525"/>
            <a:ext cx="486030" cy="253916"/>
          </a:xfrm>
          <a:prstGeom prst="rect">
            <a:avLst/>
          </a:prstGeom>
          <a:noFill/>
        </p:spPr>
        <p:txBody>
          <a:bodyPr wrap="square" rtlCol="0">
            <a:spAutoFit/>
          </a:bodyPr>
          <a:lstStyle/>
          <a:p>
            <a:r>
              <a:rPr lang="en-US" sz="1050" b="1"/>
              <a:t>Q4</a:t>
            </a:r>
          </a:p>
        </p:txBody>
      </p:sp>
      <p:sp>
        <p:nvSpPr>
          <p:cNvPr id="64" name="TextBox 63">
            <a:extLst>
              <a:ext uri="{FF2B5EF4-FFF2-40B4-BE49-F238E27FC236}">
                <a16:creationId xmlns:a16="http://schemas.microsoft.com/office/drawing/2014/main" id="{52394BBD-C6A3-4728-A74C-9F702D35A3C3}"/>
              </a:ext>
            </a:extLst>
          </p:cNvPr>
          <p:cNvSpPr txBox="1"/>
          <p:nvPr/>
        </p:nvSpPr>
        <p:spPr>
          <a:xfrm>
            <a:off x="1514269" y="5506366"/>
            <a:ext cx="486030" cy="253916"/>
          </a:xfrm>
          <a:prstGeom prst="rect">
            <a:avLst/>
          </a:prstGeom>
          <a:noFill/>
        </p:spPr>
        <p:txBody>
          <a:bodyPr wrap="square" rtlCol="0">
            <a:spAutoFit/>
          </a:bodyPr>
          <a:lstStyle/>
          <a:p>
            <a:r>
              <a:rPr lang="en-US" sz="1050" b="1"/>
              <a:t>Q3</a:t>
            </a:r>
          </a:p>
        </p:txBody>
      </p:sp>
      <p:sp>
        <p:nvSpPr>
          <p:cNvPr id="65" name="TextBox 64">
            <a:extLst>
              <a:ext uri="{FF2B5EF4-FFF2-40B4-BE49-F238E27FC236}">
                <a16:creationId xmlns:a16="http://schemas.microsoft.com/office/drawing/2014/main" id="{4749609B-43BB-44C8-1665-5FEBB84A0CA1}"/>
              </a:ext>
            </a:extLst>
          </p:cNvPr>
          <p:cNvSpPr txBox="1"/>
          <p:nvPr/>
        </p:nvSpPr>
        <p:spPr>
          <a:xfrm>
            <a:off x="2037714" y="5506366"/>
            <a:ext cx="486030" cy="253916"/>
          </a:xfrm>
          <a:prstGeom prst="rect">
            <a:avLst/>
          </a:prstGeom>
          <a:noFill/>
        </p:spPr>
        <p:txBody>
          <a:bodyPr wrap="square" rtlCol="0">
            <a:spAutoFit/>
          </a:bodyPr>
          <a:lstStyle/>
          <a:p>
            <a:r>
              <a:rPr lang="en-US" sz="1050" b="1"/>
              <a:t>Q4</a:t>
            </a:r>
          </a:p>
        </p:txBody>
      </p:sp>
      <p:sp>
        <p:nvSpPr>
          <p:cNvPr id="66" name="Star: 5 Points 65">
            <a:extLst>
              <a:ext uri="{FF2B5EF4-FFF2-40B4-BE49-F238E27FC236}">
                <a16:creationId xmlns:a16="http://schemas.microsoft.com/office/drawing/2014/main" id="{6069FE7C-6B37-2238-E3D4-DE7533730DE2}"/>
              </a:ext>
            </a:extLst>
          </p:cNvPr>
          <p:cNvSpPr/>
          <p:nvPr/>
        </p:nvSpPr>
        <p:spPr>
          <a:xfrm>
            <a:off x="1875529" y="5402126"/>
            <a:ext cx="252696" cy="269325"/>
          </a:xfrm>
          <a:prstGeom prst="star5">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Chevron 66">
            <a:extLst>
              <a:ext uri="{FF2B5EF4-FFF2-40B4-BE49-F238E27FC236}">
                <a16:creationId xmlns:a16="http://schemas.microsoft.com/office/drawing/2014/main" id="{9AC2121A-2468-DA0C-0CEA-B2E5223C5027}"/>
              </a:ext>
            </a:extLst>
          </p:cNvPr>
          <p:cNvSpPr/>
          <p:nvPr/>
        </p:nvSpPr>
        <p:spPr>
          <a:xfrm>
            <a:off x="1412237" y="2611729"/>
            <a:ext cx="790127" cy="384048"/>
          </a:xfrm>
          <a:prstGeom prst="chevron">
            <a:avLst>
              <a:gd name="adj" fmla="val 0"/>
            </a:avLst>
          </a:prstGeom>
          <a:solidFill>
            <a:schemeClr val="accent2">
              <a:lumMod val="75000"/>
            </a:schemeClr>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Current Approach</a:t>
            </a:r>
          </a:p>
        </p:txBody>
      </p:sp>
      <p:sp>
        <p:nvSpPr>
          <p:cNvPr id="68" name="TextBox 67">
            <a:extLst>
              <a:ext uri="{FF2B5EF4-FFF2-40B4-BE49-F238E27FC236}">
                <a16:creationId xmlns:a16="http://schemas.microsoft.com/office/drawing/2014/main" id="{961CBFCE-BBA0-3F8A-7422-2D74CA7132F1}"/>
              </a:ext>
            </a:extLst>
          </p:cNvPr>
          <p:cNvSpPr txBox="1"/>
          <p:nvPr/>
        </p:nvSpPr>
        <p:spPr>
          <a:xfrm>
            <a:off x="1675736" y="5697069"/>
            <a:ext cx="612959" cy="553998"/>
          </a:xfrm>
          <a:prstGeom prst="rect">
            <a:avLst/>
          </a:prstGeom>
          <a:solidFill>
            <a:schemeClr val="accent1">
              <a:lumMod val="60000"/>
              <a:lumOff val="40000"/>
            </a:schemeClr>
          </a:solidFill>
        </p:spPr>
        <p:txBody>
          <a:bodyPr wrap="square" rtlCol="0">
            <a:spAutoFit/>
          </a:bodyPr>
          <a:lstStyle/>
          <a:p>
            <a:pPr algn="ctr"/>
            <a:r>
              <a:rPr lang="en-US" sz="1000" b="1"/>
              <a:t>Shared with Market</a:t>
            </a:r>
          </a:p>
        </p:txBody>
      </p:sp>
      <p:sp>
        <p:nvSpPr>
          <p:cNvPr id="13" name="Star: 5 Points 12">
            <a:extLst>
              <a:ext uri="{FF2B5EF4-FFF2-40B4-BE49-F238E27FC236}">
                <a16:creationId xmlns:a16="http://schemas.microsoft.com/office/drawing/2014/main" id="{2BC136A3-720A-36FC-2781-2CBC33976C22}"/>
              </a:ext>
            </a:extLst>
          </p:cNvPr>
          <p:cNvSpPr/>
          <p:nvPr/>
        </p:nvSpPr>
        <p:spPr>
          <a:xfrm>
            <a:off x="3350270" y="5362653"/>
            <a:ext cx="252696" cy="269325"/>
          </a:xfrm>
          <a:prstGeom prst="star5">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52B8F7-8F41-9207-9A4A-834D93FA8DB0}"/>
              </a:ext>
            </a:extLst>
          </p:cNvPr>
          <p:cNvSpPr txBox="1"/>
          <p:nvPr/>
        </p:nvSpPr>
        <p:spPr>
          <a:xfrm>
            <a:off x="3178330" y="5725274"/>
            <a:ext cx="612959" cy="553998"/>
          </a:xfrm>
          <a:prstGeom prst="rect">
            <a:avLst/>
          </a:prstGeom>
          <a:solidFill>
            <a:schemeClr val="accent1">
              <a:lumMod val="60000"/>
              <a:lumOff val="40000"/>
            </a:schemeClr>
          </a:solidFill>
        </p:spPr>
        <p:txBody>
          <a:bodyPr wrap="square" rtlCol="0">
            <a:spAutoFit/>
          </a:bodyPr>
          <a:lstStyle/>
          <a:p>
            <a:pPr algn="ctr"/>
            <a:r>
              <a:rPr lang="en-US" sz="1000" b="1"/>
              <a:t>You are Here</a:t>
            </a:r>
          </a:p>
        </p:txBody>
      </p:sp>
    </p:spTree>
    <p:extLst>
      <p:ext uri="{BB962C8B-B14F-4D97-AF65-F5344CB8AC3E}">
        <p14:creationId xmlns:p14="http://schemas.microsoft.com/office/powerpoint/2010/main" val="2556243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0C27-4284-AA7C-B822-375EC711D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2C6D8-E1DA-C0EF-8B2E-F4B31CFF9B84}"/>
              </a:ext>
            </a:extLst>
          </p:cNvPr>
          <p:cNvSpPr>
            <a:spLocks noGrp="1"/>
          </p:cNvSpPr>
          <p:nvPr>
            <p:ph type="title"/>
          </p:nvPr>
        </p:nvSpPr>
        <p:spPr/>
        <p:txBody>
          <a:bodyPr/>
          <a:lstStyle/>
          <a:p>
            <a:r>
              <a:rPr lang="en-US" sz="2400"/>
              <a:t>PUC’s AS Study Findings, Contd.</a:t>
            </a:r>
          </a:p>
        </p:txBody>
      </p:sp>
      <p:graphicFrame>
        <p:nvGraphicFramePr>
          <p:cNvPr id="5" name="Content Placeholder 4">
            <a:extLst>
              <a:ext uri="{FF2B5EF4-FFF2-40B4-BE49-F238E27FC236}">
                <a16:creationId xmlns:a16="http://schemas.microsoft.com/office/drawing/2014/main" id="{2FF38559-2E85-3B3C-E9D1-C74E905A5BA0}"/>
              </a:ext>
            </a:extLst>
          </p:cNvPr>
          <p:cNvGraphicFramePr>
            <a:graphicFrameLocks noGrp="1"/>
          </p:cNvGraphicFramePr>
          <p:nvPr>
            <p:ph idx="1"/>
          </p:nvPr>
        </p:nvGraphicFramePr>
        <p:xfrm>
          <a:off x="304800" y="855663"/>
          <a:ext cx="8458201" cy="4820920"/>
        </p:xfrm>
        <a:graphic>
          <a:graphicData uri="http://schemas.openxmlformats.org/drawingml/2006/table">
            <a:tbl>
              <a:tblPr firstRow="1" bandRow="1">
                <a:tableStyleId>{5C22544A-7EE6-4342-B048-85BDC9FD1C3A}</a:tableStyleId>
              </a:tblPr>
              <a:tblGrid>
                <a:gridCol w="2647315">
                  <a:extLst>
                    <a:ext uri="{9D8B030D-6E8A-4147-A177-3AD203B41FA5}">
                      <a16:colId xmlns:a16="http://schemas.microsoft.com/office/drawing/2014/main" val="4233086594"/>
                    </a:ext>
                  </a:extLst>
                </a:gridCol>
                <a:gridCol w="2905443">
                  <a:extLst>
                    <a:ext uri="{9D8B030D-6E8A-4147-A177-3AD203B41FA5}">
                      <a16:colId xmlns:a16="http://schemas.microsoft.com/office/drawing/2014/main" val="3558780894"/>
                    </a:ext>
                  </a:extLst>
                </a:gridCol>
                <a:gridCol w="2905443">
                  <a:extLst>
                    <a:ext uri="{9D8B030D-6E8A-4147-A177-3AD203B41FA5}">
                      <a16:colId xmlns:a16="http://schemas.microsoft.com/office/drawing/2014/main" val="1036638462"/>
                    </a:ext>
                  </a:extLst>
                </a:gridCol>
              </a:tblGrid>
              <a:tr h="370840">
                <a:tc>
                  <a:txBody>
                    <a:bodyPr/>
                    <a:lstStyle/>
                    <a:p>
                      <a:pPr algn="ctr"/>
                      <a:r>
                        <a:rPr lang="en-US" cap="small" baseline="0"/>
                        <a:t>Topic</a:t>
                      </a:r>
                    </a:p>
                  </a:txBody>
                  <a:tcPr/>
                </a:tc>
                <a:tc>
                  <a:txBody>
                    <a:bodyPr/>
                    <a:lstStyle/>
                    <a:p>
                      <a:pPr algn="ctr"/>
                      <a:r>
                        <a:rPr lang="en-US" cap="small" baseline="0"/>
                        <a:t>Finding</a:t>
                      </a:r>
                    </a:p>
                  </a:txBody>
                  <a:tcPr/>
                </a:tc>
                <a:tc>
                  <a:txBody>
                    <a:bodyPr/>
                    <a:lstStyle/>
                    <a:p>
                      <a:pPr algn="ctr"/>
                      <a:r>
                        <a:rPr lang="en-US" cap="small" baseline="0"/>
                        <a:t>Next Steps</a:t>
                      </a:r>
                    </a:p>
                  </a:txBody>
                  <a:tcPr/>
                </a:tc>
                <a:extLst>
                  <a:ext uri="{0D108BD9-81ED-4DB2-BD59-A6C34878D82A}">
                    <a16:rowId xmlns:a16="http://schemas.microsoft.com/office/drawing/2014/main" val="510776947"/>
                  </a:ext>
                </a:extLst>
              </a:tr>
              <a:tr h="370840">
                <a:tc>
                  <a:txBody>
                    <a:bodyPr/>
                    <a:lstStyle/>
                    <a:p>
                      <a:pPr algn="ctr"/>
                      <a:r>
                        <a:rPr lang="en-US" sz="1000"/>
                        <a:t>PROBABALISTIC MODELING TO DETERMINE AS QUANTITIES</a:t>
                      </a:r>
                    </a:p>
                  </a:txBody>
                  <a:tcPr anchor="ctr"/>
                </a:tc>
                <a:tc>
                  <a:txBody>
                    <a:bodyPr/>
                    <a:lstStyle/>
                    <a:p>
                      <a:r>
                        <a:rPr lang="en-US" sz="1000" kern="1200">
                          <a:solidFill>
                            <a:schemeClr val="dk1"/>
                          </a:solidFill>
                          <a:latin typeface="+mn-lt"/>
                          <a:ea typeface="+mn-ea"/>
                          <a:cs typeface="+mn-cs"/>
                        </a:rPr>
                        <a:t>ERCOT's current practice to determine AS quantities relies on a statistical analysis using</a:t>
                      </a:r>
                    </a:p>
                    <a:p>
                      <a:r>
                        <a:rPr lang="en-US" sz="1000" kern="1200">
                          <a:solidFill>
                            <a:schemeClr val="dk1"/>
                          </a:solidFill>
                          <a:latin typeface="+mn-lt"/>
                          <a:ea typeface="+mn-ea"/>
                          <a:cs typeface="+mn-cs"/>
                        </a:rPr>
                        <a:t>historical operating conditions and outcomes. This methodology is no longer sufficient as myriad changes to the wholesale markets and operating conditions continue to impact reasonable forecasting needs. Changes such as incorporation of an unknown amount of TEF-supported capacity, how new large loads are integrated into grid operations, or the impact of new market designs present uncertainty for forecasting tools based exclusively on historical data.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a suitable probabilistic, forward-looking modeling capability, provide regular updates to TAC, and present options that can be incorporated no later than the 2027 AS Methodology. </a:t>
                      </a:r>
                    </a:p>
                  </a:txBody>
                  <a:tcPr/>
                </a:tc>
                <a:extLst>
                  <a:ext uri="{0D108BD9-81ED-4DB2-BD59-A6C34878D82A}">
                    <a16:rowId xmlns:a16="http://schemas.microsoft.com/office/drawing/2014/main" val="224336176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a:t>DISPATCHABLE RELIABILITY RESERVE SERVICE (DRRS) </a:t>
                      </a:r>
                    </a:p>
                  </a:txBody>
                  <a:tcPr anchor="ctr"/>
                </a:tc>
                <a:tc>
                  <a:txBody>
                    <a:bodyPr/>
                    <a:lstStyle/>
                    <a:p>
                      <a:r>
                        <a:rPr lang="en-US" sz="1000"/>
                        <a:t>DRRS is one of the tools in the market design toolbox that may assist in meeting the ERCOT reliability standard and need not be specially designated as a tool for resource adequacy to be utilized for this purpose in the future. </a:t>
                      </a:r>
                      <a:endParaRPr lang="en-US" sz="1000">
                        <a:solidFill>
                          <a:schemeClr val="accent6"/>
                        </a:solidFill>
                      </a:endParaRPr>
                    </a:p>
                  </a:txBody>
                  <a:tcPr/>
                </a:tc>
                <a:tc>
                  <a:txBody>
                    <a:bodyPr/>
                    <a:lstStyle/>
                    <a:p>
                      <a:r>
                        <a:rPr lang="en-US" sz="1000"/>
                        <a:t>ERCOT should design DRRS to ensure that it meets its primary role as an ancillary service to mitigate operational risks in real time and reduce the use of Reliability Unit Commitment. ERCOT should also design flexibility into the mechanism for procuring DRRS so that, if the Commission determines that the price for or quantity of DRRS should be modified in the future to provide targeted additional generator revenue, this could be done without requiring significant additional system changes and without creating artificial scarcity or other detrimental effects on the market. ERCOT and stakeholders may have additional ideas to achieve this outcome that merit continued examination. </a:t>
                      </a:r>
                      <a:endParaRPr lang="en-US" sz="1000">
                        <a:solidFill>
                          <a:schemeClr val="accent6"/>
                        </a:solidFill>
                      </a:endParaRPr>
                    </a:p>
                  </a:txBody>
                  <a:tcPr/>
                </a:tc>
                <a:extLst>
                  <a:ext uri="{0D108BD9-81ED-4DB2-BD59-A6C34878D82A}">
                    <a16:rowId xmlns:a16="http://schemas.microsoft.com/office/drawing/2014/main" val="587894008"/>
                  </a:ext>
                </a:extLst>
              </a:tr>
            </a:tbl>
          </a:graphicData>
        </a:graphic>
      </p:graphicFrame>
      <p:sp>
        <p:nvSpPr>
          <p:cNvPr id="4" name="Slide Number Placeholder 3">
            <a:extLst>
              <a:ext uri="{FF2B5EF4-FFF2-40B4-BE49-F238E27FC236}">
                <a16:creationId xmlns:a16="http://schemas.microsoft.com/office/drawing/2014/main" id="{0D865BC7-6062-D930-B806-01415BD917C3}"/>
              </a:ext>
            </a:extLst>
          </p:cNvPr>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977056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BCF5E-5F25-D1BC-60AC-F076F5C5C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BA438-A71B-42A2-40BE-0EF2E00DC437}"/>
              </a:ext>
            </a:extLst>
          </p:cNvPr>
          <p:cNvSpPr>
            <a:spLocks noGrp="1"/>
          </p:cNvSpPr>
          <p:nvPr>
            <p:ph type="title"/>
          </p:nvPr>
        </p:nvSpPr>
        <p:spPr/>
        <p:txBody>
          <a:bodyPr/>
          <a:lstStyle/>
          <a:p>
            <a:r>
              <a:rPr lang="en-US" sz="2400"/>
              <a:t>PUC’s AS Study Findings, Contd.</a:t>
            </a:r>
          </a:p>
        </p:txBody>
      </p:sp>
      <p:graphicFrame>
        <p:nvGraphicFramePr>
          <p:cNvPr id="5" name="Content Placeholder 4">
            <a:extLst>
              <a:ext uri="{FF2B5EF4-FFF2-40B4-BE49-F238E27FC236}">
                <a16:creationId xmlns:a16="http://schemas.microsoft.com/office/drawing/2014/main" id="{C605F79D-6216-AEAD-ED19-63CFE2FCCFA8}"/>
              </a:ext>
            </a:extLst>
          </p:cNvPr>
          <p:cNvGraphicFramePr>
            <a:graphicFrameLocks noGrp="1"/>
          </p:cNvGraphicFramePr>
          <p:nvPr>
            <p:ph idx="1"/>
          </p:nvPr>
        </p:nvGraphicFramePr>
        <p:xfrm>
          <a:off x="304800" y="855663"/>
          <a:ext cx="8458201" cy="3327400"/>
        </p:xfrm>
        <a:graphic>
          <a:graphicData uri="http://schemas.openxmlformats.org/drawingml/2006/table">
            <a:tbl>
              <a:tblPr firstRow="1" bandRow="1">
                <a:tableStyleId>{5C22544A-7EE6-4342-B048-85BDC9FD1C3A}</a:tableStyleId>
              </a:tblPr>
              <a:tblGrid>
                <a:gridCol w="2647315">
                  <a:extLst>
                    <a:ext uri="{9D8B030D-6E8A-4147-A177-3AD203B41FA5}">
                      <a16:colId xmlns:a16="http://schemas.microsoft.com/office/drawing/2014/main" val="4233086594"/>
                    </a:ext>
                  </a:extLst>
                </a:gridCol>
                <a:gridCol w="2905443">
                  <a:extLst>
                    <a:ext uri="{9D8B030D-6E8A-4147-A177-3AD203B41FA5}">
                      <a16:colId xmlns:a16="http://schemas.microsoft.com/office/drawing/2014/main" val="3558780894"/>
                    </a:ext>
                  </a:extLst>
                </a:gridCol>
                <a:gridCol w="2905443">
                  <a:extLst>
                    <a:ext uri="{9D8B030D-6E8A-4147-A177-3AD203B41FA5}">
                      <a16:colId xmlns:a16="http://schemas.microsoft.com/office/drawing/2014/main" val="1036638462"/>
                    </a:ext>
                  </a:extLst>
                </a:gridCol>
              </a:tblGrid>
              <a:tr h="370840">
                <a:tc>
                  <a:txBody>
                    <a:bodyPr/>
                    <a:lstStyle/>
                    <a:p>
                      <a:pPr algn="ctr"/>
                      <a:r>
                        <a:rPr lang="en-US" cap="small" baseline="0"/>
                        <a:t>Topic</a:t>
                      </a:r>
                    </a:p>
                  </a:txBody>
                  <a:tcPr/>
                </a:tc>
                <a:tc>
                  <a:txBody>
                    <a:bodyPr/>
                    <a:lstStyle/>
                    <a:p>
                      <a:pPr algn="ctr"/>
                      <a:r>
                        <a:rPr lang="en-US" cap="small" baseline="0"/>
                        <a:t>Finding</a:t>
                      </a:r>
                    </a:p>
                  </a:txBody>
                  <a:tcPr/>
                </a:tc>
                <a:tc>
                  <a:txBody>
                    <a:bodyPr/>
                    <a:lstStyle/>
                    <a:p>
                      <a:pPr algn="ctr"/>
                      <a:r>
                        <a:rPr lang="en-US" cap="small" baseline="0"/>
                        <a:t>Next Steps</a:t>
                      </a:r>
                    </a:p>
                  </a:txBody>
                  <a:tcPr/>
                </a:tc>
                <a:extLst>
                  <a:ext uri="{0D108BD9-81ED-4DB2-BD59-A6C34878D82A}">
                    <a16:rowId xmlns:a16="http://schemas.microsoft.com/office/drawing/2014/main" val="510776947"/>
                  </a:ext>
                </a:extLst>
              </a:tr>
              <a:tr h="370840">
                <a:tc>
                  <a:txBody>
                    <a:bodyPr/>
                    <a:lstStyle/>
                    <a:p>
                      <a:pPr algn="ctr"/>
                      <a:r>
                        <a:rPr lang="en-US" sz="1000"/>
                        <a:t>OTHER CONSIDERATIONS #A</a:t>
                      </a:r>
                    </a:p>
                    <a:p>
                      <a:pPr algn="ctr"/>
                      <a:r>
                        <a:rPr lang="en-US" sz="1000"/>
                        <a:t>FIRM FUEL SUPPLY SERVICE (FFSS)</a:t>
                      </a:r>
                    </a:p>
                  </a:txBody>
                  <a:tcPr anchor="ctr"/>
                </a:tc>
                <a:tc>
                  <a:txBody>
                    <a:bodyPr/>
                    <a:lstStyle/>
                    <a:p>
                      <a:r>
                        <a:rPr lang="en-US" sz="1000" kern="1200">
                          <a:solidFill>
                            <a:schemeClr val="dk1"/>
                          </a:solidFill>
                          <a:latin typeface="+mn-lt"/>
                          <a:ea typeface="+mn-ea"/>
                          <a:cs typeface="+mn-cs"/>
                        </a:rPr>
                        <a:t>No changes to FFSS are warranted as part of this study as risks mitigated with FFFS do not overlap with risks mitigated by procuring AS. </a:t>
                      </a:r>
                      <a:endParaRPr lang="en-US" sz="1000">
                        <a:solidFill>
                          <a:schemeClr val="accent6"/>
                        </a:solidFill>
                      </a:endParaRPr>
                    </a:p>
                  </a:txBody>
                  <a:tcPr/>
                </a:tc>
                <a:tc>
                  <a:txBody>
                    <a:bodyPr/>
                    <a:lstStyle/>
                    <a:p>
                      <a:r>
                        <a:rPr lang="en-US" sz="1000"/>
                        <a:t>FFSS has its own project (Project No 56000) and any improvements to that service will continue there.</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243361762"/>
                  </a:ext>
                </a:extLst>
              </a:tr>
              <a:tr h="370840">
                <a:tc>
                  <a:txBody>
                    <a:bodyPr/>
                    <a:lstStyle/>
                    <a:p>
                      <a:pPr algn="ctr"/>
                      <a:r>
                        <a:rPr lang="en-US" sz="1000"/>
                        <a:t>OTHER CONSIDERATIONS #B</a:t>
                      </a:r>
                    </a:p>
                    <a:p>
                      <a:pPr algn="ctr"/>
                      <a:r>
                        <a:rPr lang="en-US" sz="1000"/>
                        <a:t>EMERGENCY RESPONSE SERVICE (ERS)</a:t>
                      </a:r>
                    </a:p>
                  </a:txBody>
                  <a:tcPr anchor="ctr"/>
                </a:tc>
                <a:tc>
                  <a:txBody>
                    <a:bodyPr/>
                    <a:lstStyle/>
                    <a:p>
                      <a:r>
                        <a:rPr lang="en-US" sz="1000" kern="1200">
                          <a:solidFill>
                            <a:schemeClr val="dk1"/>
                          </a:solidFill>
                          <a:latin typeface="+mn-lt"/>
                          <a:ea typeface="+mn-ea"/>
                          <a:cs typeface="+mn-cs"/>
                        </a:rPr>
                        <a:t>Opportunities to expand ERS or create related new demand response products should be pursued. </a:t>
                      </a:r>
                    </a:p>
                    <a:p>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perform a holistic review of existing and potential voluntary and emergency-related DR programs, including ERS</a:t>
                      </a:r>
                      <a:endParaRPr lang="en-US" sz="1000">
                        <a:solidFill>
                          <a:schemeClr val="accent6"/>
                        </a:solidFill>
                      </a:endParaRPr>
                    </a:p>
                  </a:txBody>
                  <a:tcPr/>
                </a:tc>
                <a:extLst>
                  <a:ext uri="{0D108BD9-81ED-4DB2-BD59-A6C34878D82A}">
                    <a16:rowId xmlns:a16="http://schemas.microsoft.com/office/drawing/2014/main" val="587894008"/>
                  </a:ext>
                </a:extLst>
              </a:tr>
              <a:tr h="370840">
                <a:tc>
                  <a:txBody>
                    <a:bodyPr/>
                    <a:lstStyle/>
                    <a:p>
                      <a:pPr algn="ctr"/>
                      <a:r>
                        <a:rPr lang="en-US" sz="1000"/>
                        <a:t>OTHER CONSIDERATIONS #C</a:t>
                      </a:r>
                    </a:p>
                    <a:p>
                      <a:pPr algn="ctr"/>
                      <a:r>
                        <a:rPr lang="en-US" sz="1000"/>
                        <a:t>INDIVIDUALLY PRICING AS SUB-TYPES </a:t>
                      </a:r>
                    </a:p>
                  </a:txBody>
                  <a:tcPr anchor="ctr"/>
                </a:tc>
                <a:tc>
                  <a:txBody>
                    <a:bodyPr/>
                    <a:lstStyle/>
                    <a:p>
                      <a:r>
                        <a:rPr lang="en-US" sz="1000" kern="1200">
                          <a:solidFill>
                            <a:schemeClr val="dk1"/>
                          </a:solidFill>
                          <a:latin typeface="+mn-lt"/>
                          <a:ea typeface="+mn-ea"/>
                          <a:cs typeface="+mn-cs"/>
                        </a:rPr>
                        <a:t>Creating separate clearing prices for different resource types that provide different subtypes of the same AS will likely benefit the ERCOT market, but it is not currently a top priority, given</a:t>
                      </a:r>
                    </a:p>
                    <a:p>
                      <a:r>
                        <a:rPr lang="en-US" sz="1000" kern="1200">
                          <a:solidFill>
                            <a:schemeClr val="dk1"/>
                          </a:solidFill>
                          <a:latin typeface="+mn-lt"/>
                          <a:ea typeface="+mn-ea"/>
                          <a:cs typeface="+mn-cs"/>
                        </a:rPr>
                        <a:t>other market improvement efforts in-flight. </a:t>
                      </a:r>
                    </a:p>
                  </a:txBody>
                  <a:tcPr/>
                </a:tc>
                <a:tc>
                  <a:txBody>
                    <a:bodyPr/>
                    <a:lstStyle/>
                    <a:p>
                      <a:r>
                        <a:rPr lang="en-US" sz="1000"/>
                        <a:t>ERCOT and stakeholders should consider pricing AS subtypes separately after RTC+B has stabilized.</a:t>
                      </a:r>
                      <a:endParaRPr lang="en-US" sz="1000">
                        <a:solidFill>
                          <a:schemeClr val="accent6"/>
                        </a:solidFill>
                      </a:endParaRPr>
                    </a:p>
                  </a:txBody>
                  <a:tcPr/>
                </a:tc>
                <a:extLst>
                  <a:ext uri="{0D108BD9-81ED-4DB2-BD59-A6C34878D82A}">
                    <a16:rowId xmlns:a16="http://schemas.microsoft.com/office/drawing/2014/main" val="3478867392"/>
                  </a:ext>
                </a:extLst>
              </a:tr>
              <a:tr h="0">
                <a:tc>
                  <a:txBody>
                    <a:bodyPr/>
                    <a:lstStyle/>
                    <a:p>
                      <a:pPr algn="ctr"/>
                      <a:r>
                        <a:rPr lang="en-US" sz="1000"/>
                        <a:t>OTHER CONSIDERATIONS #D</a:t>
                      </a:r>
                    </a:p>
                    <a:p>
                      <a:pPr algn="ctr"/>
                      <a:r>
                        <a:rPr lang="en-US" sz="1000"/>
                        <a:t>DURATION REQUIREMENTS FOR ERCOT CONTINGENCY RESERVE SERVICE AND NONSPIN RESERVE SERVICE.</a:t>
                      </a:r>
                    </a:p>
                  </a:txBody>
                  <a:tcPr anchor="ctr"/>
                </a:tc>
                <a:tc>
                  <a:txBody>
                    <a:bodyPr/>
                    <a:lstStyle/>
                    <a:p>
                      <a:r>
                        <a:rPr lang="en-US" sz="1000" kern="1200">
                          <a:solidFill>
                            <a:schemeClr val="dk1"/>
                          </a:solidFill>
                          <a:latin typeface="+mn-lt"/>
                          <a:ea typeface="+mn-ea"/>
                          <a:cs typeface="+mn-cs"/>
                        </a:rPr>
                        <a:t>Examining the length of response time required for these two AS will likely benefit the</a:t>
                      </a:r>
                    </a:p>
                    <a:p>
                      <a:r>
                        <a:rPr lang="en-US" sz="1000" kern="1200">
                          <a:solidFill>
                            <a:schemeClr val="dk1"/>
                          </a:solidFill>
                          <a:latin typeface="+mn-lt"/>
                          <a:ea typeface="+mn-ea"/>
                          <a:cs typeface="+mn-cs"/>
                        </a:rPr>
                        <a:t>ERCOT market, but it is not currently a top priority, given other market improvement efforts in-flight. </a:t>
                      </a:r>
                      <a:endParaRPr lang="en-US" sz="1000">
                        <a:solidFill>
                          <a:schemeClr val="accent6"/>
                        </a:solidFill>
                      </a:endParaRPr>
                    </a:p>
                  </a:txBody>
                  <a:tcPr/>
                </a:tc>
                <a:tc>
                  <a:txBody>
                    <a:bodyPr/>
                    <a:lstStyle/>
                    <a:p>
                      <a:r>
                        <a:rPr lang="en-US" sz="1000"/>
                        <a:t>ERCOT and stakeholders should revisit duration requirements for ECRS and Non-Spin after RTC+B has stabilized. </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705141952"/>
                  </a:ext>
                </a:extLst>
              </a:tr>
            </a:tbl>
          </a:graphicData>
        </a:graphic>
      </p:graphicFrame>
      <p:sp>
        <p:nvSpPr>
          <p:cNvPr id="4" name="Slide Number Placeholder 3">
            <a:extLst>
              <a:ext uri="{FF2B5EF4-FFF2-40B4-BE49-F238E27FC236}">
                <a16:creationId xmlns:a16="http://schemas.microsoft.com/office/drawing/2014/main" id="{309103FF-28DE-800B-2850-0901D2AC8147}"/>
              </a:ext>
            </a:extLst>
          </p:cNvPr>
          <p:cNvSpPr>
            <a:spLocks noGrp="1"/>
          </p:cNvSpPr>
          <p:nvPr>
            <p:ph type="sldNum" sz="quarter" idx="4"/>
          </p:nvPr>
        </p:nvSpPr>
        <p:spPr/>
        <p:txBody>
          <a:bodyPr/>
          <a:lstStyle/>
          <a:p>
            <a:fld id="{1D93BD3E-1E9A-4970-A6F7-E7AC52762E0C}" type="slidenum">
              <a:rPr lang="en-US" smtClean="0"/>
              <a:pPr/>
              <a:t>51</a:t>
            </a:fld>
            <a:endParaRPr lang="en-US"/>
          </a:p>
        </p:txBody>
      </p:sp>
    </p:spTree>
    <p:extLst>
      <p:ext uri="{BB962C8B-B14F-4D97-AF65-F5344CB8AC3E}">
        <p14:creationId xmlns:p14="http://schemas.microsoft.com/office/powerpoint/2010/main" val="2976375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5E348-EC6F-1F24-C0E4-5692E277FF9F}"/>
              </a:ext>
            </a:extLst>
          </p:cNvPr>
          <p:cNvSpPr>
            <a:spLocks noGrp="1"/>
          </p:cNvSpPr>
          <p:nvPr>
            <p:ph idx="1"/>
          </p:nvPr>
        </p:nvSpPr>
        <p:spPr/>
        <p:txBody>
          <a:bodyPr/>
          <a:lstStyle/>
          <a:p>
            <a:pPr marL="457200" indent="-457200">
              <a:buFont typeface="+mj-lt"/>
              <a:buAutoNum type="arabicPeriod"/>
            </a:pPr>
            <a:r>
              <a:rPr lang="en-US" sz="1600" i="1"/>
              <a:t>Change</a:t>
            </a:r>
            <a:r>
              <a:rPr lang="en-US" sz="1600"/>
              <a:t> the methodology to calculate non-frequency-restoration portion of </a:t>
            </a:r>
            <a:r>
              <a:rPr lang="en-US" sz="1600" b="1"/>
              <a:t>ECRS</a:t>
            </a:r>
            <a:r>
              <a:rPr lang="en-US" sz="1600"/>
              <a:t> quantities and </a:t>
            </a:r>
            <a:r>
              <a:rPr lang="en-US" sz="1600" b="1"/>
              <a:t>Non-Spin</a:t>
            </a:r>
            <a:r>
              <a:rPr lang="en-US" sz="1600"/>
              <a:t> quantities to use a “full statistical” analysis of risks</a:t>
            </a:r>
          </a:p>
          <a:p>
            <a:pPr marL="757238" lvl="1" indent="-457200"/>
            <a:r>
              <a:rPr lang="en-US" sz="1400"/>
              <a:t>Current methodology uses a quasi-statistical approach based on combined risk percentiles that are stacked on top of each other. A “full statistical” approach will compute a single, combined risk for each AS type.</a:t>
            </a:r>
          </a:p>
        </p:txBody>
      </p:sp>
      <p:sp>
        <p:nvSpPr>
          <p:cNvPr id="2" name="Title 1">
            <a:extLst>
              <a:ext uri="{FF2B5EF4-FFF2-40B4-BE49-F238E27FC236}">
                <a16:creationId xmlns:a16="http://schemas.microsoft.com/office/drawing/2014/main" id="{CFDCA489-CADE-4113-E879-9CFCD818ACE5}"/>
              </a:ext>
            </a:extLst>
          </p:cNvPr>
          <p:cNvSpPr>
            <a:spLocks noGrp="1"/>
          </p:cNvSpPr>
          <p:nvPr>
            <p:ph type="title"/>
          </p:nvPr>
        </p:nvSpPr>
        <p:spPr/>
        <p:txBody>
          <a:bodyPr/>
          <a:lstStyle/>
          <a:p>
            <a:r>
              <a:rPr lang="en-US" sz="2000"/>
              <a:t>ERCOT Recommendation #1 – “Full Statistical” Analysis of risk</a:t>
            </a:r>
          </a:p>
        </p:txBody>
      </p:sp>
      <p:grpSp>
        <p:nvGrpSpPr>
          <p:cNvPr id="25" name="Group 24">
            <a:extLst>
              <a:ext uri="{FF2B5EF4-FFF2-40B4-BE49-F238E27FC236}">
                <a16:creationId xmlns:a16="http://schemas.microsoft.com/office/drawing/2014/main" id="{6CF361A4-B907-FBD4-1C9B-46F2B80D3B20}"/>
              </a:ext>
            </a:extLst>
          </p:cNvPr>
          <p:cNvGrpSpPr/>
          <p:nvPr/>
        </p:nvGrpSpPr>
        <p:grpSpPr>
          <a:xfrm>
            <a:off x="975360" y="2071254"/>
            <a:ext cx="7565967" cy="4218017"/>
            <a:chOff x="381000" y="1920082"/>
            <a:chExt cx="8465127" cy="4986410"/>
          </a:xfrm>
        </p:grpSpPr>
        <p:sp>
          <p:nvSpPr>
            <p:cNvPr id="7" name="Title 1">
              <a:extLst>
                <a:ext uri="{FF2B5EF4-FFF2-40B4-BE49-F238E27FC236}">
                  <a16:creationId xmlns:a16="http://schemas.microsoft.com/office/drawing/2014/main" id="{D5B2CC09-9214-191F-17B2-DBE59EAE2FF6}"/>
                </a:ext>
              </a:extLst>
            </p:cNvPr>
            <p:cNvSpPr txBox="1">
              <a:spLocks/>
            </p:cNvSpPr>
            <p:nvPr/>
          </p:nvSpPr>
          <p:spPr>
            <a:xfrm>
              <a:off x="381000" y="1920082"/>
              <a:ext cx="8458200"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sz="1600"/>
                <a:t>“Full Statistical” Monte Carlo Analysis of Reserve Need</a:t>
              </a:r>
            </a:p>
          </p:txBody>
        </p:sp>
        <p:sp>
          <p:nvSpPr>
            <p:cNvPr id="8" name="Oval 7">
              <a:extLst>
                <a:ext uri="{FF2B5EF4-FFF2-40B4-BE49-F238E27FC236}">
                  <a16:creationId xmlns:a16="http://schemas.microsoft.com/office/drawing/2014/main" id="{68AB3454-AC24-BD72-2853-D2E9A08A7752}"/>
                </a:ext>
              </a:extLst>
            </p:cNvPr>
            <p:cNvSpPr/>
            <p:nvPr/>
          </p:nvSpPr>
          <p:spPr>
            <a:xfrm>
              <a:off x="750269" y="2381626"/>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Load Forecast Error</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sp>
          <p:nvSpPr>
            <p:cNvPr id="9" name="Oval 8">
              <a:extLst>
                <a:ext uri="{FF2B5EF4-FFF2-40B4-BE49-F238E27FC236}">
                  <a16:creationId xmlns:a16="http://schemas.microsoft.com/office/drawing/2014/main" id="{D0AD5643-6A65-3963-8D78-DD351F83B2CA}"/>
                </a:ext>
              </a:extLst>
            </p:cNvPr>
            <p:cNvSpPr/>
            <p:nvPr/>
          </p:nvSpPr>
          <p:spPr>
            <a:xfrm>
              <a:off x="815470" y="5662154"/>
              <a:ext cx="195606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Solar Forecast Error</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sp>
          <p:nvSpPr>
            <p:cNvPr id="10" name="Oval 9">
              <a:extLst>
                <a:ext uri="{FF2B5EF4-FFF2-40B4-BE49-F238E27FC236}">
                  <a16:creationId xmlns:a16="http://schemas.microsoft.com/office/drawing/2014/main" id="{D4A09650-2E65-C1C0-36E1-109546DE0FFB}"/>
                </a:ext>
              </a:extLst>
            </p:cNvPr>
            <p:cNvSpPr/>
            <p:nvPr/>
          </p:nvSpPr>
          <p:spPr>
            <a:xfrm>
              <a:off x="805650" y="4021890"/>
              <a:ext cx="1825660"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Wind Forecast Error</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cxnSp>
          <p:nvCxnSpPr>
            <p:cNvPr id="11" name="Straight Arrow Connector 10">
              <a:extLst>
                <a:ext uri="{FF2B5EF4-FFF2-40B4-BE49-F238E27FC236}">
                  <a16:creationId xmlns:a16="http://schemas.microsoft.com/office/drawing/2014/main" id="{97936029-DF10-D138-9DDD-A8EB1B15ED2E}"/>
                </a:ext>
              </a:extLst>
            </p:cNvPr>
            <p:cNvCxnSpPr>
              <a:cxnSpLocks/>
            </p:cNvCxnSpPr>
            <p:nvPr/>
          </p:nvCxnSpPr>
          <p:spPr>
            <a:xfrm>
              <a:off x="2771532" y="3131103"/>
              <a:ext cx="686586" cy="451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C1F59C-F86D-9AB0-AA2E-C3311C7D35BC}"/>
                </a:ext>
              </a:extLst>
            </p:cNvPr>
            <p:cNvCxnSpPr>
              <a:cxnSpLocks/>
            </p:cNvCxnSpPr>
            <p:nvPr/>
          </p:nvCxnSpPr>
          <p:spPr>
            <a:xfrm>
              <a:off x="2794316" y="4644059"/>
              <a:ext cx="6638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EEED64-BCF1-DAAE-2C66-7169AC80CB0A}"/>
                </a:ext>
              </a:extLst>
            </p:cNvPr>
            <p:cNvCxnSpPr>
              <a:cxnSpLocks/>
            </p:cNvCxnSpPr>
            <p:nvPr/>
          </p:nvCxnSpPr>
          <p:spPr>
            <a:xfrm flipV="1">
              <a:off x="2892901" y="5921767"/>
              <a:ext cx="565217" cy="4626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DF7AD17-229D-09C4-1853-AA5BC0B6B258}"/>
                </a:ext>
              </a:extLst>
            </p:cNvPr>
            <p:cNvPicPr preferRelativeResize="0">
              <a:picLocks/>
            </p:cNvPicPr>
            <p:nvPr/>
          </p:nvPicPr>
          <p:blipFill>
            <a:blip r:embed="rId2"/>
            <a:stretch>
              <a:fillRect/>
            </a:stretch>
          </p:blipFill>
          <p:spPr>
            <a:xfrm>
              <a:off x="6536950" y="3880874"/>
              <a:ext cx="2309177" cy="1432101"/>
            </a:xfrm>
            <a:prstGeom prst="rect">
              <a:avLst/>
            </a:prstGeom>
          </p:spPr>
        </p:pic>
        <p:sp>
          <p:nvSpPr>
            <p:cNvPr id="15" name="TextBox 14">
              <a:extLst>
                <a:ext uri="{FF2B5EF4-FFF2-40B4-BE49-F238E27FC236}">
                  <a16:creationId xmlns:a16="http://schemas.microsoft.com/office/drawing/2014/main" id="{751715A0-0ACA-B6C9-081D-E44BF8E5A9C3}"/>
                </a:ext>
              </a:extLst>
            </p:cNvPr>
            <p:cNvSpPr txBox="1"/>
            <p:nvPr/>
          </p:nvSpPr>
          <p:spPr>
            <a:xfrm>
              <a:off x="6714080" y="3467443"/>
              <a:ext cx="2084114" cy="545766"/>
            </a:xfrm>
            <a:prstGeom prst="rect">
              <a:avLst/>
            </a:prstGeom>
            <a:noFill/>
          </p:spPr>
          <p:txBody>
            <a:bodyPr wrap="square" rtlCol="0">
              <a:spAutoFit/>
            </a:bodyPr>
            <a:lstStyle/>
            <a:p>
              <a:pPr algn="ctr"/>
              <a:r>
                <a:rPr lang="en-US" sz="1200">
                  <a:latin typeface="+mj-lt"/>
                </a:rPr>
                <a:t>Distribution of Reserve Need </a:t>
              </a:r>
              <a:r>
                <a:rPr lang="en-US" sz="1200" i="1">
                  <a:latin typeface="+mj-lt"/>
                </a:rPr>
                <a:t>(Month: x, HE: y)</a:t>
              </a:r>
            </a:p>
          </p:txBody>
        </p:sp>
        <p:sp>
          <p:nvSpPr>
            <p:cNvPr id="16" name="Oval 15">
              <a:extLst>
                <a:ext uri="{FF2B5EF4-FFF2-40B4-BE49-F238E27FC236}">
                  <a16:creationId xmlns:a16="http://schemas.microsoft.com/office/drawing/2014/main" id="{C0A3E605-35B5-FE2B-A006-402B97C9B3DE}"/>
                </a:ext>
              </a:extLst>
            </p:cNvPr>
            <p:cNvSpPr/>
            <p:nvPr/>
          </p:nvSpPr>
          <p:spPr>
            <a:xfrm>
              <a:off x="3584988" y="3974756"/>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Net-Load Forecast Error</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cxnSp>
          <p:nvCxnSpPr>
            <p:cNvPr id="17" name="Straight Arrow Connector 16">
              <a:extLst>
                <a:ext uri="{FF2B5EF4-FFF2-40B4-BE49-F238E27FC236}">
                  <a16:creationId xmlns:a16="http://schemas.microsoft.com/office/drawing/2014/main" id="{0C749FAA-7822-EDA7-EAFD-C843AE734C27}"/>
                </a:ext>
              </a:extLst>
            </p:cNvPr>
            <p:cNvCxnSpPr>
              <a:cxnSpLocks/>
            </p:cNvCxnSpPr>
            <p:nvPr/>
          </p:nvCxnSpPr>
          <p:spPr>
            <a:xfrm>
              <a:off x="5710142" y="4596925"/>
              <a:ext cx="66380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88A584F-D922-C807-6C39-F88F2CFD7A64}"/>
                </a:ext>
              </a:extLst>
            </p:cNvPr>
            <p:cNvSpPr txBox="1"/>
            <p:nvPr/>
          </p:nvSpPr>
          <p:spPr>
            <a:xfrm>
              <a:off x="5602913" y="4237519"/>
              <a:ext cx="1451728" cy="321183"/>
            </a:xfrm>
            <a:prstGeom prst="rect">
              <a:avLst/>
            </a:prstGeom>
            <a:noFill/>
          </p:spPr>
          <p:txBody>
            <a:bodyPr wrap="square" rtlCol="0">
              <a:spAutoFit/>
            </a:bodyPr>
            <a:lstStyle/>
            <a:p>
              <a:r>
                <a:rPr lang="en-US" sz="1200">
                  <a:latin typeface="+mj-lt"/>
                </a:rPr>
                <a:t>MC Draws</a:t>
              </a:r>
            </a:p>
          </p:txBody>
        </p:sp>
        <p:sp>
          <p:nvSpPr>
            <p:cNvPr id="19" name="Oval 18">
              <a:extLst>
                <a:ext uri="{FF2B5EF4-FFF2-40B4-BE49-F238E27FC236}">
                  <a16:creationId xmlns:a16="http://schemas.microsoft.com/office/drawing/2014/main" id="{ADE215F4-CB2E-D8C5-E93F-57C42844FA18}"/>
                </a:ext>
              </a:extLst>
            </p:cNvPr>
            <p:cNvSpPr/>
            <p:nvPr/>
          </p:nvSpPr>
          <p:spPr>
            <a:xfrm>
              <a:off x="4105621" y="2380988"/>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Forced Outages/ Derates</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sp>
          <p:nvSpPr>
            <p:cNvPr id="20" name="Oval 19">
              <a:extLst>
                <a:ext uri="{FF2B5EF4-FFF2-40B4-BE49-F238E27FC236}">
                  <a16:creationId xmlns:a16="http://schemas.microsoft.com/office/drawing/2014/main" id="{9A5764BB-1472-8B3F-C222-81F6F02FF4E9}"/>
                </a:ext>
              </a:extLst>
            </p:cNvPr>
            <p:cNvSpPr/>
            <p:nvPr/>
          </p:nvSpPr>
          <p:spPr>
            <a:xfrm>
              <a:off x="4105621" y="5592532"/>
              <a:ext cx="1936422" cy="1244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latin typeface="+mj-lt"/>
                </a:rPr>
                <a:t>Available Non-AS Headroom</a:t>
              </a:r>
            </a:p>
            <a:p>
              <a:pPr algn="ctr"/>
              <a:r>
                <a:rPr lang="en-US" sz="1200" i="1">
                  <a:latin typeface="+mj-lt"/>
                </a:rPr>
                <a:t>(</a:t>
              </a:r>
              <a:r>
                <a:rPr lang="en-US" sz="1200" i="1" err="1">
                  <a:latin typeface="+mj-lt"/>
                </a:rPr>
                <a:t>Month:x</a:t>
              </a:r>
              <a:r>
                <a:rPr lang="en-US" sz="1200" i="1">
                  <a:latin typeface="+mj-lt"/>
                </a:rPr>
                <a:t>, </a:t>
              </a:r>
              <a:r>
                <a:rPr lang="en-US" sz="1200" i="1" err="1">
                  <a:latin typeface="+mj-lt"/>
                </a:rPr>
                <a:t>HE:y</a:t>
              </a:r>
              <a:r>
                <a:rPr lang="en-US" sz="1200" i="1">
                  <a:latin typeface="+mj-lt"/>
                </a:rPr>
                <a:t>)</a:t>
              </a:r>
            </a:p>
          </p:txBody>
        </p:sp>
        <p:cxnSp>
          <p:nvCxnSpPr>
            <p:cNvPr id="21" name="Straight Arrow Connector 20">
              <a:extLst>
                <a:ext uri="{FF2B5EF4-FFF2-40B4-BE49-F238E27FC236}">
                  <a16:creationId xmlns:a16="http://schemas.microsoft.com/office/drawing/2014/main" id="{3A0A7781-772E-DEC7-4016-E95884C2E43E}"/>
                </a:ext>
              </a:extLst>
            </p:cNvPr>
            <p:cNvCxnSpPr>
              <a:cxnSpLocks/>
            </p:cNvCxnSpPr>
            <p:nvPr/>
          </p:nvCxnSpPr>
          <p:spPr>
            <a:xfrm>
              <a:off x="5873148" y="3442729"/>
              <a:ext cx="663802" cy="4381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F7B6333-E582-8864-AF24-0BA6983E7719}"/>
                </a:ext>
              </a:extLst>
            </p:cNvPr>
            <p:cNvCxnSpPr>
              <a:cxnSpLocks/>
            </p:cNvCxnSpPr>
            <p:nvPr/>
          </p:nvCxnSpPr>
          <p:spPr>
            <a:xfrm flipV="1">
              <a:off x="6171659" y="5437184"/>
              <a:ext cx="542422" cy="4845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019D01-6559-198D-D58D-BA7EBB385BF4}"/>
                </a:ext>
              </a:extLst>
            </p:cNvPr>
            <p:cNvSpPr txBox="1"/>
            <p:nvPr/>
          </p:nvSpPr>
          <p:spPr>
            <a:xfrm>
              <a:off x="5648080" y="5327482"/>
              <a:ext cx="1451728" cy="321183"/>
            </a:xfrm>
            <a:prstGeom prst="rect">
              <a:avLst/>
            </a:prstGeom>
            <a:noFill/>
          </p:spPr>
          <p:txBody>
            <a:bodyPr wrap="square" rtlCol="0">
              <a:spAutoFit/>
            </a:bodyPr>
            <a:lstStyle/>
            <a:p>
              <a:r>
                <a:rPr lang="en-US" sz="1200">
                  <a:latin typeface="+mj-lt"/>
                </a:rPr>
                <a:t>MC Draws</a:t>
              </a:r>
            </a:p>
          </p:txBody>
        </p:sp>
        <p:sp>
          <p:nvSpPr>
            <p:cNvPr id="24" name="TextBox 23">
              <a:extLst>
                <a:ext uri="{FF2B5EF4-FFF2-40B4-BE49-F238E27FC236}">
                  <a16:creationId xmlns:a16="http://schemas.microsoft.com/office/drawing/2014/main" id="{D13BE016-F617-07A9-219B-9945A0A38079}"/>
                </a:ext>
              </a:extLst>
            </p:cNvPr>
            <p:cNvSpPr txBox="1"/>
            <p:nvPr/>
          </p:nvSpPr>
          <p:spPr>
            <a:xfrm>
              <a:off x="6042043" y="3253986"/>
              <a:ext cx="1451728" cy="321183"/>
            </a:xfrm>
            <a:prstGeom prst="rect">
              <a:avLst/>
            </a:prstGeom>
            <a:noFill/>
          </p:spPr>
          <p:txBody>
            <a:bodyPr wrap="square" rtlCol="0">
              <a:spAutoFit/>
            </a:bodyPr>
            <a:lstStyle/>
            <a:p>
              <a:r>
                <a:rPr lang="en-US" sz="1200">
                  <a:latin typeface="+mj-lt"/>
                </a:rPr>
                <a:t>MC Draws</a:t>
              </a:r>
            </a:p>
          </p:txBody>
        </p:sp>
      </p:grpSp>
      <p:sp>
        <p:nvSpPr>
          <p:cNvPr id="4" name="TextBox 3">
            <a:extLst>
              <a:ext uri="{FF2B5EF4-FFF2-40B4-BE49-F238E27FC236}">
                <a16:creationId xmlns:a16="http://schemas.microsoft.com/office/drawing/2014/main" id="{AFCC6EF0-CE9F-18C4-7AAE-E20700815225}"/>
              </a:ext>
            </a:extLst>
          </p:cNvPr>
          <p:cNvSpPr txBox="1"/>
          <p:nvPr/>
        </p:nvSpPr>
        <p:spPr>
          <a:xfrm>
            <a:off x="6366559" y="5882634"/>
            <a:ext cx="2063898" cy="261610"/>
          </a:xfrm>
          <a:prstGeom prst="rect">
            <a:avLst/>
          </a:prstGeom>
          <a:noFill/>
        </p:spPr>
        <p:txBody>
          <a:bodyPr wrap="square" rtlCol="0">
            <a:spAutoFit/>
          </a:bodyPr>
          <a:lstStyle/>
          <a:p>
            <a:r>
              <a:rPr lang="en-US" sz="1100">
                <a:solidFill>
                  <a:schemeClr val="tx2"/>
                </a:solidFill>
              </a:rPr>
              <a:t>*For illustration purposes only</a:t>
            </a:r>
          </a:p>
        </p:txBody>
      </p:sp>
    </p:spTree>
    <p:extLst>
      <p:ext uri="{BB962C8B-B14F-4D97-AF65-F5344CB8AC3E}">
        <p14:creationId xmlns:p14="http://schemas.microsoft.com/office/powerpoint/2010/main" val="2294446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A489-CADE-4113-E879-9CFCD818ACE5}"/>
              </a:ext>
            </a:extLst>
          </p:cNvPr>
          <p:cNvSpPr>
            <a:spLocks noGrp="1"/>
          </p:cNvSpPr>
          <p:nvPr>
            <p:ph type="title"/>
          </p:nvPr>
        </p:nvSpPr>
        <p:spPr/>
        <p:txBody>
          <a:bodyPr/>
          <a:lstStyle/>
          <a:p>
            <a:r>
              <a:rPr lang="en-US" sz="2000"/>
              <a:t>ERCOT Recommendation #2 – Dynamic AS quantity determination</a:t>
            </a:r>
          </a:p>
        </p:txBody>
      </p:sp>
      <p:sp>
        <p:nvSpPr>
          <p:cNvPr id="3" name="Content Placeholder 2">
            <a:extLst>
              <a:ext uri="{FF2B5EF4-FFF2-40B4-BE49-F238E27FC236}">
                <a16:creationId xmlns:a16="http://schemas.microsoft.com/office/drawing/2014/main" id="{1A45E348-EC6F-1F24-C0E4-5692E277FF9F}"/>
              </a:ext>
            </a:extLst>
          </p:cNvPr>
          <p:cNvSpPr>
            <a:spLocks noGrp="1"/>
          </p:cNvSpPr>
          <p:nvPr>
            <p:ph idx="1"/>
          </p:nvPr>
        </p:nvSpPr>
        <p:spPr/>
        <p:txBody>
          <a:bodyPr/>
          <a:lstStyle/>
          <a:p>
            <a:pPr marL="342900" indent="-342900">
              <a:buFont typeface="+mj-lt"/>
              <a:buAutoNum type="arabicPeriod" startAt="2"/>
            </a:pPr>
            <a:r>
              <a:rPr lang="en-US" sz="1600"/>
              <a:t>Examine the benefits of determining some portion of AS quantities closer to the Operating Day based on days-ahead forecast conditions rather than strictly through an annual calculation</a:t>
            </a:r>
          </a:p>
          <a:p>
            <a:pPr lvl="1"/>
            <a:r>
              <a:rPr lang="en-US" sz="1400"/>
              <a:t>Net load variability is expected to increase substantially in the future and can also differ significantly on different days and hours.</a:t>
            </a:r>
          </a:p>
          <a:p>
            <a:pPr lvl="1"/>
            <a:endParaRPr lang="en-US" sz="1400"/>
          </a:p>
          <a:p>
            <a:pPr lvl="1"/>
            <a:r>
              <a:rPr lang="en-US" sz="1400"/>
              <a:t>The difference between true minimum quantities or typical quantities of some AS products and the quantity needed to meet reliability risk objectives for worst-case or near worst-case conditions will be greater in the future. </a:t>
            </a:r>
          </a:p>
          <a:p>
            <a:pPr lvl="1"/>
            <a:endParaRPr lang="en-US" sz="1400"/>
          </a:p>
          <a:p>
            <a:pPr lvl="1"/>
            <a:r>
              <a:rPr lang="en-US" sz="1400"/>
              <a:t>This type of approach, allows to set AS quantities based on a closer to Real Time assessment of operational risks.</a:t>
            </a:r>
          </a:p>
          <a:p>
            <a:pPr lvl="1"/>
            <a:endParaRPr lang="en-US" sz="1400"/>
          </a:p>
          <a:p>
            <a:pPr lvl="1"/>
            <a:r>
              <a:rPr lang="en-US" sz="1400"/>
              <a:t>A possible framework could involve setting minimum, “expected,” and maximum AS quantities in an annual study and then setting the actual quantity for the Operating Day before the Day Ahead Market runs.</a:t>
            </a:r>
          </a:p>
          <a:p>
            <a:pPr lvl="1"/>
            <a:endParaRPr lang="en-US"/>
          </a:p>
        </p:txBody>
      </p:sp>
      <p:sp>
        <p:nvSpPr>
          <p:cNvPr id="4" name="Slide Number Placeholder 3">
            <a:extLst>
              <a:ext uri="{FF2B5EF4-FFF2-40B4-BE49-F238E27FC236}">
                <a16:creationId xmlns:a16="http://schemas.microsoft.com/office/drawing/2014/main" id="{F2450869-18E7-77FE-768B-6D069788CBF9}"/>
              </a:ext>
            </a:extLst>
          </p:cNvPr>
          <p:cNvSpPr>
            <a:spLocks noGrp="1"/>
          </p:cNvSpPr>
          <p:nvPr>
            <p:ph type="sldNum" sz="quarter" idx="4"/>
          </p:nvPr>
        </p:nvSpPr>
        <p:spPr/>
        <p:txBody>
          <a:bodyPr/>
          <a:lstStyle/>
          <a:p>
            <a:fld id="{1D93BD3E-1E9A-4970-A6F7-E7AC52762E0C}" type="slidenum">
              <a:rPr lang="en-US" smtClean="0"/>
              <a:pPr/>
              <a:t>53</a:t>
            </a:fld>
            <a:endParaRPr lang="en-US"/>
          </a:p>
        </p:txBody>
      </p:sp>
      <p:sp>
        <p:nvSpPr>
          <p:cNvPr id="5" name="TextBox 4">
            <a:extLst>
              <a:ext uri="{FF2B5EF4-FFF2-40B4-BE49-F238E27FC236}">
                <a16:creationId xmlns:a16="http://schemas.microsoft.com/office/drawing/2014/main" id="{D83572CE-7E44-CB2C-31EC-2162E7F8E343}"/>
              </a:ext>
            </a:extLst>
          </p:cNvPr>
          <p:cNvSpPr txBox="1"/>
          <p:nvPr/>
        </p:nvSpPr>
        <p:spPr>
          <a:xfrm>
            <a:off x="342900" y="5210443"/>
            <a:ext cx="8534400"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a:t>Key Takeaway: </a:t>
            </a:r>
            <a:r>
              <a:rPr lang="en-US" sz="1400" i="1"/>
              <a:t>ERCOT should work with stakeholders to reexamine the tradeoffs between the certainty of calculating AS quantities on an annual basis and the efficiency of calculating at least some portion of AS quantities closer to the operating day.</a:t>
            </a:r>
          </a:p>
        </p:txBody>
      </p:sp>
    </p:spTree>
    <p:extLst>
      <p:ext uri="{BB962C8B-B14F-4D97-AF65-F5344CB8AC3E}">
        <p14:creationId xmlns:p14="http://schemas.microsoft.com/office/powerpoint/2010/main" val="102616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E77A-D359-4EB4-B2F9-B0000317E8BF}"/>
              </a:ext>
            </a:extLst>
          </p:cNvPr>
          <p:cNvSpPr>
            <a:spLocks noGrp="1"/>
          </p:cNvSpPr>
          <p:nvPr>
            <p:ph type="title"/>
          </p:nvPr>
        </p:nvSpPr>
        <p:spPr>
          <a:xfrm>
            <a:off x="381000" y="243682"/>
            <a:ext cx="8458200" cy="531384"/>
          </a:xfrm>
        </p:spPr>
        <p:txBody>
          <a:bodyPr/>
          <a:lstStyle/>
          <a:p>
            <a:r>
              <a:rPr lang="en-US"/>
              <a:t>Other Outage HSL Sum Logic</a:t>
            </a:r>
          </a:p>
        </p:txBody>
      </p:sp>
      <p:sp>
        <p:nvSpPr>
          <p:cNvPr id="4" name="Slide Number Placeholder 3">
            <a:extLst>
              <a:ext uri="{FF2B5EF4-FFF2-40B4-BE49-F238E27FC236}">
                <a16:creationId xmlns:a16="http://schemas.microsoft.com/office/drawing/2014/main" id="{32A03826-695D-40E9-8B3E-FB14EE370139}"/>
              </a:ext>
            </a:extLst>
          </p:cNvPr>
          <p:cNvSpPr>
            <a:spLocks noGrp="1"/>
          </p:cNvSpPr>
          <p:nvPr>
            <p:ph type="sldNum" sz="quarter" idx="4"/>
          </p:nvPr>
        </p:nvSpPr>
        <p:spPr/>
        <p:txBody>
          <a:bodyPr/>
          <a:lstStyle/>
          <a:p>
            <a:fld id="{1D93BD3E-1E9A-4970-A6F7-E7AC52762E0C}" type="slidenum">
              <a:rPr lang="en-US" smtClean="0">
                <a:solidFill>
                  <a:prstClr val="black">
                    <a:tint val="75000"/>
                  </a:prstClr>
                </a:solidFill>
              </a:rPr>
              <a:pPr/>
              <a:t>54</a:t>
            </a:fld>
            <a:endParaRPr lang="en-US">
              <a:solidFill>
                <a:prstClr val="black">
                  <a:tint val="75000"/>
                </a:prstClr>
              </a:solidFill>
            </a:endParaRPr>
          </a:p>
        </p:txBody>
      </p:sp>
      <p:cxnSp>
        <p:nvCxnSpPr>
          <p:cNvPr id="7" name="Straight Connector 6">
            <a:extLst>
              <a:ext uri="{FF2B5EF4-FFF2-40B4-BE49-F238E27FC236}">
                <a16:creationId xmlns:a16="http://schemas.microsoft.com/office/drawing/2014/main" id="{E4C1BA51-5383-ED68-EF0A-905BCD2B8C92}"/>
              </a:ext>
            </a:extLst>
          </p:cNvPr>
          <p:cNvCxnSpPr>
            <a:cxnSpLocks/>
          </p:cNvCxnSpPr>
          <p:nvPr/>
        </p:nvCxnSpPr>
        <p:spPr>
          <a:xfrm>
            <a:off x="1623060" y="1569720"/>
            <a:ext cx="0" cy="8874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233A05-F022-292A-3C82-262027AE3565}"/>
              </a:ext>
            </a:extLst>
          </p:cNvPr>
          <p:cNvCxnSpPr>
            <a:cxnSpLocks/>
          </p:cNvCxnSpPr>
          <p:nvPr/>
        </p:nvCxnSpPr>
        <p:spPr>
          <a:xfrm flipH="1">
            <a:off x="7571899" y="1569720"/>
            <a:ext cx="10001" cy="8874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C59D92-D3AC-7A48-140E-A5E011B46CCB}"/>
              </a:ext>
            </a:extLst>
          </p:cNvPr>
          <p:cNvCxnSpPr>
            <a:cxnSpLocks/>
          </p:cNvCxnSpPr>
          <p:nvPr/>
        </p:nvCxnSpPr>
        <p:spPr>
          <a:xfrm>
            <a:off x="1623060" y="1977390"/>
            <a:ext cx="594883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1AA950D-D1E9-166A-9739-793FCD5D77E3}"/>
              </a:ext>
            </a:extLst>
          </p:cNvPr>
          <p:cNvSpPr txBox="1"/>
          <p:nvPr/>
        </p:nvSpPr>
        <p:spPr>
          <a:xfrm>
            <a:off x="3722372" y="799979"/>
            <a:ext cx="1775455" cy="369332"/>
          </a:xfrm>
          <a:prstGeom prst="rect">
            <a:avLst/>
          </a:prstGeom>
          <a:noFill/>
        </p:spPr>
        <p:txBody>
          <a:bodyPr wrap="square" rtlCol="0">
            <a:spAutoFit/>
          </a:bodyPr>
          <a:lstStyle/>
          <a:p>
            <a:r>
              <a:rPr lang="en-US"/>
              <a:t>Hour of Interest</a:t>
            </a:r>
          </a:p>
        </p:txBody>
      </p:sp>
      <p:sp>
        <p:nvSpPr>
          <p:cNvPr id="29" name="TextBox 28">
            <a:extLst>
              <a:ext uri="{FF2B5EF4-FFF2-40B4-BE49-F238E27FC236}">
                <a16:creationId xmlns:a16="http://schemas.microsoft.com/office/drawing/2014/main" id="{4C90A3E8-B30D-AD1C-949E-5405A189A8FE}"/>
              </a:ext>
            </a:extLst>
          </p:cNvPr>
          <p:cNvSpPr txBox="1"/>
          <p:nvPr/>
        </p:nvSpPr>
        <p:spPr>
          <a:xfrm>
            <a:off x="1223011" y="1188631"/>
            <a:ext cx="800098" cy="369332"/>
          </a:xfrm>
          <a:prstGeom prst="rect">
            <a:avLst/>
          </a:prstGeom>
          <a:noFill/>
        </p:spPr>
        <p:txBody>
          <a:bodyPr wrap="square" rtlCol="0">
            <a:spAutoFit/>
          </a:bodyPr>
          <a:lstStyle/>
          <a:p>
            <a:r>
              <a:rPr lang="en-US" b="1"/>
              <a:t>12:00</a:t>
            </a:r>
          </a:p>
        </p:txBody>
      </p:sp>
      <p:sp>
        <p:nvSpPr>
          <p:cNvPr id="30" name="TextBox 29">
            <a:extLst>
              <a:ext uri="{FF2B5EF4-FFF2-40B4-BE49-F238E27FC236}">
                <a16:creationId xmlns:a16="http://schemas.microsoft.com/office/drawing/2014/main" id="{83CC10FA-AE6B-BBA3-C9CA-BBC5520DA0D0}"/>
              </a:ext>
            </a:extLst>
          </p:cNvPr>
          <p:cNvSpPr txBox="1"/>
          <p:nvPr/>
        </p:nvSpPr>
        <p:spPr>
          <a:xfrm>
            <a:off x="7239000" y="1235035"/>
            <a:ext cx="800098" cy="369332"/>
          </a:xfrm>
          <a:prstGeom prst="rect">
            <a:avLst/>
          </a:prstGeom>
          <a:noFill/>
        </p:spPr>
        <p:txBody>
          <a:bodyPr wrap="square" rtlCol="0">
            <a:spAutoFit/>
          </a:bodyPr>
          <a:lstStyle/>
          <a:p>
            <a:r>
              <a:rPr lang="en-US"/>
              <a:t>13:00</a:t>
            </a:r>
          </a:p>
        </p:txBody>
      </p:sp>
      <p:cxnSp>
        <p:nvCxnSpPr>
          <p:cNvPr id="32" name="Straight Connector 31">
            <a:extLst>
              <a:ext uri="{FF2B5EF4-FFF2-40B4-BE49-F238E27FC236}">
                <a16:creationId xmlns:a16="http://schemas.microsoft.com/office/drawing/2014/main" id="{1EF96FE4-0269-AD51-EE97-DE64A463CF91}"/>
              </a:ext>
            </a:extLst>
          </p:cNvPr>
          <p:cNvCxnSpPr>
            <a:cxnSpLocks/>
          </p:cNvCxnSpPr>
          <p:nvPr/>
        </p:nvCxnSpPr>
        <p:spPr>
          <a:xfrm>
            <a:off x="3526433" y="2378810"/>
            <a:ext cx="0" cy="815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F0CA86-A1E5-9A13-DE0A-C20B00EF0560}"/>
              </a:ext>
            </a:extLst>
          </p:cNvPr>
          <p:cNvCxnSpPr>
            <a:cxnSpLocks/>
          </p:cNvCxnSpPr>
          <p:nvPr/>
        </p:nvCxnSpPr>
        <p:spPr>
          <a:xfrm>
            <a:off x="2185313" y="2378810"/>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378C6E-0369-12D2-9211-AAD956F8CCD5}"/>
              </a:ext>
            </a:extLst>
          </p:cNvPr>
          <p:cNvCxnSpPr>
            <a:cxnSpLocks/>
          </p:cNvCxnSpPr>
          <p:nvPr/>
        </p:nvCxnSpPr>
        <p:spPr>
          <a:xfrm>
            <a:off x="2185313" y="2786480"/>
            <a:ext cx="132588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F331327-19CC-5205-2194-727A8519988B}"/>
              </a:ext>
            </a:extLst>
          </p:cNvPr>
          <p:cNvSpPr txBox="1"/>
          <p:nvPr/>
        </p:nvSpPr>
        <p:spPr>
          <a:xfrm>
            <a:off x="7074222" y="922457"/>
            <a:ext cx="1775455" cy="369332"/>
          </a:xfrm>
          <a:prstGeom prst="rect">
            <a:avLst/>
          </a:prstGeom>
          <a:noFill/>
        </p:spPr>
        <p:txBody>
          <a:bodyPr wrap="square" rtlCol="0">
            <a:spAutoFit/>
          </a:bodyPr>
          <a:lstStyle/>
          <a:p>
            <a:r>
              <a:rPr lang="en-US"/>
              <a:t>Hour + 1</a:t>
            </a:r>
          </a:p>
        </p:txBody>
      </p:sp>
      <p:sp>
        <p:nvSpPr>
          <p:cNvPr id="82" name="TextBox 81">
            <a:extLst>
              <a:ext uri="{FF2B5EF4-FFF2-40B4-BE49-F238E27FC236}">
                <a16:creationId xmlns:a16="http://schemas.microsoft.com/office/drawing/2014/main" id="{AF713744-A3B4-3412-AE8E-1EE21A1EA942}"/>
              </a:ext>
            </a:extLst>
          </p:cNvPr>
          <p:cNvSpPr txBox="1"/>
          <p:nvPr/>
        </p:nvSpPr>
        <p:spPr>
          <a:xfrm>
            <a:off x="1249685" y="887847"/>
            <a:ext cx="1775455" cy="369332"/>
          </a:xfrm>
          <a:prstGeom prst="rect">
            <a:avLst/>
          </a:prstGeom>
          <a:noFill/>
        </p:spPr>
        <p:txBody>
          <a:bodyPr wrap="square" rtlCol="0">
            <a:spAutoFit/>
          </a:bodyPr>
          <a:lstStyle/>
          <a:p>
            <a:r>
              <a:rPr lang="en-US" b="1"/>
              <a:t>Hour</a:t>
            </a:r>
          </a:p>
        </p:txBody>
      </p:sp>
      <p:sp>
        <p:nvSpPr>
          <p:cNvPr id="83" name="TextBox 82">
            <a:extLst>
              <a:ext uri="{FF2B5EF4-FFF2-40B4-BE49-F238E27FC236}">
                <a16:creationId xmlns:a16="http://schemas.microsoft.com/office/drawing/2014/main" id="{B90A43D6-03AB-FF66-4A41-F16EFA945A34}"/>
              </a:ext>
            </a:extLst>
          </p:cNvPr>
          <p:cNvSpPr txBox="1"/>
          <p:nvPr/>
        </p:nvSpPr>
        <p:spPr>
          <a:xfrm>
            <a:off x="1437557" y="2013466"/>
            <a:ext cx="2430781" cy="369332"/>
          </a:xfrm>
          <a:prstGeom prst="rect">
            <a:avLst/>
          </a:prstGeom>
          <a:noFill/>
        </p:spPr>
        <p:txBody>
          <a:bodyPr wrap="square" rtlCol="0">
            <a:spAutoFit/>
          </a:bodyPr>
          <a:lstStyle/>
          <a:p>
            <a:r>
              <a:rPr lang="en-US"/>
              <a:t>    Start Time</a:t>
            </a:r>
          </a:p>
        </p:txBody>
      </p:sp>
      <p:sp>
        <p:nvSpPr>
          <p:cNvPr id="85" name="TextBox 84">
            <a:extLst>
              <a:ext uri="{FF2B5EF4-FFF2-40B4-BE49-F238E27FC236}">
                <a16:creationId xmlns:a16="http://schemas.microsoft.com/office/drawing/2014/main" id="{75194F6D-7DD0-9677-CDC0-2531E982485C}"/>
              </a:ext>
            </a:extLst>
          </p:cNvPr>
          <p:cNvSpPr txBox="1"/>
          <p:nvPr/>
        </p:nvSpPr>
        <p:spPr>
          <a:xfrm>
            <a:off x="2943127" y="2009478"/>
            <a:ext cx="1737360" cy="369332"/>
          </a:xfrm>
          <a:prstGeom prst="rect">
            <a:avLst/>
          </a:prstGeom>
          <a:noFill/>
        </p:spPr>
        <p:txBody>
          <a:bodyPr wrap="square" rtlCol="0">
            <a:spAutoFit/>
          </a:bodyPr>
          <a:lstStyle/>
          <a:p>
            <a:r>
              <a:rPr lang="en-US"/>
              <a:t>End Time</a:t>
            </a:r>
          </a:p>
        </p:txBody>
      </p:sp>
      <p:cxnSp>
        <p:nvCxnSpPr>
          <p:cNvPr id="9" name="Straight Connector 8">
            <a:extLst>
              <a:ext uri="{FF2B5EF4-FFF2-40B4-BE49-F238E27FC236}">
                <a16:creationId xmlns:a16="http://schemas.microsoft.com/office/drawing/2014/main" id="{BE3AD1B1-EB05-808D-C19C-37B9F7D7E702}"/>
              </a:ext>
            </a:extLst>
          </p:cNvPr>
          <p:cNvCxnSpPr>
            <a:cxnSpLocks/>
          </p:cNvCxnSpPr>
          <p:nvPr/>
        </p:nvCxnSpPr>
        <p:spPr>
          <a:xfrm>
            <a:off x="6715027" y="2371635"/>
            <a:ext cx="0" cy="815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74AA5-C763-F6BC-996F-8D4244005AB9}"/>
              </a:ext>
            </a:extLst>
          </p:cNvPr>
          <p:cNvCxnSpPr>
            <a:cxnSpLocks/>
          </p:cNvCxnSpPr>
          <p:nvPr/>
        </p:nvCxnSpPr>
        <p:spPr>
          <a:xfrm>
            <a:off x="5373907" y="2371635"/>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A71FD9-1C80-1EAC-9330-FC38A6EAFD3B}"/>
              </a:ext>
            </a:extLst>
          </p:cNvPr>
          <p:cNvCxnSpPr>
            <a:cxnSpLocks/>
          </p:cNvCxnSpPr>
          <p:nvPr/>
        </p:nvCxnSpPr>
        <p:spPr>
          <a:xfrm>
            <a:off x="5373907" y="2779305"/>
            <a:ext cx="132588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E27EA8-DC29-3D4A-626E-46B2D42A2144}"/>
              </a:ext>
            </a:extLst>
          </p:cNvPr>
          <p:cNvSpPr txBox="1"/>
          <p:nvPr/>
        </p:nvSpPr>
        <p:spPr>
          <a:xfrm>
            <a:off x="4626152" y="2006291"/>
            <a:ext cx="1505570" cy="369332"/>
          </a:xfrm>
          <a:prstGeom prst="rect">
            <a:avLst/>
          </a:prstGeom>
          <a:noFill/>
        </p:spPr>
        <p:txBody>
          <a:bodyPr wrap="square" rtlCol="0">
            <a:spAutoFit/>
          </a:bodyPr>
          <a:lstStyle/>
          <a:p>
            <a:r>
              <a:rPr lang="en-US"/>
              <a:t>    Start Time</a:t>
            </a:r>
          </a:p>
        </p:txBody>
      </p:sp>
      <p:sp>
        <p:nvSpPr>
          <p:cNvPr id="13" name="TextBox 12">
            <a:extLst>
              <a:ext uri="{FF2B5EF4-FFF2-40B4-BE49-F238E27FC236}">
                <a16:creationId xmlns:a16="http://schemas.microsoft.com/office/drawing/2014/main" id="{1369DBA5-3EB6-576A-F085-342D88A92383}"/>
              </a:ext>
            </a:extLst>
          </p:cNvPr>
          <p:cNvSpPr txBox="1"/>
          <p:nvPr/>
        </p:nvSpPr>
        <p:spPr>
          <a:xfrm>
            <a:off x="6131721" y="2002303"/>
            <a:ext cx="1737360" cy="369332"/>
          </a:xfrm>
          <a:prstGeom prst="rect">
            <a:avLst/>
          </a:prstGeom>
          <a:noFill/>
        </p:spPr>
        <p:txBody>
          <a:bodyPr wrap="square" rtlCol="0">
            <a:spAutoFit/>
          </a:bodyPr>
          <a:lstStyle/>
          <a:p>
            <a:r>
              <a:rPr lang="en-US"/>
              <a:t>End Time</a:t>
            </a:r>
          </a:p>
        </p:txBody>
      </p:sp>
      <p:sp>
        <p:nvSpPr>
          <p:cNvPr id="14" name="TextBox 13">
            <a:extLst>
              <a:ext uri="{FF2B5EF4-FFF2-40B4-BE49-F238E27FC236}">
                <a16:creationId xmlns:a16="http://schemas.microsoft.com/office/drawing/2014/main" id="{5CB4885F-4C58-2BB7-6E4F-E800D62D6193}"/>
              </a:ext>
            </a:extLst>
          </p:cNvPr>
          <p:cNvSpPr txBox="1"/>
          <p:nvPr/>
        </p:nvSpPr>
        <p:spPr>
          <a:xfrm>
            <a:off x="5493924" y="2926377"/>
            <a:ext cx="1085847" cy="369332"/>
          </a:xfrm>
          <a:prstGeom prst="rect">
            <a:avLst/>
          </a:prstGeom>
          <a:noFill/>
        </p:spPr>
        <p:txBody>
          <a:bodyPr wrap="square" rtlCol="0">
            <a:spAutoFit/>
          </a:bodyPr>
          <a:lstStyle/>
          <a:p>
            <a:r>
              <a:rPr lang="en-US"/>
              <a:t>100 HSL</a:t>
            </a:r>
          </a:p>
        </p:txBody>
      </p:sp>
      <p:sp>
        <p:nvSpPr>
          <p:cNvPr id="15" name="TextBox 14">
            <a:extLst>
              <a:ext uri="{FF2B5EF4-FFF2-40B4-BE49-F238E27FC236}">
                <a16:creationId xmlns:a16="http://schemas.microsoft.com/office/drawing/2014/main" id="{A33B6100-500D-0089-EC8D-1BF303623E40}"/>
              </a:ext>
            </a:extLst>
          </p:cNvPr>
          <p:cNvSpPr txBox="1"/>
          <p:nvPr/>
        </p:nvSpPr>
        <p:spPr>
          <a:xfrm>
            <a:off x="2312950" y="2926377"/>
            <a:ext cx="1085847" cy="369332"/>
          </a:xfrm>
          <a:prstGeom prst="rect">
            <a:avLst/>
          </a:prstGeom>
          <a:noFill/>
        </p:spPr>
        <p:txBody>
          <a:bodyPr wrap="square" rtlCol="0">
            <a:spAutoFit/>
          </a:bodyPr>
          <a:lstStyle/>
          <a:p>
            <a:r>
              <a:rPr lang="en-US"/>
              <a:t> 80 HSL</a:t>
            </a:r>
          </a:p>
        </p:txBody>
      </p:sp>
      <p:sp>
        <p:nvSpPr>
          <p:cNvPr id="16" name="TextBox 15">
            <a:extLst>
              <a:ext uri="{FF2B5EF4-FFF2-40B4-BE49-F238E27FC236}">
                <a16:creationId xmlns:a16="http://schemas.microsoft.com/office/drawing/2014/main" id="{21BEFECF-1C79-D00E-49ED-DBD93629C399}"/>
              </a:ext>
            </a:extLst>
          </p:cNvPr>
          <p:cNvSpPr txBox="1"/>
          <p:nvPr/>
        </p:nvSpPr>
        <p:spPr>
          <a:xfrm>
            <a:off x="5113021" y="6044415"/>
            <a:ext cx="3791230" cy="369332"/>
          </a:xfrm>
          <a:prstGeom prst="rect">
            <a:avLst/>
          </a:prstGeom>
          <a:noFill/>
        </p:spPr>
        <p:txBody>
          <a:bodyPr wrap="square" rtlCol="0">
            <a:spAutoFit/>
          </a:bodyPr>
          <a:lstStyle/>
          <a:p>
            <a:r>
              <a:rPr lang="en-US"/>
              <a:t>   </a:t>
            </a:r>
            <a:r>
              <a:rPr lang="en-US" sz="1400">
                <a:solidFill>
                  <a:schemeClr val="bg2">
                    <a:lumMod val="50000"/>
                  </a:schemeClr>
                </a:solidFill>
              </a:rPr>
              <a:t> *Outages are for the Same Unit</a:t>
            </a:r>
          </a:p>
        </p:txBody>
      </p:sp>
      <p:cxnSp>
        <p:nvCxnSpPr>
          <p:cNvPr id="17" name="Straight Connector 16">
            <a:extLst>
              <a:ext uri="{FF2B5EF4-FFF2-40B4-BE49-F238E27FC236}">
                <a16:creationId xmlns:a16="http://schemas.microsoft.com/office/drawing/2014/main" id="{D9F3E546-8B8E-AFD5-6198-FA29758ED731}"/>
              </a:ext>
            </a:extLst>
          </p:cNvPr>
          <p:cNvCxnSpPr>
            <a:cxnSpLocks/>
          </p:cNvCxnSpPr>
          <p:nvPr/>
        </p:nvCxnSpPr>
        <p:spPr>
          <a:xfrm>
            <a:off x="1623060" y="3666113"/>
            <a:ext cx="0" cy="8874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D003F3-3157-4CE8-26B5-8E54F0F3BE7D}"/>
              </a:ext>
            </a:extLst>
          </p:cNvPr>
          <p:cNvCxnSpPr>
            <a:cxnSpLocks/>
          </p:cNvCxnSpPr>
          <p:nvPr/>
        </p:nvCxnSpPr>
        <p:spPr>
          <a:xfrm flipH="1">
            <a:off x="7571899" y="3666113"/>
            <a:ext cx="10001" cy="8874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37D01D0-E5EB-B618-69B0-D1A4DC0F9DDC}"/>
              </a:ext>
            </a:extLst>
          </p:cNvPr>
          <p:cNvCxnSpPr>
            <a:cxnSpLocks/>
          </p:cNvCxnSpPr>
          <p:nvPr/>
        </p:nvCxnSpPr>
        <p:spPr>
          <a:xfrm>
            <a:off x="1623060" y="4073783"/>
            <a:ext cx="594883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0691D9-71D8-2DB6-9AA9-439518442E76}"/>
              </a:ext>
            </a:extLst>
          </p:cNvPr>
          <p:cNvCxnSpPr>
            <a:cxnSpLocks/>
          </p:cNvCxnSpPr>
          <p:nvPr/>
        </p:nvCxnSpPr>
        <p:spPr>
          <a:xfrm>
            <a:off x="3526433" y="4475203"/>
            <a:ext cx="0" cy="815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6429A8-1A6B-70C2-B721-356EA66430A9}"/>
              </a:ext>
            </a:extLst>
          </p:cNvPr>
          <p:cNvCxnSpPr>
            <a:cxnSpLocks/>
          </p:cNvCxnSpPr>
          <p:nvPr/>
        </p:nvCxnSpPr>
        <p:spPr>
          <a:xfrm>
            <a:off x="966113" y="4475203"/>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CC1F0C2-2CC8-F8B7-8775-08BF78F7AE52}"/>
              </a:ext>
            </a:extLst>
          </p:cNvPr>
          <p:cNvCxnSpPr>
            <a:cxnSpLocks/>
          </p:cNvCxnSpPr>
          <p:nvPr/>
        </p:nvCxnSpPr>
        <p:spPr>
          <a:xfrm>
            <a:off x="966113" y="4882873"/>
            <a:ext cx="254508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7164649-8F6C-2728-B626-64FA000E1FCA}"/>
              </a:ext>
            </a:extLst>
          </p:cNvPr>
          <p:cNvSpPr txBox="1"/>
          <p:nvPr/>
        </p:nvSpPr>
        <p:spPr>
          <a:xfrm>
            <a:off x="34294" y="4148198"/>
            <a:ext cx="2430781" cy="369332"/>
          </a:xfrm>
          <a:prstGeom prst="rect">
            <a:avLst/>
          </a:prstGeom>
          <a:noFill/>
        </p:spPr>
        <p:txBody>
          <a:bodyPr wrap="square" rtlCol="0">
            <a:spAutoFit/>
          </a:bodyPr>
          <a:lstStyle/>
          <a:p>
            <a:r>
              <a:rPr lang="en-US"/>
              <a:t>    Start Time</a:t>
            </a:r>
          </a:p>
        </p:txBody>
      </p:sp>
      <p:sp>
        <p:nvSpPr>
          <p:cNvPr id="36" name="TextBox 35">
            <a:extLst>
              <a:ext uri="{FF2B5EF4-FFF2-40B4-BE49-F238E27FC236}">
                <a16:creationId xmlns:a16="http://schemas.microsoft.com/office/drawing/2014/main" id="{36BDF02E-C5B0-9C89-13F6-457F902AE329}"/>
              </a:ext>
            </a:extLst>
          </p:cNvPr>
          <p:cNvSpPr txBox="1"/>
          <p:nvPr/>
        </p:nvSpPr>
        <p:spPr>
          <a:xfrm>
            <a:off x="2943127" y="4105871"/>
            <a:ext cx="1737360" cy="369332"/>
          </a:xfrm>
          <a:prstGeom prst="rect">
            <a:avLst/>
          </a:prstGeom>
          <a:noFill/>
        </p:spPr>
        <p:txBody>
          <a:bodyPr wrap="square" rtlCol="0">
            <a:spAutoFit/>
          </a:bodyPr>
          <a:lstStyle/>
          <a:p>
            <a:r>
              <a:rPr lang="en-US"/>
              <a:t>End Time</a:t>
            </a:r>
          </a:p>
        </p:txBody>
      </p:sp>
      <p:cxnSp>
        <p:nvCxnSpPr>
          <p:cNvPr id="39" name="Straight Connector 38">
            <a:extLst>
              <a:ext uri="{FF2B5EF4-FFF2-40B4-BE49-F238E27FC236}">
                <a16:creationId xmlns:a16="http://schemas.microsoft.com/office/drawing/2014/main" id="{7E3353D5-94C3-14F0-BA30-642C2029FFDD}"/>
              </a:ext>
            </a:extLst>
          </p:cNvPr>
          <p:cNvCxnSpPr>
            <a:cxnSpLocks/>
          </p:cNvCxnSpPr>
          <p:nvPr/>
        </p:nvCxnSpPr>
        <p:spPr>
          <a:xfrm>
            <a:off x="7298334" y="2369076"/>
            <a:ext cx="0" cy="815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4ED09D-EBA9-2571-3592-C9DF93806F1D}"/>
              </a:ext>
            </a:extLst>
          </p:cNvPr>
          <p:cNvCxnSpPr>
            <a:cxnSpLocks/>
          </p:cNvCxnSpPr>
          <p:nvPr/>
        </p:nvCxnSpPr>
        <p:spPr>
          <a:xfrm>
            <a:off x="4669434" y="2369076"/>
            <a:ext cx="0" cy="815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3C54049-797A-ADC6-F623-AD693124324A}"/>
              </a:ext>
            </a:extLst>
          </p:cNvPr>
          <p:cNvCxnSpPr>
            <a:cxnSpLocks/>
          </p:cNvCxnSpPr>
          <p:nvPr/>
        </p:nvCxnSpPr>
        <p:spPr>
          <a:xfrm>
            <a:off x="4680487" y="2779305"/>
            <a:ext cx="26289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2C48389-6D13-570E-43A3-8E9D52595A2C}"/>
              </a:ext>
            </a:extLst>
          </p:cNvPr>
          <p:cNvSpPr txBox="1"/>
          <p:nvPr/>
        </p:nvSpPr>
        <p:spPr>
          <a:xfrm>
            <a:off x="3807423" y="3262134"/>
            <a:ext cx="2430781" cy="369332"/>
          </a:xfrm>
          <a:prstGeom prst="rect">
            <a:avLst/>
          </a:prstGeom>
          <a:noFill/>
        </p:spPr>
        <p:txBody>
          <a:bodyPr wrap="square" rtlCol="0">
            <a:spAutoFit/>
          </a:bodyPr>
          <a:lstStyle/>
          <a:p>
            <a:r>
              <a:rPr lang="en-US"/>
              <a:t>    Start Time</a:t>
            </a:r>
          </a:p>
        </p:txBody>
      </p:sp>
      <p:sp>
        <p:nvSpPr>
          <p:cNvPr id="48" name="TextBox 47">
            <a:extLst>
              <a:ext uri="{FF2B5EF4-FFF2-40B4-BE49-F238E27FC236}">
                <a16:creationId xmlns:a16="http://schemas.microsoft.com/office/drawing/2014/main" id="{FA7A8A3C-F9D5-DBED-02FC-D9255654824F}"/>
              </a:ext>
            </a:extLst>
          </p:cNvPr>
          <p:cNvSpPr txBox="1"/>
          <p:nvPr/>
        </p:nvSpPr>
        <p:spPr>
          <a:xfrm>
            <a:off x="6770369" y="3249301"/>
            <a:ext cx="1737360" cy="369332"/>
          </a:xfrm>
          <a:prstGeom prst="rect">
            <a:avLst/>
          </a:prstGeom>
          <a:noFill/>
        </p:spPr>
        <p:txBody>
          <a:bodyPr wrap="square" rtlCol="0">
            <a:spAutoFit/>
          </a:bodyPr>
          <a:lstStyle/>
          <a:p>
            <a:r>
              <a:rPr lang="en-US"/>
              <a:t>End Time</a:t>
            </a:r>
          </a:p>
        </p:txBody>
      </p:sp>
      <p:sp>
        <p:nvSpPr>
          <p:cNvPr id="49" name="TextBox 48">
            <a:extLst>
              <a:ext uri="{FF2B5EF4-FFF2-40B4-BE49-F238E27FC236}">
                <a16:creationId xmlns:a16="http://schemas.microsoft.com/office/drawing/2014/main" id="{0D1A9EF3-CDBF-9B34-71D8-C6D2D7910430}"/>
              </a:ext>
            </a:extLst>
          </p:cNvPr>
          <p:cNvSpPr txBox="1"/>
          <p:nvPr/>
        </p:nvSpPr>
        <p:spPr>
          <a:xfrm>
            <a:off x="5376191" y="2916643"/>
            <a:ext cx="1085847" cy="369332"/>
          </a:xfrm>
          <a:prstGeom prst="rect">
            <a:avLst/>
          </a:prstGeom>
          <a:noFill/>
        </p:spPr>
        <p:txBody>
          <a:bodyPr wrap="square" rtlCol="0">
            <a:spAutoFit/>
          </a:bodyPr>
          <a:lstStyle/>
          <a:p>
            <a:r>
              <a:rPr lang="en-US"/>
              <a:t>80 HSL</a:t>
            </a:r>
          </a:p>
        </p:txBody>
      </p:sp>
      <p:cxnSp>
        <p:nvCxnSpPr>
          <p:cNvPr id="55" name="Straight Connector 54">
            <a:extLst>
              <a:ext uri="{FF2B5EF4-FFF2-40B4-BE49-F238E27FC236}">
                <a16:creationId xmlns:a16="http://schemas.microsoft.com/office/drawing/2014/main" id="{9017F863-72C2-19E4-91C9-6322F20FEC6A}"/>
              </a:ext>
            </a:extLst>
          </p:cNvPr>
          <p:cNvCxnSpPr>
            <a:cxnSpLocks/>
          </p:cNvCxnSpPr>
          <p:nvPr/>
        </p:nvCxnSpPr>
        <p:spPr>
          <a:xfrm>
            <a:off x="8127009" y="4475203"/>
            <a:ext cx="0" cy="815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E48D66-437B-3140-FF6B-FBD02B3E6D55}"/>
              </a:ext>
            </a:extLst>
          </p:cNvPr>
          <p:cNvCxnSpPr>
            <a:cxnSpLocks/>
          </p:cNvCxnSpPr>
          <p:nvPr/>
        </p:nvCxnSpPr>
        <p:spPr>
          <a:xfrm>
            <a:off x="3532149" y="4875550"/>
            <a:ext cx="46136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AC04299-C4F0-D990-287B-A120E3F536F3}"/>
              </a:ext>
            </a:extLst>
          </p:cNvPr>
          <p:cNvSpPr txBox="1"/>
          <p:nvPr/>
        </p:nvSpPr>
        <p:spPr>
          <a:xfrm>
            <a:off x="2682240" y="5291526"/>
            <a:ext cx="2430781" cy="369332"/>
          </a:xfrm>
          <a:prstGeom prst="rect">
            <a:avLst/>
          </a:prstGeom>
          <a:noFill/>
        </p:spPr>
        <p:txBody>
          <a:bodyPr wrap="square" rtlCol="0">
            <a:spAutoFit/>
          </a:bodyPr>
          <a:lstStyle/>
          <a:p>
            <a:r>
              <a:rPr lang="en-US"/>
              <a:t>    Start Time</a:t>
            </a:r>
          </a:p>
        </p:txBody>
      </p:sp>
      <p:sp>
        <p:nvSpPr>
          <p:cNvPr id="74" name="TextBox 73">
            <a:extLst>
              <a:ext uri="{FF2B5EF4-FFF2-40B4-BE49-F238E27FC236}">
                <a16:creationId xmlns:a16="http://schemas.microsoft.com/office/drawing/2014/main" id="{5041C48E-6893-FD78-8322-85FCD501D460}"/>
              </a:ext>
            </a:extLst>
          </p:cNvPr>
          <p:cNvSpPr txBox="1"/>
          <p:nvPr/>
        </p:nvSpPr>
        <p:spPr>
          <a:xfrm>
            <a:off x="7581900" y="5288280"/>
            <a:ext cx="1737360" cy="369332"/>
          </a:xfrm>
          <a:prstGeom prst="rect">
            <a:avLst/>
          </a:prstGeom>
          <a:noFill/>
        </p:spPr>
        <p:txBody>
          <a:bodyPr wrap="square" rtlCol="0">
            <a:spAutoFit/>
          </a:bodyPr>
          <a:lstStyle/>
          <a:p>
            <a:r>
              <a:rPr lang="en-US"/>
              <a:t>End Time</a:t>
            </a:r>
          </a:p>
        </p:txBody>
      </p:sp>
      <p:sp>
        <p:nvSpPr>
          <p:cNvPr id="75" name="TextBox 74">
            <a:extLst>
              <a:ext uri="{FF2B5EF4-FFF2-40B4-BE49-F238E27FC236}">
                <a16:creationId xmlns:a16="http://schemas.microsoft.com/office/drawing/2014/main" id="{0A2138B3-9A9B-D659-C4CB-ED11706A6144}"/>
              </a:ext>
            </a:extLst>
          </p:cNvPr>
          <p:cNvSpPr txBox="1"/>
          <p:nvPr/>
        </p:nvSpPr>
        <p:spPr>
          <a:xfrm>
            <a:off x="1625108" y="4998929"/>
            <a:ext cx="1085847" cy="369332"/>
          </a:xfrm>
          <a:prstGeom prst="rect">
            <a:avLst/>
          </a:prstGeom>
          <a:noFill/>
        </p:spPr>
        <p:txBody>
          <a:bodyPr wrap="square" rtlCol="0">
            <a:spAutoFit/>
          </a:bodyPr>
          <a:lstStyle/>
          <a:p>
            <a:r>
              <a:rPr lang="en-US"/>
              <a:t> 80 HSL</a:t>
            </a:r>
          </a:p>
        </p:txBody>
      </p:sp>
      <p:sp>
        <p:nvSpPr>
          <p:cNvPr id="76" name="TextBox 75">
            <a:extLst>
              <a:ext uri="{FF2B5EF4-FFF2-40B4-BE49-F238E27FC236}">
                <a16:creationId xmlns:a16="http://schemas.microsoft.com/office/drawing/2014/main" id="{3A03ADDE-20A4-E52C-2EC6-DF03B2C26C75}"/>
              </a:ext>
            </a:extLst>
          </p:cNvPr>
          <p:cNvSpPr txBox="1"/>
          <p:nvPr/>
        </p:nvSpPr>
        <p:spPr>
          <a:xfrm>
            <a:off x="5385575" y="4998929"/>
            <a:ext cx="1085847" cy="369332"/>
          </a:xfrm>
          <a:prstGeom prst="rect">
            <a:avLst/>
          </a:prstGeom>
          <a:noFill/>
        </p:spPr>
        <p:txBody>
          <a:bodyPr wrap="square" rtlCol="0">
            <a:spAutoFit/>
          </a:bodyPr>
          <a:lstStyle/>
          <a:p>
            <a:r>
              <a:rPr lang="en-US"/>
              <a:t> 80 HSL</a:t>
            </a:r>
          </a:p>
        </p:txBody>
      </p:sp>
      <p:pic>
        <p:nvPicPr>
          <p:cNvPr id="3" name="Picture 2">
            <a:extLst>
              <a:ext uri="{FF2B5EF4-FFF2-40B4-BE49-F238E27FC236}">
                <a16:creationId xmlns:a16="http://schemas.microsoft.com/office/drawing/2014/main" id="{585EDCB1-284B-0E07-280A-1A5D8BE8F65D}"/>
              </a:ext>
            </a:extLst>
          </p:cNvPr>
          <p:cNvPicPr>
            <a:picLocks noChangeAspect="1"/>
          </p:cNvPicPr>
          <p:nvPr/>
        </p:nvPicPr>
        <p:blipFill>
          <a:blip r:embed="rId3"/>
          <a:stretch>
            <a:fillRect/>
          </a:stretch>
        </p:blipFill>
        <p:spPr>
          <a:xfrm>
            <a:off x="0" y="6519126"/>
            <a:ext cx="800212" cy="285790"/>
          </a:xfrm>
          <a:prstGeom prst="rect">
            <a:avLst/>
          </a:prstGeom>
        </p:spPr>
      </p:pic>
    </p:spTree>
    <p:extLst>
      <p:ext uri="{BB962C8B-B14F-4D97-AF65-F5344CB8AC3E}">
        <p14:creationId xmlns:p14="http://schemas.microsoft.com/office/powerpoint/2010/main" val="2681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1" grpId="0"/>
      <p:bldP spid="36" grpId="0"/>
      <p:bldP spid="47" grpId="0"/>
      <p:bldP spid="48" grpId="0"/>
      <p:bldP spid="49" grpId="0"/>
      <p:bldP spid="73" grpId="0"/>
      <p:bldP spid="74" grpId="0"/>
      <p:bldP spid="75" grpId="0"/>
      <p:bldP spid="7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9AA8-6B95-BDE9-D917-07031FF56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63083-6648-4A7A-5711-4965BD540918}"/>
              </a:ext>
            </a:extLst>
          </p:cNvPr>
          <p:cNvSpPr>
            <a:spLocks noGrp="1"/>
          </p:cNvSpPr>
          <p:nvPr>
            <p:ph type="title"/>
          </p:nvPr>
        </p:nvSpPr>
        <p:spPr/>
        <p:txBody>
          <a:bodyPr lIns="91440" tIns="45720" rIns="91440" bIns="45720" anchor="t"/>
          <a:lstStyle/>
          <a:p>
            <a:r>
              <a:rPr lang="en-US">
                <a:cs typeface="Arial"/>
              </a:rPr>
              <a:t>K-Means Clustering</a:t>
            </a:r>
            <a:endParaRPr lang="en-US"/>
          </a:p>
        </p:txBody>
      </p:sp>
      <p:sp>
        <p:nvSpPr>
          <p:cNvPr id="4" name="Slide Number Placeholder 3">
            <a:extLst>
              <a:ext uri="{FF2B5EF4-FFF2-40B4-BE49-F238E27FC236}">
                <a16:creationId xmlns:a16="http://schemas.microsoft.com/office/drawing/2014/main" id="{F6A7C7BE-CF58-1B15-73D9-4CB014FC5BDC}"/>
              </a:ext>
            </a:extLst>
          </p:cNvPr>
          <p:cNvSpPr>
            <a:spLocks noGrp="1"/>
          </p:cNvSpPr>
          <p:nvPr>
            <p:ph type="sldNum" sz="quarter" idx="4"/>
          </p:nvPr>
        </p:nvSpPr>
        <p:spPr/>
        <p:txBody>
          <a:bodyPr/>
          <a:lstStyle/>
          <a:p>
            <a:fld id="{1D93BD3E-1E9A-4970-A6F7-E7AC52762E0C}" type="slidenum">
              <a:rPr lang="en-US" smtClean="0"/>
              <a:pPr/>
              <a:t>55</a:t>
            </a:fld>
            <a:endParaRPr lang="en-US"/>
          </a:p>
        </p:txBody>
      </p:sp>
      <p:pic>
        <p:nvPicPr>
          <p:cNvPr id="6" name="Content Placeholder 5">
            <a:extLst>
              <a:ext uri="{FF2B5EF4-FFF2-40B4-BE49-F238E27FC236}">
                <a16:creationId xmlns:a16="http://schemas.microsoft.com/office/drawing/2014/main" id="{31314FB2-B6AB-EA26-DAF0-38B5F0585A94}"/>
              </a:ext>
            </a:extLst>
          </p:cNvPr>
          <p:cNvPicPr>
            <a:picLocks noGrp="1" noChangeAspect="1"/>
          </p:cNvPicPr>
          <p:nvPr>
            <p:ph idx="1"/>
          </p:nvPr>
        </p:nvPicPr>
        <p:blipFill>
          <a:blip r:embed="rId2"/>
          <a:stretch>
            <a:fillRect/>
          </a:stretch>
        </p:blipFill>
        <p:spPr>
          <a:xfrm>
            <a:off x="670142" y="1047358"/>
            <a:ext cx="7292236" cy="3832239"/>
          </a:xfrm>
        </p:spPr>
      </p:pic>
      <p:sp>
        <p:nvSpPr>
          <p:cNvPr id="9" name="TextBox 8">
            <a:extLst>
              <a:ext uri="{FF2B5EF4-FFF2-40B4-BE49-F238E27FC236}">
                <a16:creationId xmlns:a16="http://schemas.microsoft.com/office/drawing/2014/main" id="{796FDC20-1A5A-0D58-488F-E9A5FE0C390E}"/>
              </a:ext>
            </a:extLst>
          </p:cNvPr>
          <p:cNvSpPr txBox="1"/>
          <p:nvPr/>
        </p:nvSpPr>
        <p:spPr>
          <a:xfrm>
            <a:off x="665058" y="4981810"/>
            <a:ext cx="7629406" cy="1323439"/>
          </a:xfrm>
          <a:prstGeom prst="rect">
            <a:avLst/>
          </a:prstGeom>
          <a:noFill/>
        </p:spPr>
        <p:txBody>
          <a:bodyPr wrap="square" lIns="91440" tIns="45720" rIns="91440" bIns="45720" rtlCol="0" anchor="t">
            <a:spAutoFit/>
          </a:bodyPr>
          <a:lstStyle/>
          <a:p>
            <a:pPr marL="285750" indent="-285750">
              <a:buFont typeface="Wingdings"/>
              <a:buChar char="§"/>
            </a:pPr>
            <a:r>
              <a:rPr lang="en-US" sz="1600">
                <a:solidFill>
                  <a:schemeClr val="tx2"/>
                </a:solidFill>
                <a:ea typeface="+mn-lt"/>
                <a:cs typeface="+mn-lt"/>
              </a:rPr>
              <a:t>The user specifies how many clusters (</a:t>
            </a:r>
            <a:r>
              <a:rPr lang="en-US" sz="1600">
                <a:solidFill>
                  <a:schemeClr val="tx2"/>
                </a:solidFill>
                <a:latin typeface="Cambria Math"/>
                <a:ea typeface="Cambria Math"/>
                <a:cs typeface="+mn-lt"/>
              </a:rPr>
              <a:t>k</a:t>
            </a:r>
            <a:r>
              <a:rPr lang="en-US" sz="1600">
                <a:solidFill>
                  <a:schemeClr val="tx2"/>
                </a:solidFill>
                <a:ea typeface="+mn-lt"/>
                <a:cs typeface="+mn-lt"/>
              </a:rPr>
              <a:t>) to create</a:t>
            </a:r>
            <a:endParaRPr lang="en-US">
              <a:solidFill>
                <a:schemeClr val="tx2"/>
              </a:solidFill>
              <a:ea typeface="+mn-lt"/>
              <a:cs typeface="+mn-lt"/>
            </a:endParaRPr>
          </a:p>
          <a:p>
            <a:pPr marL="285750" indent="-285750">
              <a:buFont typeface="Wingdings"/>
              <a:buChar char="§"/>
            </a:pPr>
            <a:r>
              <a:rPr lang="en-US" sz="1600">
                <a:solidFill>
                  <a:schemeClr val="tx2"/>
                </a:solidFill>
                <a:ea typeface="+mn-lt"/>
                <a:cs typeface="+mn-lt"/>
              </a:rPr>
              <a:t>The algorithm uses data features to compute cluster centroids</a:t>
            </a:r>
            <a:endParaRPr lang="en-US">
              <a:solidFill>
                <a:schemeClr val="tx2"/>
              </a:solidFill>
              <a:ea typeface="+mn-lt"/>
              <a:cs typeface="+mn-lt"/>
            </a:endParaRPr>
          </a:p>
          <a:p>
            <a:pPr marL="285750" indent="-285750">
              <a:buFont typeface="Wingdings"/>
              <a:buChar char="§"/>
            </a:pPr>
            <a:r>
              <a:rPr lang="en-US" sz="1600">
                <a:solidFill>
                  <a:schemeClr val="tx2"/>
                </a:solidFill>
                <a:ea typeface="+mn-lt"/>
                <a:cs typeface="+mn-lt"/>
              </a:rPr>
              <a:t>Euclidean distance is commonly used to measure how close a data point is to a centroid</a:t>
            </a:r>
            <a:endParaRPr lang="en-US">
              <a:solidFill>
                <a:schemeClr val="tx2"/>
              </a:solidFill>
              <a:ea typeface="+mn-lt"/>
              <a:cs typeface="+mn-lt"/>
            </a:endParaRPr>
          </a:p>
          <a:p>
            <a:pPr marL="285750" indent="-285750">
              <a:buFont typeface="Wingdings"/>
              <a:buChar char="§"/>
            </a:pPr>
            <a:endParaRPr lang="en-US" sz="1600">
              <a:solidFill>
                <a:schemeClr val="tx2"/>
              </a:solidFill>
              <a:cs typeface="Arial"/>
            </a:endParaRPr>
          </a:p>
        </p:txBody>
      </p:sp>
    </p:spTree>
    <p:extLst>
      <p:ext uri="{BB962C8B-B14F-4D97-AF65-F5344CB8AC3E}">
        <p14:creationId xmlns:p14="http://schemas.microsoft.com/office/powerpoint/2010/main" val="148748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54BF-02EA-7C6C-4879-47D907B09068}"/>
              </a:ext>
            </a:extLst>
          </p:cNvPr>
          <p:cNvSpPr>
            <a:spLocks noGrp="1"/>
          </p:cNvSpPr>
          <p:nvPr>
            <p:ph type="title"/>
          </p:nvPr>
        </p:nvSpPr>
        <p:spPr/>
        <p:txBody>
          <a:bodyPr/>
          <a:lstStyle/>
          <a:p>
            <a:r>
              <a:rPr lang="en-US" sz="2800"/>
              <a:t>Recap: Full Statistical Analysis </a:t>
            </a:r>
            <a:r>
              <a:rPr lang="en-US" sz="2800">
                <a:solidFill>
                  <a:schemeClr val="accent6"/>
                </a:solidFill>
              </a:rPr>
              <a:t>OPEN</a:t>
            </a:r>
            <a:r>
              <a:rPr lang="en-US" sz="2800"/>
              <a:t> Questions</a:t>
            </a:r>
          </a:p>
        </p:txBody>
      </p:sp>
      <p:sp>
        <p:nvSpPr>
          <p:cNvPr id="3" name="Content Placeholder 2">
            <a:extLst>
              <a:ext uri="{FF2B5EF4-FFF2-40B4-BE49-F238E27FC236}">
                <a16:creationId xmlns:a16="http://schemas.microsoft.com/office/drawing/2014/main" id="{C2C7C62E-1719-3429-7BEA-ECBE3D6D94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E8B3B6-4616-4D68-7AAA-BC9318D14ACC}"/>
              </a:ext>
            </a:extLst>
          </p:cNvPr>
          <p:cNvSpPr>
            <a:spLocks noGrp="1"/>
          </p:cNvSpPr>
          <p:nvPr>
            <p:ph type="sldNum" sz="quarter" idx="4"/>
          </p:nvPr>
        </p:nvSpPr>
        <p:spPr/>
        <p:txBody>
          <a:bodyPr/>
          <a:lstStyle/>
          <a:p>
            <a:fld id="{1D93BD3E-1E9A-4970-A6F7-E7AC52762E0C}" type="slidenum">
              <a:rPr lang="en-US" smtClean="0"/>
              <a:pPr/>
              <a:t>6</a:t>
            </a:fld>
            <a:endParaRPr lang="en-US"/>
          </a:p>
        </p:txBody>
      </p:sp>
      <p:graphicFrame>
        <p:nvGraphicFramePr>
          <p:cNvPr id="5" name="Table 5">
            <a:extLst>
              <a:ext uri="{FF2B5EF4-FFF2-40B4-BE49-F238E27FC236}">
                <a16:creationId xmlns:a16="http://schemas.microsoft.com/office/drawing/2014/main" id="{2EED7C3D-280E-5E4D-CCE3-4A521D9E318F}"/>
              </a:ext>
            </a:extLst>
          </p:cNvPr>
          <p:cNvGraphicFramePr>
            <a:graphicFrameLocks noGrp="1"/>
          </p:cNvGraphicFramePr>
          <p:nvPr/>
        </p:nvGraphicFramePr>
        <p:xfrm>
          <a:off x="249936" y="855406"/>
          <a:ext cx="8686800" cy="4575181"/>
        </p:xfrm>
        <a:graphic>
          <a:graphicData uri="http://schemas.openxmlformats.org/drawingml/2006/table">
            <a:tbl>
              <a:tblPr bandRow="1">
                <a:tableStyleId>{5C22544A-7EE6-4342-B048-85BDC9FD1C3A}</a:tableStyleId>
              </a:tblPr>
              <a:tblGrid>
                <a:gridCol w="3657600">
                  <a:extLst>
                    <a:ext uri="{9D8B030D-6E8A-4147-A177-3AD203B41FA5}">
                      <a16:colId xmlns:a16="http://schemas.microsoft.com/office/drawing/2014/main" val="4034910984"/>
                    </a:ext>
                  </a:extLst>
                </a:gridCol>
                <a:gridCol w="5029200">
                  <a:extLst>
                    <a:ext uri="{9D8B030D-6E8A-4147-A177-3AD203B41FA5}">
                      <a16:colId xmlns:a16="http://schemas.microsoft.com/office/drawing/2014/main" val="3811440896"/>
                    </a:ext>
                  </a:extLst>
                </a:gridCol>
              </a:tblGrid>
              <a:tr h="399421">
                <a:tc>
                  <a:txBody>
                    <a:bodyPr/>
                    <a:lstStyle/>
                    <a:p>
                      <a:pPr marL="0" indent="0">
                        <a:buFont typeface="Arial" panose="020B0604020202020204" pitchFamily="34" charset="0"/>
                        <a:buNone/>
                        <a:tabLst>
                          <a:tab pos="171450" algn="l"/>
                        </a:tabLst>
                      </a:pPr>
                      <a:r>
                        <a:rPr lang="en-US" sz="1000" kern="1200">
                          <a:solidFill>
                            <a:schemeClr val="dk1"/>
                          </a:solidFill>
                          <a:effectLst/>
                          <a:latin typeface="+mn-lt"/>
                          <a:ea typeface="+mn-ea"/>
                          <a:cs typeface="+mn-cs"/>
                        </a:rPr>
                        <a:t>How should the </a:t>
                      </a:r>
                      <a:r>
                        <a:rPr lang="en-US" sz="1000" kern="1200">
                          <a:solidFill>
                            <a:schemeClr val="accent6"/>
                          </a:solidFill>
                          <a:effectLst/>
                          <a:latin typeface="+mn-lt"/>
                          <a:ea typeface="+mn-ea"/>
                          <a:cs typeface="+mn-cs"/>
                        </a:rPr>
                        <a:t>available headroom/capacity </a:t>
                      </a:r>
                      <a:r>
                        <a:rPr lang="en-US" sz="1000" kern="1200">
                          <a:solidFill>
                            <a:schemeClr val="dk1"/>
                          </a:solidFill>
                          <a:effectLst/>
                          <a:latin typeface="+mn-lt"/>
                          <a:ea typeface="+mn-ea"/>
                          <a:cs typeface="+mn-cs"/>
                        </a:rPr>
                        <a:t>that is not providing AS be accounted in this analysis? </a:t>
                      </a:r>
                    </a:p>
                  </a:txBody>
                  <a:tcPr/>
                </a:tc>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For example, weather forecast errors typically cause corresponding errors in load, wind, and solar forecasts, but are generator trips correlated to forecast errors, also?</a:t>
                      </a:r>
                    </a:p>
                    <a:p>
                      <a:pPr marL="0" indent="0">
                        <a:buFont typeface="Arial" panose="020B0604020202020204" pitchFamily="34" charset="0"/>
                        <a:buNone/>
                      </a:pPr>
                      <a:r>
                        <a:rPr lang="en-US" sz="1000" kern="1200">
                          <a:solidFill>
                            <a:schemeClr val="dk1"/>
                          </a:solidFill>
                          <a:effectLst/>
                          <a:latin typeface="+mn-lt"/>
                          <a:ea typeface="+mn-ea"/>
                          <a:cs typeface="+mn-cs"/>
                        </a:rPr>
                        <a:t>Further, should </a:t>
                      </a:r>
                      <a:r>
                        <a:rPr lang="en-US" sz="1000" b="1" kern="1200">
                          <a:solidFill>
                            <a:schemeClr val="tx1"/>
                          </a:solidFill>
                          <a:effectLst/>
                          <a:latin typeface="+mn-lt"/>
                          <a:ea typeface="+mn-ea"/>
                          <a:cs typeface="+mn-cs"/>
                        </a:rPr>
                        <a:t>historic headroom capacity </a:t>
                      </a:r>
                      <a:r>
                        <a:rPr lang="en-US" sz="1000" kern="1200">
                          <a:solidFill>
                            <a:schemeClr val="dk1"/>
                          </a:solidFill>
                          <a:effectLst/>
                          <a:latin typeface="+mn-lt"/>
                          <a:ea typeface="+mn-ea"/>
                          <a:cs typeface="+mn-cs"/>
                        </a:rPr>
                        <a:t>be accounted for in this analysis? If so, is the historic headroom capacity of the online generation fleet correlated to other factors? </a:t>
                      </a:r>
                      <a:endParaRPr lang="en-US" sz="1000"/>
                    </a:p>
                  </a:txBody>
                  <a:tcPr/>
                </a:tc>
                <a:extLst>
                  <a:ext uri="{0D108BD9-81ED-4DB2-BD59-A6C34878D82A}">
                    <a16:rowId xmlns:a16="http://schemas.microsoft.com/office/drawing/2014/main" val="1716414623"/>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How should increases in variability and uncertainty </a:t>
                      </a:r>
                      <a:r>
                        <a:rPr lang="en-US" sz="1000" b="0" kern="1200">
                          <a:solidFill>
                            <a:schemeClr val="accent6"/>
                          </a:solidFill>
                          <a:effectLst/>
                          <a:latin typeface="+mn-lt"/>
                          <a:ea typeface="+mn-ea"/>
                          <a:cs typeface="+mn-cs"/>
                        </a:rPr>
                        <a:t>due to wind, solar, and load growth</a:t>
                      </a:r>
                      <a:r>
                        <a:rPr lang="en-US" sz="1000" kern="1200">
                          <a:solidFill>
                            <a:schemeClr val="dk1"/>
                          </a:solidFill>
                          <a:effectLst/>
                          <a:latin typeface="+mn-lt"/>
                          <a:ea typeface="+mn-ea"/>
                          <a:cs typeface="+mn-cs"/>
                        </a:rPr>
                        <a:t>, as well as future changes in generator commitment patterns be accounted for in the methodology?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Historically, as the Intermittent Renewable Resource (IRR) fleet’s installed capacity has increased, both variability and uncertainty in net load have increased, and relying on historic error alone may not sufficient.</a:t>
                      </a:r>
                      <a:endParaRPr lang="en-US" sz="1000"/>
                    </a:p>
                  </a:txBody>
                  <a:tcPr/>
                </a:tc>
                <a:extLst>
                  <a:ext uri="{0D108BD9-81ED-4DB2-BD59-A6C34878D82A}">
                    <a16:rowId xmlns:a16="http://schemas.microsoft.com/office/drawing/2014/main" val="1825921964"/>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What </a:t>
                      </a:r>
                      <a:r>
                        <a:rPr lang="en-US" sz="1000" b="1" kern="1200">
                          <a:solidFill>
                            <a:schemeClr val="accent6"/>
                          </a:solidFill>
                          <a:effectLst/>
                          <a:latin typeface="+mn-lt"/>
                          <a:ea typeface="+mn-ea"/>
                          <a:cs typeface="+mn-cs"/>
                        </a:rPr>
                        <a:t>event/criteria </a:t>
                      </a:r>
                      <a:r>
                        <a:rPr lang="en-US" sz="1000" kern="1200">
                          <a:solidFill>
                            <a:schemeClr val="dk1"/>
                          </a:solidFill>
                          <a:effectLst/>
                          <a:latin typeface="+mn-lt"/>
                          <a:ea typeface="+mn-ea"/>
                          <a:cs typeface="+mn-cs"/>
                        </a:rPr>
                        <a:t>should each AS be setup to cover? </a:t>
                      </a:r>
                    </a:p>
                  </a:txBody>
                  <a:tcPr/>
                </a:tc>
                <a:tc>
                  <a:txBody>
                    <a:bodyPr/>
                    <a:lstStyle/>
                    <a:p>
                      <a:r>
                        <a:rPr lang="en-US" sz="1000" kern="1200" dirty="0">
                          <a:solidFill>
                            <a:schemeClr val="dk1"/>
                          </a:solidFill>
                          <a:effectLst/>
                          <a:latin typeface="+mn-lt"/>
                          <a:ea typeface="+mn-ea"/>
                          <a:cs typeface="+mn-cs"/>
                        </a:rPr>
                        <a:t>Is the criteria simply a matter of </a:t>
                      </a:r>
                      <a:r>
                        <a:rPr lang="en-US" sz="1000" b="1" kern="1200" dirty="0">
                          <a:solidFill>
                            <a:schemeClr val="dk1"/>
                          </a:solidFill>
                          <a:effectLst/>
                          <a:latin typeface="+mn-lt"/>
                          <a:ea typeface="+mn-ea"/>
                          <a:cs typeface="+mn-cs"/>
                        </a:rPr>
                        <a:t>avoiding loss of load</a:t>
                      </a:r>
                      <a:r>
                        <a:rPr lang="en-US" sz="1000" kern="1200" dirty="0">
                          <a:solidFill>
                            <a:schemeClr val="dk1"/>
                          </a:solidFill>
                          <a:effectLst/>
                          <a:latin typeface="+mn-lt"/>
                          <a:ea typeface="+mn-ea"/>
                          <a:cs typeface="+mn-cs"/>
                        </a:rPr>
                        <a:t>? </a:t>
                      </a:r>
                    </a:p>
                    <a:p>
                      <a:r>
                        <a:rPr lang="en-US" sz="1000" kern="1200" dirty="0">
                          <a:solidFill>
                            <a:schemeClr val="dk1"/>
                          </a:solidFill>
                          <a:effectLst/>
                          <a:latin typeface="+mn-lt"/>
                          <a:ea typeface="+mn-ea"/>
                          <a:cs typeface="+mn-cs"/>
                        </a:rPr>
                        <a:t>Or should there be criteria related to </a:t>
                      </a:r>
                      <a:r>
                        <a:rPr lang="en-US" sz="1000" b="1" kern="1200" dirty="0">
                          <a:solidFill>
                            <a:schemeClr val="dk1"/>
                          </a:solidFill>
                          <a:effectLst/>
                          <a:latin typeface="+mn-lt"/>
                          <a:ea typeface="+mn-ea"/>
                          <a:cs typeface="+mn-cs"/>
                        </a:rPr>
                        <a:t>avoid entering into an Energy Emergency Alert (EEA) or a Watch</a:t>
                      </a:r>
                      <a:r>
                        <a:rPr lang="en-US" sz="1000" kern="1200" dirty="0">
                          <a:solidFill>
                            <a:schemeClr val="dk1"/>
                          </a:solidFill>
                          <a:effectLst/>
                          <a:latin typeface="+mn-lt"/>
                          <a:ea typeface="+mn-ea"/>
                          <a:cs typeface="+mn-cs"/>
                        </a:rPr>
                        <a:t> due to insufficient reserves? </a:t>
                      </a:r>
                    </a:p>
                    <a:p>
                      <a:r>
                        <a:rPr lang="en-US" sz="1000" kern="1200" dirty="0">
                          <a:solidFill>
                            <a:schemeClr val="dk1"/>
                          </a:solidFill>
                          <a:effectLst/>
                          <a:latin typeface="+mn-lt"/>
                          <a:ea typeface="+mn-ea"/>
                          <a:cs typeface="+mn-cs"/>
                        </a:rPr>
                        <a:t>How should </a:t>
                      </a:r>
                      <a:r>
                        <a:rPr lang="en-US" sz="1000" b="1" kern="1200" dirty="0">
                          <a:solidFill>
                            <a:schemeClr val="dk1"/>
                          </a:solidFill>
                          <a:effectLst/>
                          <a:latin typeface="+mn-lt"/>
                          <a:ea typeface="+mn-ea"/>
                          <a:cs typeface="+mn-cs"/>
                        </a:rPr>
                        <a:t>avoiding the need for manual operator actions be included </a:t>
                      </a:r>
                      <a:r>
                        <a:rPr lang="en-US" sz="1000" kern="1200" dirty="0">
                          <a:solidFill>
                            <a:schemeClr val="dk1"/>
                          </a:solidFill>
                          <a:effectLst/>
                          <a:latin typeface="+mn-lt"/>
                          <a:ea typeface="+mn-ea"/>
                          <a:cs typeface="+mn-cs"/>
                        </a:rPr>
                        <a:t>in the criteria?</a:t>
                      </a:r>
                    </a:p>
                  </a:txBody>
                  <a:tcPr/>
                </a:tc>
                <a:extLst>
                  <a:ext uri="{0D108BD9-81ED-4DB2-BD59-A6C34878D82A}">
                    <a16:rowId xmlns:a16="http://schemas.microsoft.com/office/drawing/2014/main" val="2918268861"/>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How should </a:t>
                      </a:r>
                      <a:r>
                        <a:rPr lang="en-US" sz="1000" kern="1200">
                          <a:solidFill>
                            <a:schemeClr val="accent6"/>
                          </a:solidFill>
                          <a:effectLst/>
                          <a:latin typeface="+mn-lt"/>
                          <a:ea typeface="+mn-ea"/>
                          <a:cs typeface="+mn-cs"/>
                        </a:rPr>
                        <a:t>temporal constraints </a:t>
                      </a:r>
                      <a:r>
                        <a:rPr lang="en-US" sz="1000" kern="1200">
                          <a:solidFill>
                            <a:schemeClr val="dk1"/>
                          </a:solidFill>
                          <a:effectLst/>
                          <a:latin typeface="+mn-lt"/>
                          <a:ea typeface="+mn-ea"/>
                          <a:cs typeface="+mn-cs"/>
                        </a:rPr>
                        <a:t>and </a:t>
                      </a:r>
                      <a:r>
                        <a:rPr lang="en-US" sz="1000" kern="1200">
                          <a:solidFill>
                            <a:schemeClr val="accent6"/>
                          </a:solidFill>
                          <a:effectLst/>
                          <a:latin typeface="+mn-lt"/>
                          <a:ea typeface="+mn-ea"/>
                          <a:cs typeface="+mn-cs"/>
                        </a:rPr>
                        <a:t>cumulative factors</a:t>
                      </a:r>
                      <a:r>
                        <a:rPr lang="en-US" sz="1000" kern="1200">
                          <a:solidFill>
                            <a:schemeClr val="dk1"/>
                          </a:solidFill>
                          <a:effectLst/>
                          <a:latin typeface="+mn-lt"/>
                          <a:ea typeface="+mn-ea"/>
                          <a:cs typeface="+mn-cs"/>
                        </a:rPr>
                        <a:t> be accounted? </a:t>
                      </a:r>
                    </a:p>
                  </a:txBody>
                  <a:tcPr/>
                </a:tc>
                <a:tc>
                  <a:txBody>
                    <a:bodyPr/>
                    <a:lstStyle/>
                    <a:p>
                      <a:r>
                        <a:rPr lang="en-US" sz="1000" kern="1200">
                          <a:solidFill>
                            <a:schemeClr val="dk1"/>
                          </a:solidFill>
                          <a:effectLst/>
                          <a:latin typeface="+mn-lt"/>
                          <a:ea typeface="+mn-ea"/>
                          <a:cs typeface="+mn-cs"/>
                        </a:rPr>
                        <a:t>The possibility of multiple generator trips across multiple hours (as occurred on May 13, 2022, for example) presents a risk that needs to be covered by AS.</a:t>
                      </a:r>
                      <a:r>
                        <a:rPr lang="en-US" sz="1000" i="1" kern="1200">
                          <a:solidFill>
                            <a:schemeClr val="dk1"/>
                          </a:solidFill>
                          <a:effectLst/>
                          <a:latin typeface="+mn-lt"/>
                          <a:ea typeface="+mn-ea"/>
                          <a:cs typeface="+mn-cs"/>
                        </a:rPr>
                        <a:t> </a:t>
                      </a:r>
                      <a:r>
                        <a:rPr lang="en-US" sz="1000" b="1" i="1" kern="1200">
                          <a:solidFill>
                            <a:schemeClr val="dk1"/>
                          </a:solidFill>
                          <a:effectLst/>
                          <a:latin typeface="+mn-lt"/>
                          <a:ea typeface="+mn-ea"/>
                          <a:cs typeface="+mn-cs"/>
                        </a:rPr>
                        <a:t>(Cumulative forced outages)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AS is needed until other generators can be started or until the conditions causing the need for the reserves from AS change. How should this be considered in the analysis? </a:t>
                      </a:r>
                      <a:r>
                        <a:rPr lang="en-US" sz="1000" b="1" kern="1200">
                          <a:solidFill>
                            <a:schemeClr val="dk1"/>
                          </a:solidFill>
                          <a:effectLst/>
                          <a:latin typeface="+mn-lt"/>
                          <a:ea typeface="+mn-ea"/>
                          <a:cs typeface="+mn-cs"/>
                        </a:rPr>
                        <a:t>(Event duration/temporal constraints)</a:t>
                      </a:r>
                      <a:endParaRPr lang="en-US" sz="1000" b="1"/>
                    </a:p>
                    <a:p>
                      <a:r>
                        <a:rPr lang="en-US" sz="1000" kern="1200">
                          <a:solidFill>
                            <a:schemeClr val="dk1"/>
                          </a:solidFill>
                          <a:effectLst/>
                          <a:latin typeface="+mn-lt"/>
                          <a:ea typeface="+mn-ea"/>
                          <a:cs typeface="+mn-cs"/>
                        </a:rPr>
                        <a:t>Increasingly, AS is being provided by duration-limited resources (battery energy storage). There is some risk that battery energy storage resources providing AS deplete their storage capacity during a multi-hour forecast error event, even if they are meeting all applicable requirements. Should not being able to charge be accounted as a risk in this analysis? </a:t>
                      </a:r>
                      <a:r>
                        <a:rPr lang="en-US" sz="1000" b="1" kern="1200">
                          <a:solidFill>
                            <a:schemeClr val="dk1"/>
                          </a:solidFill>
                          <a:effectLst/>
                          <a:latin typeface="+mn-lt"/>
                          <a:ea typeface="+mn-ea"/>
                          <a:cs typeface="+mn-cs"/>
                        </a:rPr>
                        <a:t>(lack of energy considerations)</a:t>
                      </a:r>
                    </a:p>
                  </a:txBody>
                  <a:tcPr/>
                </a:tc>
                <a:extLst>
                  <a:ext uri="{0D108BD9-81ED-4DB2-BD59-A6C34878D82A}">
                    <a16:rowId xmlns:a16="http://schemas.microsoft.com/office/drawing/2014/main" val="4160516380"/>
                  </a:ext>
                </a:extLst>
              </a:tr>
              <a:tr h="39942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effectLst/>
                          <a:latin typeface="+mn-lt"/>
                          <a:ea typeface="+mn-ea"/>
                          <a:cs typeface="+mn-cs"/>
                        </a:rPr>
                        <a:t>How much can other types of AS reserves be counted on to address risks for a given AS product?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For example, should some or all of ECRS be counted towards meeting the reserve needs covered by Non-Spin?</a:t>
                      </a:r>
                    </a:p>
                  </a:txBody>
                  <a:tcPr/>
                </a:tc>
                <a:extLst>
                  <a:ext uri="{0D108BD9-81ED-4DB2-BD59-A6C34878D82A}">
                    <a16:rowId xmlns:a16="http://schemas.microsoft.com/office/drawing/2014/main" val="4218922487"/>
                  </a:ext>
                </a:extLst>
              </a:tr>
            </a:tbl>
          </a:graphicData>
        </a:graphic>
      </p:graphicFrame>
      <p:sp>
        <p:nvSpPr>
          <p:cNvPr id="7" name="TextBox 6">
            <a:extLst>
              <a:ext uri="{FF2B5EF4-FFF2-40B4-BE49-F238E27FC236}">
                <a16:creationId xmlns:a16="http://schemas.microsoft.com/office/drawing/2014/main" id="{95AB3843-7A7B-D655-4A90-5292FD922B8B}"/>
              </a:ext>
            </a:extLst>
          </p:cNvPr>
          <p:cNvSpPr txBox="1"/>
          <p:nvPr/>
        </p:nvSpPr>
        <p:spPr>
          <a:xfrm>
            <a:off x="304800" y="5430587"/>
            <a:ext cx="8686799"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a:t>Key Takeaway: </a:t>
            </a:r>
            <a:r>
              <a:rPr lang="en-US" sz="1400" i="1"/>
              <a:t>ERCOT is generally supportive of doing a “full statistical” probabilistic analysis to determine AS quantities. Several key questions that have to be carefully considered to setup the appropriate model for this analysis. Responses to these questions directly impact the volume of reserves procured and operational actions needed to continue operations. As an example, setting reserves too low could result in lower self commitment and tools like Unit Commitment may be necessary to cover the overall expected operational risk on such days. For proper balance Stakeholder and potentially policymaker input on these is essential.</a:t>
            </a:r>
          </a:p>
        </p:txBody>
      </p:sp>
    </p:spTree>
    <p:extLst>
      <p:ext uri="{BB962C8B-B14F-4D97-AF65-F5344CB8AC3E}">
        <p14:creationId xmlns:p14="http://schemas.microsoft.com/office/powerpoint/2010/main" val="424393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888C81-8597-1118-26DB-959ED61F081E}"/>
              </a:ext>
            </a:extLst>
          </p:cNvPr>
          <p:cNvSpPr>
            <a:spLocks noGrp="1"/>
          </p:cNvSpPr>
          <p:nvPr>
            <p:ph type="ctrTitle"/>
          </p:nvPr>
        </p:nvSpPr>
        <p:spPr/>
        <p:txBody>
          <a:bodyPr/>
          <a:lstStyle/>
          <a:p>
            <a:r>
              <a:rPr lang="en-US"/>
              <a:t>Probabilistic Framework</a:t>
            </a:r>
          </a:p>
        </p:txBody>
      </p:sp>
      <p:sp>
        <p:nvSpPr>
          <p:cNvPr id="6" name="Subtitle 5">
            <a:extLst>
              <a:ext uri="{FF2B5EF4-FFF2-40B4-BE49-F238E27FC236}">
                <a16:creationId xmlns:a16="http://schemas.microsoft.com/office/drawing/2014/main" id="{3C0583B0-FD6D-0DA7-E2DA-93F4F0F7BDF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F9DCA9D4-1AC4-1876-697D-FD3C1D1D970A}"/>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114327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B1B48D-5868-4BC1-8258-DA2B45CF0F25}"/>
              </a:ext>
            </a:extLst>
          </p:cNvPr>
          <p:cNvPicPr>
            <a:picLocks noChangeAspect="1"/>
          </p:cNvPicPr>
          <p:nvPr/>
        </p:nvPicPr>
        <p:blipFill>
          <a:blip r:embed="rId2"/>
          <a:stretch>
            <a:fillRect/>
          </a:stretch>
        </p:blipFill>
        <p:spPr>
          <a:xfrm>
            <a:off x="0" y="838200"/>
            <a:ext cx="9144000" cy="5449248"/>
          </a:xfrm>
          <a:prstGeom prst="rect">
            <a:avLst/>
          </a:prstGeom>
        </p:spPr>
      </p:pic>
      <p:sp>
        <p:nvSpPr>
          <p:cNvPr id="2" name="Title 1">
            <a:extLst>
              <a:ext uri="{FF2B5EF4-FFF2-40B4-BE49-F238E27FC236}">
                <a16:creationId xmlns:a16="http://schemas.microsoft.com/office/drawing/2014/main" id="{1DB03957-E2E4-431F-22F2-1983F3E1A5D9}"/>
              </a:ext>
            </a:extLst>
          </p:cNvPr>
          <p:cNvSpPr>
            <a:spLocks noGrp="1"/>
          </p:cNvSpPr>
          <p:nvPr>
            <p:ph type="title"/>
          </p:nvPr>
        </p:nvSpPr>
        <p:spPr/>
        <p:txBody>
          <a:bodyPr/>
          <a:lstStyle/>
          <a:p>
            <a:r>
              <a:rPr lang="en-US"/>
              <a:t>Flow Diagram</a:t>
            </a:r>
          </a:p>
        </p:txBody>
      </p:sp>
      <p:sp>
        <p:nvSpPr>
          <p:cNvPr id="4" name="Slide Number Placeholder 3">
            <a:extLst>
              <a:ext uri="{FF2B5EF4-FFF2-40B4-BE49-F238E27FC236}">
                <a16:creationId xmlns:a16="http://schemas.microsoft.com/office/drawing/2014/main" id="{F84BD236-0ACA-E7E1-1B6D-BDDA24E7A3C8}"/>
              </a:ext>
            </a:extLst>
          </p:cNvPr>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402952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D6F8-06A6-979C-42D2-9E301A5C9D89}"/>
              </a:ext>
            </a:extLst>
          </p:cNvPr>
          <p:cNvSpPr>
            <a:spLocks noGrp="1"/>
          </p:cNvSpPr>
          <p:nvPr>
            <p:ph type="title"/>
          </p:nvPr>
        </p:nvSpPr>
        <p:spPr>
          <a:xfrm>
            <a:off x="326088" y="193801"/>
            <a:ext cx="8458200" cy="518318"/>
          </a:xfrm>
        </p:spPr>
        <p:txBody>
          <a:bodyPr/>
          <a:lstStyle/>
          <a:p>
            <a:r>
              <a:rPr lang="en-US"/>
              <a:t>Optimization Workflow</a:t>
            </a:r>
          </a:p>
        </p:txBody>
      </p:sp>
      <p:sp>
        <p:nvSpPr>
          <p:cNvPr id="4" name="Slide Number Placeholder 3">
            <a:extLst>
              <a:ext uri="{FF2B5EF4-FFF2-40B4-BE49-F238E27FC236}">
                <a16:creationId xmlns:a16="http://schemas.microsoft.com/office/drawing/2014/main" id="{33D6C711-F069-719D-AFBF-9C53FEDE554D}"/>
              </a:ext>
            </a:extLst>
          </p:cNvPr>
          <p:cNvSpPr>
            <a:spLocks noGrp="1"/>
          </p:cNvSpPr>
          <p:nvPr>
            <p:ph type="sldNum" sz="quarter" idx="4"/>
          </p:nvPr>
        </p:nvSpPr>
        <p:spPr>
          <a:xfrm>
            <a:off x="8534400" y="7151280"/>
            <a:ext cx="533400" cy="220662"/>
          </a:xfrm>
        </p:spPr>
        <p:txBody>
          <a:bodyPr/>
          <a:lstStyle/>
          <a:p>
            <a:fld id="{1D93BD3E-1E9A-4970-A6F7-E7AC52762E0C}" type="slidenum">
              <a:rPr lang="en-US" smtClean="0"/>
              <a:pPr/>
              <a:t>9</a:t>
            </a:fld>
            <a:endParaRPr lang="en-US"/>
          </a:p>
        </p:txBody>
      </p:sp>
      <p:grpSp>
        <p:nvGrpSpPr>
          <p:cNvPr id="22" name="Group 21">
            <a:extLst>
              <a:ext uri="{FF2B5EF4-FFF2-40B4-BE49-F238E27FC236}">
                <a16:creationId xmlns:a16="http://schemas.microsoft.com/office/drawing/2014/main" id="{6CD8335E-7B69-8357-B47A-698DA09BFAD7}"/>
              </a:ext>
            </a:extLst>
          </p:cNvPr>
          <p:cNvGrpSpPr/>
          <p:nvPr/>
        </p:nvGrpSpPr>
        <p:grpSpPr>
          <a:xfrm>
            <a:off x="261041" y="1882510"/>
            <a:ext cx="6100015" cy="3325028"/>
            <a:chOff x="261041" y="1292368"/>
            <a:chExt cx="6100015" cy="2977350"/>
          </a:xfrm>
        </p:grpSpPr>
        <p:sp>
          <p:nvSpPr>
            <p:cNvPr id="23" name="Freeform: Shape 22">
              <a:extLst>
                <a:ext uri="{FF2B5EF4-FFF2-40B4-BE49-F238E27FC236}">
                  <a16:creationId xmlns:a16="http://schemas.microsoft.com/office/drawing/2014/main" id="{BEED7B3F-CCF0-A16F-102C-511D1C69BB2A}"/>
                </a:ext>
              </a:extLst>
            </p:cNvPr>
            <p:cNvSpPr/>
            <p:nvPr/>
          </p:nvSpPr>
          <p:spPr>
            <a:xfrm>
              <a:off x="261041" y="1873781"/>
              <a:ext cx="1644818" cy="1044517"/>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46460" rIns="46460" bIns="337167" numCol="1" spcCol="1270" anchor="t" anchorCtr="0">
              <a:noAutofit/>
            </a:bodyPr>
            <a:lstStyle/>
            <a:p>
              <a:pPr marL="57150" lvl="1" indent="-57150" algn="l" defTabSz="355600">
                <a:lnSpc>
                  <a:spcPct val="90000"/>
                </a:lnSpc>
                <a:spcBef>
                  <a:spcPct val="0"/>
                </a:spcBef>
                <a:spcAft>
                  <a:spcPct val="15000"/>
                </a:spcAft>
                <a:buChar char="•"/>
              </a:pPr>
              <a:r>
                <a:rPr lang="en-US" sz="800" kern="1200" dirty="0"/>
                <a:t>To initiate the optimization process, set initial reserve values which are allocated to cover the identified net risk</a:t>
              </a:r>
            </a:p>
          </p:txBody>
        </p:sp>
        <p:sp>
          <p:nvSpPr>
            <p:cNvPr id="25" name="Freeform: Shape 24">
              <a:extLst>
                <a:ext uri="{FF2B5EF4-FFF2-40B4-BE49-F238E27FC236}">
                  <a16:creationId xmlns:a16="http://schemas.microsoft.com/office/drawing/2014/main" id="{BC47CB34-ED49-840E-75C6-15A736D44CAD}"/>
                </a:ext>
              </a:extLst>
            </p:cNvPr>
            <p:cNvSpPr/>
            <p:nvPr/>
          </p:nvSpPr>
          <p:spPr>
            <a:xfrm>
              <a:off x="326088" y="2636322"/>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lvl="0" indent="0" algn="ctr" defTabSz="577850">
                <a:lnSpc>
                  <a:spcPct val="90000"/>
                </a:lnSpc>
                <a:spcBef>
                  <a:spcPct val="0"/>
                </a:spcBef>
                <a:spcAft>
                  <a:spcPct val="35000"/>
                </a:spcAft>
                <a:buNone/>
              </a:pPr>
              <a:r>
                <a:rPr lang="en-US" sz="1300" kern="1200" dirty="0"/>
                <a:t>Initial Reserve</a:t>
              </a:r>
            </a:p>
          </p:txBody>
        </p:sp>
        <p:sp>
          <p:nvSpPr>
            <p:cNvPr id="26" name="Freeform: Shape 25">
              <a:extLst>
                <a:ext uri="{FF2B5EF4-FFF2-40B4-BE49-F238E27FC236}">
                  <a16:creationId xmlns:a16="http://schemas.microsoft.com/office/drawing/2014/main" id="{3329C0D3-4FFC-D1D0-071C-236ED67F08BD}"/>
                </a:ext>
              </a:extLst>
            </p:cNvPr>
            <p:cNvSpPr/>
            <p:nvPr/>
          </p:nvSpPr>
          <p:spPr>
            <a:xfrm>
              <a:off x="2158425" y="1704801"/>
              <a:ext cx="1644818" cy="1356631"/>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337167" rIns="46460" bIns="46460" numCol="1" spcCol="1270" anchor="t" anchorCtr="0">
              <a:noAutofit/>
            </a:bodyPr>
            <a:lstStyle/>
            <a:p>
              <a:pPr marL="57150" lvl="1" indent="-57150" algn="l" defTabSz="355600">
                <a:lnSpc>
                  <a:spcPct val="90000"/>
                </a:lnSpc>
                <a:spcBef>
                  <a:spcPct val="0"/>
                </a:spcBef>
                <a:spcAft>
                  <a:spcPct val="15000"/>
                </a:spcAft>
                <a:buChar char="•"/>
              </a:pPr>
              <a:r>
                <a:rPr lang="en-US" sz="800" kern="1200"/>
                <a:t>Using the current reserve values, the process identifies the hours with the highest number of violations.</a:t>
              </a:r>
            </a:p>
            <a:p>
              <a:pPr marL="57150" lvl="1" indent="-57150" algn="l" defTabSz="355600">
                <a:lnSpc>
                  <a:spcPct val="90000"/>
                </a:lnSpc>
                <a:spcBef>
                  <a:spcPct val="0"/>
                </a:spcBef>
                <a:spcAft>
                  <a:spcPct val="15000"/>
                </a:spcAft>
                <a:buChar char="•"/>
              </a:pPr>
              <a:r>
                <a:rPr lang="en-US" sz="800" kern="1200"/>
                <a:t>If these reserve levels fail to meet the criteria, the process proceeds to the reserve adjustment phase.</a:t>
              </a:r>
            </a:p>
          </p:txBody>
        </p:sp>
        <p:sp>
          <p:nvSpPr>
            <p:cNvPr id="28" name="Freeform: Shape 27">
              <a:extLst>
                <a:ext uri="{FF2B5EF4-FFF2-40B4-BE49-F238E27FC236}">
                  <a16:creationId xmlns:a16="http://schemas.microsoft.com/office/drawing/2014/main" id="{511A2C39-6138-F90A-99C0-F0DD388F041A}"/>
                </a:ext>
              </a:extLst>
            </p:cNvPr>
            <p:cNvSpPr/>
            <p:nvPr/>
          </p:nvSpPr>
          <p:spPr>
            <a:xfrm>
              <a:off x="2349696" y="1292368"/>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lvl="0" indent="0" algn="ctr" defTabSz="577850">
                <a:lnSpc>
                  <a:spcPct val="90000"/>
                </a:lnSpc>
                <a:spcBef>
                  <a:spcPct val="0"/>
                </a:spcBef>
                <a:spcAft>
                  <a:spcPct val="35000"/>
                </a:spcAft>
                <a:buNone/>
              </a:pPr>
              <a:r>
                <a:rPr lang="en-US" sz="1300" kern="1200"/>
                <a:t>Analyze violations and Reliability Check </a:t>
              </a:r>
            </a:p>
          </p:txBody>
        </p:sp>
        <p:sp>
          <p:nvSpPr>
            <p:cNvPr id="29" name="Freeform: Shape 28">
              <a:extLst>
                <a:ext uri="{FF2B5EF4-FFF2-40B4-BE49-F238E27FC236}">
                  <a16:creationId xmlns:a16="http://schemas.microsoft.com/office/drawing/2014/main" id="{CB4E6C67-3418-D8C8-0F70-D7899DDD6A85}"/>
                </a:ext>
              </a:extLst>
            </p:cNvPr>
            <p:cNvSpPr/>
            <p:nvPr/>
          </p:nvSpPr>
          <p:spPr>
            <a:xfrm>
              <a:off x="4289145" y="2614887"/>
              <a:ext cx="1644818" cy="1356631"/>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46460" rIns="46460" bIns="337167" numCol="1" spcCol="1270" anchor="t" anchorCtr="0">
              <a:noAutofit/>
            </a:bodyPr>
            <a:lstStyle/>
            <a:p>
              <a:pPr marL="57150" lvl="1" indent="-57150" algn="l" defTabSz="355600">
                <a:lnSpc>
                  <a:spcPct val="90000"/>
                </a:lnSpc>
                <a:spcBef>
                  <a:spcPct val="0"/>
                </a:spcBef>
                <a:spcAft>
                  <a:spcPct val="15000"/>
                </a:spcAft>
                <a:buChar char="•"/>
              </a:pPr>
              <a:r>
                <a:rPr lang="en-US" sz="800" kern="1200"/>
                <a:t>If reliability falls short of the criteria, reserves are proportionally increased during the hours with the highest violation rates.</a:t>
              </a:r>
            </a:p>
            <a:p>
              <a:pPr marL="57150" lvl="1" indent="-57150" algn="l" defTabSz="355600">
                <a:lnSpc>
                  <a:spcPct val="90000"/>
                </a:lnSpc>
                <a:spcBef>
                  <a:spcPct val="0"/>
                </a:spcBef>
                <a:spcAft>
                  <a:spcPct val="15000"/>
                </a:spcAft>
                <a:buChar char="•"/>
              </a:pPr>
              <a:r>
                <a:rPr lang="en-US" sz="800" kern="1200"/>
                <a:t>If reliability exceeds the criteria, the required reserve values are proportionally reduced.</a:t>
              </a:r>
            </a:p>
          </p:txBody>
        </p:sp>
        <p:sp>
          <p:nvSpPr>
            <p:cNvPr id="30" name="Freeform: Shape 29">
              <a:extLst>
                <a:ext uri="{FF2B5EF4-FFF2-40B4-BE49-F238E27FC236}">
                  <a16:creationId xmlns:a16="http://schemas.microsoft.com/office/drawing/2014/main" id="{697D0EE3-FABE-2F48-8F0E-4831B6B22856}"/>
                </a:ext>
              </a:extLst>
            </p:cNvPr>
            <p:cNvSpPr/>
            <p:nvPr/>
          </p:nvSpPr>
          <p:spPr>
            <a:xfrm>
              <a:off x="4898995" y="3688305"/>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lvl="0" indent="0" algn="ctr" defTabSz="577850">
                <a:lnSpc>
                  <a:spcPct val="90000"/>
                </a:lnSpc>
                <a:spcBef>
                  <a:spcPct val="0"/>
                </a:spcBef>
                <a:spcAft>
                  <a:spcPct val="35000"/>
                </a:spcAft>
                <a:buNone/>
              </a:pPr>
              <a:r>
                <a:rPr lang="en-US" sz="1300" kern="1200"/>
                <a:t>Reserve Adjustment </a:t>
              </a:r>
            </a:p>
          </p:txBody>
        </p:sp>
      </p:grpSp>
      <p:sp>
        <p:nvSpPr>
          <p:cNvPr id="10" name="TextBox 9">
            <a:extLst>
              <a:ext uri="{FF2B5EF4-FFF2-40B4-BE49-F238E27FC236}">
                <a16:creationId xmlns:a16="http://schemas.microsoft.com/office/drawing/2014/main" id="{DD42851C-72ED-D64A-CF7E-E655421BB489}"/>
              </a:ext>
            </a:extLst>
          </p:cNvPr>
          <p:cNvSpPr txBox="1"/>
          <p:nvPr/>
        </p:nvSpPr>
        <p:spPr>
          <a:xfrm>
            <a:off x="3803243" y="2399149"/>
            <a:ext cx="3334431" cy="246221"/>
          </a:xfrm>
          <a:prstGeom prst="rect">
            <a:avLst/>
          </a:prstGeom>
          <a:noFill/>
        </p:spPr>
        <p:txBody>
          <a:bodyPr wrap="square" rtlCol="0">
            <a:spAutoFit/>
          </a:bodyPr>
          <a:lstStyle/>
          <a:p>
            <a:r>
              <a:rPr lang="en-US" sz="1000"/>
              <a:t>If Current Reliability does not meet Target Reliability</a:t>
            </a:r>
          </a:p>
        </p:txBody>
      </p:sp>
      <p:sp>
        <p:nvSpPr>
          <p:cNvPr id="12" name="TextBox 11">
            <a:extLst>
              <a:ext uri="{FF2B5EF4-FFF2-40B4-BE49-F238E27FC236}">
                <a16:creationId xmlns:a16="http://schemas.microsoft.com/office/drawing/2014/main" id="{73D0EDC9-5677-6492-222E-EB69B97DB5E2}"/>
              </a:ext>
            </a:extLst>
          </p:cNvPr>
          <p:cNvSpPr txBox="1"/>
          <p:nvPr/>
        </p:nvSpPr>
        <p:spPr>
          <a:xfrm>
            <a:off x="2834830" y="4182655"/>
            <a:ext cx="1655247" cy="461665"/>
          </a:xfrm>
          <a:prstGeom prst="rect">
            <a:avLst/>
          </a:prstGeom>
          <a:noFill/>
        </p:spPr>
        <p:txBody>
          <a:bodyPr wrap="square" rtlCol="0">
            <a:spAutoFit/>
          </a:bodyPr>
          <a:lstStyle/>
          <a:p>
            <a:r>
              <a:rPr lang="en-US" sz="800"/>
              <a:t>Get New Violations and do Another round of reliability Check with adjusted reserves</a:t>
            </a:r>
          </a:p>
        </p:txBody>
      </p:sp>
      <p:sp>
        <p:nvSpPr>
          <p:cNvPr id="17" name="Rectangle 16">
            <a:extLst>
              <a:ext uri="{FF2B5EF4-FFF2-40B4-BE49-F238E27FC236}">
                <a16:creationId xmlns:a16="http://schemas.microsoft.com/office/drawing/2014/main" id="{4775152E-8053-B4F7-C2AF-6F7E142D766F}"/>
              </a:ext>
            </a:extLst>
          </p:cNvPr>
          <p:cNvSpPr/>
          <p:nvPr/>
        </p:nvSpPr>
        <p:spPr>
          <a:xfrm>
            <a:off x="2685983" y="1256646"/>
            <a:ext cx="5568950" cy="4061778"/>
          </a:xfrm>
          <a:prstGeom prst="rect">
            <a:avLst/>
          </a:prstGeom>
          <a:noFill/>
          <a:ln w="5715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18" name="Rectangle 17">
            <a:extLst>
              <a:ext uri="{FF2B5EF4-FFF2-40B4-BE49-F238E27FC236}">
                <a16:creationId xmlns:a16="http://schemas.microsoft.com/office/drawing/2014/main" id="{C348F214-6D5C-C642-B9DB-8016772E9ADF}"/>
              </a:ext>
            </a:extLst>
          </p:cNvPr>
          <p:cNvSpPr/>
          <p:nvPr/>
        </p:nvSpPr>
        <p:spPr>
          <a:xfrm>
            <a:off x="2000172" y="1241903"/>
            <a:ext cx="4864178" cy="4335285"/>
          </a:xfrm>
          <a:prstGeom prst="rect">
            <a:avLst/>
          </a:prstGeom>
          <a:noFill/>
          <a:ln w="38100">
            <a:solidFill>
              <a:srgbClr val="99FF99"/>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9" name="Arrow: Right 8">
            <a:extLst>
              <a:ext uri="{FF2B5EF4-FFF2-40B4-BE49-F238E27FC236}">
                <a16:creationId xmlns:a16="http://schemas.microsoft.com/office/drawing/2014/main" id="{A5D89CE4-9ADE-F825-090F-C2A2AB1FA77F}"/>
              </a:ext>
            </a:extLst>
          </p:cNvPr>
          <p:cNvSpPr/>
          <p:nvPr/>
        </p:nvSpPr>
        <p:spPr>
          <a:xfrm>
            <a:off x="3811757" y="2057318"/>
            <a:ext cx="3542118" cy="243922"/>
          </a:xfrm>
          <a:prstGeom prst="right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grpSp>
        <p:nvGrpSpPr>
          <p:cNvPr id="13" name="Group 12">
            <a:extLst>
              <a:ext uri="{FF2B5EF4-FFF2-40B4-BE49-F238E27FC236}">
                <a16:creationId xmlns:a16="http://schemas.microsoft.com/office/drawing/2014/main" id="{429CD08E-7AEA-79A0-05D0-ED483AD4E3EF}"/>
              </a:ext>
            </a:extLst>
          </p:cNvPr>
          <p:cNvGrpSpPr/>
          <p:nvPr/>
        </p:nvGrpSpPr>
        <p:grpSpPr>
          <a:xfrm>
            <a:off x="7448781" y="1713530"/>
            <a:ext cx="1462061" cy="581413"/>
            <a:chOff x="4415789" y="2374101"/>
            <a:chExt cx="1462061" cy="581413"/>
          </a:xfrm>
        </p:grpSpPr>
        <p:sp>
          <p:nvSpPr>
            <p:cNvPr id="19" name="Rectangle: Rounded Corners 18">
              <a:extLst>
                <a:ext uri="{FF2B5EF4-FFF2-40B4-BE49-F238E27FC236}">
                  <a16:creationId xmlns:a16="http://schemas.microsoft.com/office/drawing/2014/main" id="{6084ED7B-7F72-85A0-ECE1-EAA555EA5D00}"/>
                </a:ext>
              </a:extLst>
            </p:cNvPr>
            <p:cNvSpPr/>
            <p:nvPr/>
          </p:nvSpPr>
          <p:spPr>
            <a:xfrm>
              <a:off x="4415789" y="2374101"/>
              <a:ext cx="1462061" cy="5814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2F2B8EA4-85EB-6708-83E5-C9946D8891CF}"/>
                </a:ext>
              </a:extLst>
            </p:cNvPr>
            <p:cNvSpPr txBox="1"/>
            <p:nvPr/>
          </p:nvSpPr>
          <p:spPr>
            <a:xfrm>
              <a:off x="4432818" y="2391130"/>
              <a:ext cx="1428003" cy="547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Reserve Requirements </a:t>
              </a:r>
            </a:p>
          </p:txBody>
        </p:sp>
      </p:grpSp>
      <p:sp>
        <p:nvSpPr>
          <p:cNvPr id="21" name="TextBox 20">
            <a:extLst>
              <a:ext uri="{FF2B5EF4-FFF2-40B4-BE49-F238E27FC236}">
                <a16:creationId xmlns:a16="http://schemas.microsoft.com/office/drawing/2014/main" id="{00C7DFD4-A40C-B6E3-D82D-479C2036C27A}"/>
              </a:ext>
            </a:extLst>
          </p:cNvPr>
          <p:cNvSpPr txBox="1"/>
          <p:nvPr/>
        </p:nvSpPr>
        <p:spPr>
          <a:xfrm>
            <a:off x="4204917" y="1839577"/>
            <a:ext cx="3037738" cy="246221"/>
          </a:xfrm>
          <a:prstGeom prst="rect">
            <a:avLst/>
          </a:prstGeom>
          <a:noFill/>
        </p:spPr>
        <p:txBody>
          <a:bodyPr wrap="square" rtlCol="0">
            <a:spAutoFit/>
          </a:bodyPr>
          <a:lstStyle/>
          <a:p>
            <a:r>
              <a:rPr lang="en-US" sz="1000"/>
              <a:t>If Current Reliability meets Target</a:t>
            </a:r>
          </a:p>
        </p:txBody>
      </p:sp>
      <p:sp>
        <p:nvSpPr>
          <p:cNvPr id="32" name="Arrow: Bent-Up 31">
            <a:extLst>
              <a:ext uri="{FF2B5EF4-FFF2-40B4-BE49-F238E27FC236}">
                <a16:creationId xmlns:a16="http://schemas.microsoft.com/office/drawing/2014/main" id="{DEC5B7EE-620F-60FF-53C2-2EE8129D1DBD}"/>
              </a:ext>
            </a:extLst>
          </p:cNvPr>
          <p:cNvSpPr/>
          <p:nvPr/>
        </p:nvSpPr>
        <p:spPr>
          <a:xfrm flipV="1">
            <a:off x="3862052" y="2636578"/>
            <a:ext cx="1433848" cy="522315"/>
          </a:xfrm>
          <a:prstGeom prst="ben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33" name="Arrow: Bent-Up 32">
            <a:extLst>
              <a:ext uri="{FF2B5EF4-FFF2-40B4-BE49-F238E27FC236}">
                <a16:creationId xmlns:a16="http://schemas.microsoft.com/office/drawing/2014/main" id="{147933EA-0275-0FEC-AF94-67698E1F6269}"/>
              </a:ext>
            </a:extLst>
          </p:cNvPr>
          <p:cNvSpPr/>
          <p:nvPr/>
        </p:nvSpPr>
        <p:spPr>
          <a:xfrm flipH="1">
            <a:off x="2938823" y="3720003"/>
            <a:ext cx="1305977" cy="447231"/>
          </a:xfrm>
          <a:prstGeom prst="ben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35" name="TextBox 34">
            <a:extLst>
              <a:ext uri="{FF2B5EF4-FFF2-40B4-BE49-F238E27FC236}">
                <a16:creationId xmlns:a16="http://schemas.microsoft.com/office/drawing/2014/main" id="{692CA245-F4CA-0702-65DF-3484ED7CA576}"/>
              </a:ext>
            </a:extLst>
          </p:cNvPr>
          <p:cNvSpPr txBox="1"/>
          <p:nvPr/>
        </p:nvSpPr>
        <p:spPr>
          <a:xfrm>
            <a:off x="2156628" y="1286385"/>
            <a:ext cx="4770776" cy="276999"/>
          </a:xfrm>
          <a:prstGeom prst="rect">
            <a:avLst/>
          </a:prstGeom>
          <a:noFill/>
        </p:spPr>
        <p:txBody>
          <a:bodyPr wrap="square" rtlCol="0">
            <a:spAutoFit/>
          </a:bodyPr>
          <a:lstStyle/>
          <a:p>
            <a:pPr>
              <a:spcBef>
                <a:spcPct val="0"/>
              </a:spcBef>
            </a:pPr>
            <a:r>
              <a:rPr lang="en-US" sz="1200" b="1">
                <a:solidFill>
                  <a:schemeClr val="accent1"/>
                </a:solidFill>
                <a:latin typeface="+mj-lt"/>
                <a:ea typeface="+mj-ea"/>
                <a:cs typeface="+mj-cs"/>
              </a:rPr>
              <a:t>Iterative process - Least Reserves for Target Reliability</a:t>
            </a:r>
          </a:p>
        </p:txBody>
      </p:sp>
      <p:pic>
        <p:nvPicPr>
          <p:cNvPr id="38" name="Picture 37">
            <a:extLst>
              <a:ext uri="{FF2B5EF4-FFF2-40B4-BE49-F238E27FC236}">
                <a16:creationId xmlns:a16="http://schemas.microsoft.com/office/drawing/2014/main" id="{20FD42B7-88F6-1C8E-BD37-1D6A84991025}"/>
              </a:ext>
            </a:extLst>
          </p:cNvPr>
          <p:cNvPicPr>
            <a:picLocks noChangeAspect="1"/>
          </p:cNvPicPr>
          <p:nvPr/>
        </p:nvPicPr>
        <p:blipFill>
          <a:blip r:embed="rId3"/>
          <a:stretch>
            <a:fillRect/>
          </a:stretch>
        </p:blipFill>
        <p:spPr>
          <a:xfrm>
            <a:off x="6993583" y="2602437"/>
            <a:ext cx="2075248" cy="1394839"/>
          </a:xfrm>
          <a:prstGeom prst="rect">
            <a:avLst/>
          </a:prstGeom>
        </p:spPr>
      </p:pic>
      <p:pic>
        <p:nvPicPr>
          <p:cNvPr id="40" name="Picture 39">
            <a:extLst>
              <a:ext uri="{FF2B5EF4-FFF2-40B4-BE49-F238E27FC236}">
                <a16:creationId xmlns:a16="http://schemas.microsoft.com/office/drawing/2014/main" id="{0D5DEFE8-37F4-60DA-3227-2FFAB6D4A32C}"/>
              </a:ext>
            </a:extLst>
          </p:cNvPr>
          <p:cNvPicPr>
            <a:picLocks noChangeAspect="1"/>
          </p:cNvPicPr>
          <p:nvPr/>
        </p:nvPicPr>
        <p:blipFill>
          <a:blip r:embed="rId4"/>
          <a:stretch>
            <a:fillRect/>
          </a:stretch>
        </p:blipFill>
        <p:spPr>
          <a:xfrm>
            <a:off x="6954011" y="4098392"/>
            <a:ext cx="2022865" cy="1394840"/>
          </a:xfrm>
          <a:prstGeom prst="rect">
            <a:avLst/>
          </a:prstGeom>
        </p:spPr>
      </p:pic>
    </p:spTree>
    <p:extLst>
      <p:ext uri="{BB962C8B-B14F-4D97-AF65-F5344CB8AC3E}">
        <p14:creationId xmlns:p14="http://schemas.microsoft.com/office/powerpoint/2010/main" val="3571704701"/>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defPPr algn="l">
          <a:defRPr/>
        </a:defPPr>
      </a:lstStyle>
      <a: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B222A271C874883CCF5AA671A2248" ma:contentTypeVersion="6" ma:contentTypeDescription="Create a new document." ma:contentTypeScope="" ma:versionID="e4537206932b333a91260878798d20fe">
  <xsd:schema xmlns:xsd="http://www.w3.org/2001/XMLSchema" xmlns:xs="http://www.w3.org/2001/XMLSchema" xmlns:p="http://schemas.microsoft.com/office/2006/metadata/properties" xmlns:ns2="5ecffb83-81dc-4a6e-958e-9bd7892b5bec" xmlns:ns3="65ba6488-6413-4dec-a148-541526ccc51b" targetNamespace="http://schemas.microsoft.com/office/2006/metadata/properties" ma:root="true" ma:fieldsID="09e33379055d574121efaf56fad30f99" ns2:_="" ns3:_="">
    <xsd:import namespace="5ecffb83-81dc-4a6e-958e-9bd7892b5bec"/>
    <xsd:import namespace="65ba6488-6413-4dec-a148-541526ccc5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ffb83-81dc-4a6e-958e-9bd7892b5b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ba6488-6413-4dec-a148-541526ccc5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63C19F6F-698F-4BC8-A0A4-F1D9B79B3EBD}">
  <ds:schemaRefs>
    <ds:schemaRef ds:uri="5ecffb83-81dc-4a6e-958e-9bd7892b5bec"/>
    <ds:schemaRef ds:uri="65ba6488-6413-4dec-a148-541526ccc5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E9AA12-8AF9-4AA6-90FE-24669859CDF3}">
  <ds:schemaRefs>
    <ds:schemaRef ds:uri="5ecffb83-81dc-4a6e-958e-9bd7892b5bec"/>
    <ds:schemaRef ds:uri="65ba6488-6413-4dec-a148-541526ccc5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TotalTime>
  <Words>4794</Words>
  <Application>Microsoft Office PowerPoint</Application>
  <PresentationFormat>On-screen Show (4:3)</PresentationFormat>
  <Paragraphs>530</Paragraphs>
  <Slides>55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Calibri</vt:lpstr>
      <vt:lpstr>Cambria Math</vt:lpstr>
      <vt:lpstr>Times New Roman</vt:lpstr>
      <vt:lpstr>Wingdings</vt:lpstr>
      <vt:lpstr>1_Custom Design</vt:lpstr>
      <vt:lpstr>Office Theme</vt:lpstr>
      <vt:lpstr>PowerPoint Presentation</vt:lpstr>
      <vt:lpstr>Background and Introduction</vt:lpstr>
      <vt:lpstr>PUC’s Ancillary Service Study: Summary</vt:lpstr>
      <vt:lpstr>PUC’s Findings Related To AS Methodology</vt:lpstr>
      <vt:lpstr>AS Methodology Evolution Road Map</vt:lpstr>
      <vt:lpstr>Recap: Full Statistical Analysis OPEN Questions</vt:lpstr>
      <vt:lpstr>Probabilistic Framework</vt:lpstr>
      <vt:lpstr>Flow Diagram</vt:lpstr>
      <vt:lpstr>Optimization Workflow</vt:lpstr>
      <vt:lpstr>Engine Discussion</vt:lpstr>
      <vt:lpstr>Monte Carlo</vt:lpstr>
      <vt:lpstr>Sample Size for Analysis</vt:lpstr>
      <vt:lpstr>Monte Carlo Resampling</vt:lpstr>
      <vt:lpstr>Monte Carlo Resampling (cont'd...)</vt:lpstr>
      <vt:lpstr>Monte Carlo Resampling for Data Boosting </vt:lpstr>
      <vt:lpstr>Data Boosting (cont’d…)</vt:lpstr>
      <vt:lpstr>Data Boosting (cont’d…)</vt:lpstr>
      <vt:lpstr>Optimization</vt:lpstr>
      <vt:lpstr>Adjacent Hours </vt:lpstr>
      <vt:lpstr>Using Adjacent hours in Optimization</vt:lpstr>
      <vt:lpstr>Clustering</vt:lpstr>
      <vt:lpstr>Clustering</vt:lpstr>
      <vt:lpstr>Cluster Characteristics and Features</vt:lpstr>
      <vt:lpstr>Inputs to Engine</vt:lpstr>
      <vt:lpstr>Inputs</vt:lpstr>
      <vt:lpstr>Wind, Solar, and Load Capacity Growth</vt:lpstr>
      <vt:lpstr>Impact of Load and Renewable Growth on Forecast Error Trends</vt:lpstr>
      <vt:lpstr>Impact of Load and Renewable Growth on Forecast Error Trends (cont’d)</vt:lpstr>
      <vt:lpstr>Trend Assessment Tools (R2, p-value)</vt:lpstr>
      <vt:lpstr>Impact of Load and Renewable Growth on Forecast Error Trends (cont’d)</vt:lpstr>
      <vt:lpstr>Forecast MAPE Trends</vt:lpstr>
      <vt:lpstr>Forced Outages</vt:lpstr>
      <vt:lpstr>PowerPoint Presentation</vt:lpstr>
      <vt:lpstr>Information about the New Outage Process</vt:lpstr>
      <vt:lpstr>Outage HSL Sum Logic Examples</vt:lpstr>
      <vt:lpstr>Outage Comparison of Methods</vt:lpstr>
      <vt:lpstr>Risk Reducers</vt:lpstr>
      <vt:lpstr>Capacity Included in the Probability Methodology</vt:lpstr>
      <vt:lpstr>Average Hourly Online Capacity by Month: 2020–2024 </vt:lpstr>
      <vt:lpstr>Average Hourly Offline Capacity by Month: 2020–2024</vt:lpstr>
      <vt:lpstr>Capacity Trends by Season: Offline and Online</vt:lpstr>
      <vt:lpstr>Creating Probability Curves for Each Month Hour Combination  - Reliability Criteria</vt:lpstr>
      <vt:lpstr>Clustering and Reserve Determination</vt:lpstr>
      <vt:lpstr>Reliability Criteria Check</vt:lpstr>
      <vt:lpstr>What else can be considered?</vt:lpstr>
      <vt:lpstr>AS Study Timeline</vt:lpstr>
      <vt:lpstr>Questions</vt:lpstr>
      <vt:lpstr>Appendix</vt:lpstr>
      <vt:lpstr>PUC’s AS Study Findings</vt:lpstr>
      <vt:lpstr>PUC’s AS Study Findings, Contd.</vt:lpstr>
      <vt:lpstr>PUC’s AS Study Findings, Contd.</vt:lpstr>
      <vt:lpstr>ERCOT Recommendation #1 – “Full Statistical” Analysis of risk</vt:lpstr>
      <vt:lpstr>ERCOT Recommendation #2 – Dynamic AS quantity determination</vt:lpstr>
      <vt:lpstr>Other Outage HSL Sum Logic</vt:lpstr>
      <vt:lpstr>K-Means Clustering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2</cp:revision>
  <cp:lastPrinted>2016-01-21T20:53:15Z</cp:lastPrinted>
  <dcterms:created xsi:type="dcterms:W3CDTF">2016-01-21T15:20:31Z</dcterms:created>
  <dcterms:modified xsi:type="dcterms:W3CDTF">2025-05-19T14:15:03Z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0x010100F64B222A271C874883CCF5AA671A2248</vt:lpwstr>
  </property>
  <property fmtid="{D5CDD505-2E9C-101B-9397-08002B2CF9AE}" pid="3" name="MSIP_Label_7084cbda-52b8-46fb-a7b7-cb5bd465ed85_Enabled">
    <vt:lpwstr>true</vt:lpwstr>
  </property>
  <property fmtid="{D5CDD505-2E9C-101B-9397-08002B2CF9AE}" pid="4" name="MSIP_Label_7084cbda-52b8-46fb-a7b7-cb5bd465ed85_SetDate">
    <vt:lpwstr>2023-10-24T22:21:41Z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8e893081-9e59-45ed-bff1-dcbfb94c3465</vt:lpwstr>
  </property>
  <property fmtid="{D5CDD505-2E9C-101B-9397-08002B2CF9AE}" pid="9" name="MSIP_Label_7084cbda-52b8-46fb-a7b7-cb5bd465ed85_ContentBits">
    <vt:lpwstr>0</vt:lpwstr>
  </property>
</Properties>
</file>