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493" r:id="rId7"/>
    <p:sldId id="486" r:id="rId8"/>
    <p:sldId id="496" r:id="rId9"/>
    <p:sldId id="497" r:id="rId10"/>
    <p:sldId id="498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1F5749B-B216-97A4-D098-08ABA2213948}" name="Cheng, Yunzhi" initials="YC" userId="S::Yunzhi.Cheng@ercot.com::a24c858b-1b3b-4cfc-9f30-829d85761bf7" providerId="AD"/>
  <p188:author id="{7DBAAFE5-0970-0574-6D23-A14D68469D59}" name="Danielson, Christian" initials="DC" userId="S::Christian.Danielson@ercot.com::d6c8b421-e87c-4314-a5d2-e5192c3d89e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605" autoAdjust="0"/>
    <p:restoredTop sz="96634" autoAdjust="0"/>
  </p:normalViewPr>
  <p:slideViewPr>
    <p:cSldViewPr showGuides="1">
      <p:cViewPr varScale="1">
        <p:scale>
          <a:sx n="123" d="100"/>
          <a:sy n="123" d="100"/>
        </p:scale>
        <p:origin x="203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3" d="100"/>
        <a:sy n="33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07T15:41:12.10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3450 229 24575,'-155'54'0,"2"8"0,-202 112 0,291-137 0,2 2 0,2 4 0,1 2 0,3 2 0,1 3 0,-53 64 0,-39 46 12,-303 256-1,-201 85-165,394-310-208,-86 87 239,271-212 131,2 4 0,-86 112 0,141-162 42,1 0-1,1 1 0,1 0 1,1 1-1,-10 25 0,16-31-16,1 0 0,0 0 0,1 0 0,1 0 0,1 0 0,0 0-1,1 1 1,3 25 0,7 42-33,-4-1 0,-3 1 0,-4 0 0,-4 0 0,-28 151 0,15-151 0,3 1 0,-6 169 0,32 350 0,47-5 0,116 156 0,-154-680 0,39 205 0,-40-171 0,55 172 0,-37-182 0,95 182 0,-96-219 0,2-3 0,3-1 0,92 101 0,-66-92 0,2-3 0,146 102 0,231 118 0,-432-274 0,-1 1 0,0 0 0,0 1 0,-1 0 0,-1 1 0,0 0 0,-1 1 0,0 0 0,-1 0 0,8 18 0,26 39 0,0-14 0,2-2 0,2-2 0,2-2 0,3-2 0,2-3 0,1-2 0,99 60 0,-73-58 0,2-4 0,2-4 0,2-3 0,0-4 0,132 28 0,45-4 0,2-11 0,402 14 0,-648-57 0,0-1 0,-1-1 0,1-1 0,-1 0 0,0-2 0,20-6 0,-29 6 0,1 0 0,-1-1 0,0-1 0,0 1 0,-1-2 0,0 1 0,0-1 0,0-1 0,-1 0 0,0 0 0,12-16 0,65-84 0,-4-5 0,94-173 0,-139 203 0,-4-2 0,35-150 0,-21 68 0,4 8 0,8 2 0,126-245 0,12-11 0,31-52 0,-69 209 0,-119 201 0,3 1 0,68-67 0,-73 83 0,-2-3 0,-1-1 0,50-82 0,61-150 0,-29 50 0,-105 205 0,137-255 0,-109 194 0,42-129 0,-54 124 0,103-361 0,-87 169 0,-25 130 0,25-417 0,-49-5 0,5 536 0,-2-1 0,-1 1 0,-1 0 0,-2 0 0,-2 1 0,-1 0 0,-1 0 0,-2 1 0,-1 1 0,-26-42 0,-130-265 0,124 236 0,-4 1 0,-120-178 0,9 41 0,107 151 0,-3 3 0,-73-82 0,94 131 0,-2 1 0,-1 3 0,-1 0 0,-1 3 0,-46-22 0,43 23 0,-110-58 0,-3 6 0,-4 7 0,-326-95 0,89 86 0,0 33 0,168 22 0,220 24 0,-18-3 0,-1 2 0,1 0 0,-38 4 0,57-1 0,-1 0 0,1 1 0,0 1 0,0-1 0,0 1 0,0 1 0,1 0 0,-1 0 0,1 1 0,0 0 0,0 0 0,1 0 0,-1 1 0,-6 8 0,-87 84-4,-87 94-1357,163-162-5465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07T15:41:30.2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137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914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C2E51-F36F-C16C-E670-EB85218CE8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2897435-FC5C-FEC3-69AC-77D3541BFD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F60EA4F-738F-4C52-BA37-CBE9FE5FA4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9EDDA-F5E7-52F2-3F8E-786BC05F0F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75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EC61B7-6924-DA49-6BA0-5AAA81C4EC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DE3C6CA-8EDF-807C-E701-89DD372A40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A070AD1-C695-0408-4D97-A87D0B0CBB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03767B-7934-F4E2-AC8B-B9E6859E85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24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011D4F-786B-BA74-8F2D-73DC43AE2C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53ED6B6-319C-28B8-CD21-11B67F632D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681A244-53E7-298E-4043-462D0C9C56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0370E0-4611-1DF5-1B61-EBF42C0DFE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137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582489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dirty="0">
                <a:solidFill>
                  <a:schemeClr val="tx2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customXml" Target="../ink/ink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059394"/>
            <a:ext cx="52578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Preliminary Load Loss Assessment of Operational Large Loads in ERCOT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Yunzhi Cheng </a:t>
            </a:r>
          </a:p>
          <a:p>
            <a:r>
              <a:rPr lang="en-US" dirty="0">
                <a:solidFill>
                  <a:schemeClr val="tx2"/>
                </a:solidFill>
              </a:rPr>
              <a:t>Operations Support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LLWG Meeting</a:t>
            </a:r>
          </a:p>
          <a:p>
            <a:r>
              <a:rPr lang="en-US" dirty="0">
                <a:solidFill>
                  <a:schemeClr val="tx2"/>
                </a:solidFill>
              </a:rPr>
              <a:t>5/16/2025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88FCDAB-06DF-EF44-81DF-2EF1D377D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812" y="914186"/>
            <a:ext cx="8368188" cy="5639014"/>
          </a:xfrm>
        </p:spPr>
        <p:txBody>
          <a:bodyPr/>
          <a:lstStyle/>
          <a:p>
            <a:pPr lvl="1"/>
            <a:endParaRPr lang="en-US" sz="2000" dirty="0"/>
          </a:p>
          <a:p>
            <a:endParaRPr lang="en-US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C80D8B-1E59-4381-95B8-EE1D0A8A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11483"/>
            <a:ext cx="8458200" cy="518318"/>
          </a:xfrm>
        </p:spPr>
        <p:txBody>
          <a:bodyPr/>
          <a:lstStyle/>
          <a:p>
            <a:r>
              <a:rPr lang="en-US" sz="2400" dirty="0"/>
              <a:t>Operational Large Loads (LLs) in West Texas (WTX)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5E4EE4D-B78D-AE19-456D-44F37D765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817" y="914186"/>
            <a:ext cx="5546725" cy="5450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DFF1D1D-8F70-FE14-7028-ADE98DDE92DF}"/>
                  </a:ext>
                </a:extLst>
              </p14:cNvPr>
              <p14:cNvContentPartPr/>
              <p14:nvPr/>
            </p14:nvContentPartPr>
            <p14:xfrm>
              <a:off x="4169502" y="1393995"/>
              <a:ext cx="2520000" cy="333180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DFF1D1D-8F70-FE14-7028-ADE98DDE92D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60503" y="1384995"/>
                <a:ext cx="2537637" cy="334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79D13AB8-8484-144B-5A20-D2E9C9C36E29}"/>
                  </a:ext>
                </a:extLst>
              </p14:cNvPr>
              <p14:cNvContentPartPr/>
              <p14:nvPr/>
            </p14:nvContentPartPr>
            <p14:xfrm>
              <a:off x="9020085" y="2714250"/>
              <a:ext cx="360" cy="3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79D13AB8-8484-144B-5A20-D2E9C9C36E2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011085" y="2705610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BE6C8814-0C16-5E7B-F873-75B01B8CDD7C}"/>
              </a:ext>
            </a:extLst>
          </p:cNvPr>
          <p:cNvSpPr txBox="1"/>
          <p:nvPr/>
        </p:nvSpPr>
        <p:spPr>
          <a:xfrm>
            <a:off x="-72254" y="1075762"/>
            <a:ext cx="3352800" cy="2625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lnSpc>
                <a:spcPts val="25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3,055MW ERCOT approved capacity for operational LLs in WTX load zone  </a:t>
            </a:r>
          </a:p>
          <a:p>
            <a:pPr marL="742950" lvl="1" indent="-285750">
              <a:lnSpc>
                <a:spcPts val="25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Non-Coincident peak observed: ~2,200MW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104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80D8B-1E59-4381-95B8-EE1D0A8A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11483"/>
            <a:ext cx="8458200" cy="518318"/>
          </a:xfrm>
        </p:spPr>
        <p:txBody>
          <a:bodyPr/>
          <a:lstStyle/>
          <a:p>
            <a:r>
              <a:rPr lang="en-US" dirty="0"/>
              <a:t>Study Assumptions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81BD153-DB8A-D969-19C7-38DEFDEBA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812" y="914186"/>
            <a:ext cx="8215788" cy="5486614"/>
          </a:xfrm>
        </p:spPr>
        <p:txBody>
          <a:bodyPr/>
          <a:lstStyle/>
          <a:p>
            <a:r>
              <a:rPr lang="en-US" sz="2400" dirty="0"/>
              <a:t>Study Cases from DWG</a:t>
            </a:r>
          </a:p>
          <a:p>
            <a:pPr lvl="1"/>
            <a:r>
              <a:rPr lang="en-US" sz="2000" dirty="0"/>
              <a:t>Summer Peak (SP) with 5,500MVA in-service synchronous generators in WTX</a:t>
            </a:r>
          </a:p>
          <a:p>
            <a:pPr lvl="1"/>
            <a:r>
              <a:rPr lang="en-US" sz="2000" dirty="0"/>
              <a:t>High Renewable Minimum Load (HRML) with 900MVA in-service synchronous generators in WTX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CTG </a:t>
            </a:r>
          </a:p>
          <a:p>
            <a:pPr lvl="1"/>
            <a:r>
              <a:rPr lang="en-US" sz="2000" dirty="0"/>
              <a:t>4-cycle (~66ms) 3P fault at a 345kV station in WTX without line tripping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LL Voltage Tripping Settings for the Electronic Portion:</a:t>
            </a:r>
          </a:p>
          <a:p>
            <a:pPr lvl="1"/>
            <a:r>
              <a:rPr lang="en-US" sz="2000" dirty="0"/>
              <a:t>1#: 0.75pu instantaneous tripping, modeled as CMLD </a:t>
            </a:r>
          </a:p>
          <a:p>
            <a:pPr lvl="1"/>
            <a:r>
              <a:rPr lang="en-US" sz="2000" dirty="0"/>
              <a:t>2#: 0.7pu with 20ms delay (ITIC curve), modeled as UVLS since CMLD cannot model the time delay associated with tripping</a:t>
            </a:r>
          </a:p>
          <a:p>
            <a:pPr lvl="1"/>
            <a:r>
              <a:rPr lang="en-US" sz="2000" dirty="0"/>
              <a:t>No reconnection of LL in both tripping settings</a:t>
            </a:r>
          </a:p>
          <a:p>
            <a:pPr lvl="1"/>
            <a:endParaRPr lang="en-US" sz="20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90396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6E6783-BC60-F9B2-4FCC-C81F52C324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A2888-1B69-E73F-3C11-E2A1AFF75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11483"/>
            <a:ext cx="8458200" cy="518318"/>
          </a:xfrm>
        </p:spPr>
        <p:txBody>
          <a:bodyPr/>
          <a:lstStyle/>
          <a:p>
            <a:r>
              <a:rPr lang="en-US" dirty="0"/>
              <a:t>Preliminary Results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7A7F80E-6B8A-892D-9F6B-6FEC60EDEA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203942"/>
              </p:ext>
            </p:extLst>
          </p:nvPr>
        </p:nvGraphicFramePr>
        <p:xfrm>
          <a:off x="914400" y="3429000"/>
          <a:ext cx="7834788" cy="2616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3991">
                  <a:extLst>
                    <a:ext uri="{9D8B030D-6E8A-4147-A177-3AD203B41FA5}">
                      <a16:colId xmlns:a16="http://schemas.microsoft.com/office/drawing/2014/main" val="71791600"/>
                    </a:ext>
                  </a:extLst>
                </a:gridCol>
                <a:gridCol w="2760409">
                  <a:extLst>
                    <a:ext uri="{9D8B030D-6E8A-4147-A177-3AD203B41FA5}">
                      <a16:colId xmlns:a16="http://schemas.microsoft.com/office/drawing/2014/main" val="624546802"/>
                    </a:ext>
                  </a:extLst>
                </a:gridCol>
                <a:gridCol w="3110388">
                  <a:extLst>
                    <a:ext uri="{9D8B030D-6E8A-4147-A177-3AD203B41FA5}">
                      <a16:colId xmlns:a16="http://schemas.microsoft.com/office/drawing/2014/main" val="387593360"/>
                    </a:ext>
                  </a:extLst>
                </a:gridCol>
              </a:tblGrid>
              <a:tr h="672556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Study Cases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Tripping Amount (MW)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0102415"/>
                  </a:ext>
                </a:extLst>
              </a:tr>
              <a:tr h="649069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Voltage Trip Setting #1</a:t>
                      </a:r>
                    </a:p>
                    <a:p>
                      <a:pPr algn="ctr"/>
                      <a:r>
                        <a:rPr lang="en-US" sz="1600" dirty="0"/>
                        <a:t>(0.75pu, instantaneous)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Voltage Trip Setting #2</a:t>
                      </a:r>
                    </a:p>
                    <a:p>
                      <a:pPr algn="ctr"/>
                      <a:r>
                        <a:rPr lang="en-US" sz="1600" dirty="0"/>
                        <a:t>(0.7pu, 20ms)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6995812"/>
                  </a:ext>
                </a:extLst>
              </a:tr>
              <a:tr h="56329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~1,500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~1,500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2864613"/>
                  </a:ext>
                </a:extLst>
              </a:tr>
              <a:tr h="56668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HRML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~2,500</a:t>
                      </a:r>
                    </a:p>
                    <a:p>
                      <a:pPr algn="ctr"/>
                      <a:r>
                        <a:rPr lang="en-US" sz="1400" dirty="0"/>
                        <a:t>(All WTX LL electronic portion tripped)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~1,500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968519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901B359-B5E0-7B01-1C48-3A35382F9E9C}"/>
              </a:ext>
            </a:extLst>
          </p:cNvPr>
          <p:cNvSpPr txBox="1"/>
          <p:nvPr/>
        </p:nvSpPr>
        <p:spPr>
          <a:xfrm>
            <a:off x="2664498" y="3059668"/>
            <a:ext cx="3600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2"/>
                </a:solidFill>
              </a:rPr>
              <a:t>WTX LL Trip Assessment Results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456B544-FB95-D049-157C-F72D17897043}"/>
              </a:ext>
            </a:extLst>
          </p:cNvPr>
          <p:cNvSpPr txBox="1">
            <a:spLocks/>
          </p:cNvSpPr>
          <p:nvPr/>
        </p:nvSpPr>
        <p:spPr>
          <a:xfrm>
            <a:off x="547212" y="1066586"/>
            <a:ext cx="8139588" cy="1600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Assuming a LL electric portion immediately trips if the voltage drops below 0.75pu, all the WTX LLs electronic portion will trip, leading to the total of loss of load of ~2,500MW</a:t>
            </a:r>
          </a:p>
          <a:p>
            <a:r>
              <a:rPr lang="en-US" sz="2000" dirty="0"/>
              <a:t>Assuming a LL electric portion can ride through 0.7pu for 20ms (ITIC curve), the total of loss of load is reduced to ~1,500MW </a:t>
            </a:r>
          </a:p>
        </p:txBody>
      </p:sp>
    </p:spTree>
    <p:extLst>
      <p:ext uri="{BB962C8B-B14F-4D97-AF65-F5344CB8AC3E}">
        <p14:creationId xmlns:p14="http://schemas.microsoft.com/office/powerpoint/2010/main" val="3869084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DC357B-973C-AC86-89A4-64B9E883A3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195B5-0AD6-E14D-4D11-C569E9823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11483"/>
            <a:ext cx="8458200" cy="518318"/>
          </a:xfrm>
        </p:spPr>
        <p:txBody>
          <a:bodyPr/>
          <a:lstStyle/>
          <a:p>
            <a:r>
              <a:rPr lang="en-US" dirty="0"/>
              <a:t>Sensitivity Analysis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4C04000-4D18-6303-177B-D7E1ADCC8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812" y="914186"/>
            <a:ext cx="8132682" cy="2451608"/>
          </a:xfrm>
        </p:spPr>
        <p:txBody>
          <a:bodyPr/>
          <a:lstStyle/>
          <a:p>
            <a:r>
              <a:rPr lang="en-US" sz="2000" dirty="0"/>
              <a:t>Add </a:t>
            </a:r>
            <a:r>
              <a:rPr lang="en-US" sz="2000" dirty="0" err="1"/>
              <a:t>SynCon</a:t>
            </a:r>
            <a:r>
              <a:rPr lang="en-US" sz="2000" dirty="0"/>
              <a:t> (synchronous condenser)</a:t>
            </a:r>
          </a:p>
          <a:p>
            <a:pPr lvl="1"/>
            <a:r>
              <a:rPr lang="en-US" sz="1800" dirty="0"/>
              <a:t>Add one </a:t>
            </a:r>
            <a:r>
              <a:rPr lang="en-US" sz="1800" dirty="0" err="1"/>
              <a:t>SynCon</a:t>
            </a:r>
            <a:r>
              <a:rPr lang="en-US" sz="1800" dirty="0"/>
              <a:t> at each LL POI bus with the size of ~1/3 of the LL MW, ~900MVA </a:t>
            </a:r>
            <a:r>
              <a:rPr lang="en-US" sz="1800" dirty="0" err="1"/>
              <a:t>SynCons</a:t>
            </a:r>
            <a:r>
              <a:rPr lang="en-US" sz="1800" dirty="0"/>
              <a:t> in total are added</a:t>
            </a:r>
          </a:p>
          <a:p>
            <a:pPr lvl="1"/>
            <a:r>
              <a:rPr lang="en-US" sz="1800" dirty="0" err="1"/>
              <a:t>SynCons</a:t>
            </a:r>
            <a:r>
              <a:rPr lang="en-US" sz="1800" dirty="0"/>
              <a:t> seem to have some impact on LL tripping, depending on the system condition and LL VRT capability  </a:t>
            </a:r>
            <a:endParaRPr lang="en-US" sz="2000" dirty="0"/>
          </a:p>
          <a:p>
            <a:pPr lvl="1"/>
            <a:endParaRPr lang="en-US" sz="1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A3DA581-2449-9EFE-FAC6-94E5C8939A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390359"/>
              </p:ext>
            </p:extLst>
          </p:nvPr>
        </p:nvGraphicFramePr>
        <p:xfrm>
          <a:off x="692706" y="3263391"/>
          <a:ext cx="7834788" cy="2451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3991">
                  <a:extLst>
                    <a:ext uri="{9D8B030D-6E8A-4147-A177-3AD203B41FA5}">
                      <a16:colId xmlns:a16="http://schemas.microsoft.com/office/drawing/2014/main" val="71791600"/>
                    </a:ext>
                  </a:extLst>
                </a:gridCol>
                <a:gridCol w="2760409">
                  <a:extLst>
                    <a:ext uri="{9D8B030D-6E8A-4147-A177-3AD203B41FA5}">
                      <a16:colId xmlns:a16="http://schemas.microsoft.com/office/drawing/2014/main" val="624546802"/>
                    </a:ext>
                  </a:extLst>
                </a:gridCol>
                <a:gridCol w="3110388">
                  <a:extLst>
                    <a:ext uri="{9D8B030D-6E8A-4147-A177-3AD203B41FA5}">
                      <a16:colId xmlns:a16="http://schemas.microsoft.com/office/drawing/2014/main" val="387593360"/>
                    </a:ext>
                  </a:extLst>
                </a:gridCol>
              </a:tblGrid>
              <a:tr h="672556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Study Cases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Tripping Amount (MW)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0102415"/>
                  </a:ext>
                </a:extLst>
              </a:tr>
              <a:tr h="649069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Voltage Trip Setting #1</a:t>
                      </a:r>
                    </a:p>
                    <a:p>
                      <a:pPr algn="ctr"/>
                      <a:r>
                        <a:rPr lang="en-US" sz="1600" dirty="0"/>
                        <a:t>(0.75pu, instantaneous)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Voltage Trip Setting #2</a:t>
                      </a:r>
                    </a:p>
                    <a:p>
                      <a:pPr algn="ctr"/>
                      <a:r>
                        <a:rPr lang="en-US" sz="1600" dirty="0"/>
                        <a:t>(0.7pu, 20ms)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6995812"/>
                  </a:ext>
                </a:extLst>
              </a:tr>
              <a:tr h="56329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~1,500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2864613"/>
                  </a:ext>
                </a:extLst>
              </a:tr>
              <a:tr h="56668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HRML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~1,900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~1,300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968519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69DCD5B-6972-4C26-0A77-1893354C042B}"/>
              </a:ext>
            </a:extLst>
          </p:cNvPr>
          <p:cNvSpPr txBox="1"/>
          <p:nvPr/>
        </p:nvSpPr>
        <p:spPr>
          <a:xfrm>
            <a:off x="1828800" y="2809674"/>
            <a:ext cx="5280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2"/>
                </a:solidFill>
              </a:rPr>
              <a:t>WTX LL Trip Assessment Results (With </a:t>
            </a:r>
            <a:r>
              <a:rPr lang="en-US" u="sng" dirty="0" err="1">
                <a:solidFill>
                  <a:schemeClr val="tx2"/>
                </a:solidFill>
              </a:rPr>
              <a:t>SynCons</a:t>
            </a:r>
            <a:r>
              <a:rPr lang="en-US" u="sng" dirty="0">
                <a:solidFill>
                  <a:schemeClr val="tx2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411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DA4207-D2D0-779F-6560-677C92FCDC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D4954-DB89-038E-FF4A-91DE5E74C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11483"/>
            <a:ext cx="8458200" cy="518318"/>
          </a:xfrm>
        </p:spPr>
        <p:txBody>
          <a:bodyPr/>
          <a:lstStyle/>
          <a:p>
            <a:r>
              <a:rPr lang="en-US" dirty="0"/>
              <a:t>Preliminary Observations and Future Work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5610D37-C4B9-9410-6818-00D37BEB5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812" y="914186"/>
            <a:ext cx="8139588" cy="5486614"/>
          </a:xfrm>
        </p:spPr>
        <p:txBody>
          <a:bodyPr/>
          <a:lstStyle/>
          <a:p>
            <a:r>
              <a:rPr lang="en-US" sz="2200" dirty="0"/>
              <a:t>~2.5GW (all electronic portion) of loss of load observed with a 3P fault at a 345kV station in WTX if each LL cannot ride through an instantaneous 0.75pu voltage dip</a:t>
            </a:r>
          </a:p>
          <a:p>
            <a:r>
              <a:rPr lang="en-US" sz="2200" dirty="0"/>
              <a:t>~1.5GW of loss of load observed with a 3P fault at a 345kV station in WTX if each LL can ride </a:t>
            </a:r>
            <a:r>
              <a:rPr lang="en-US" sz="2200"/>
              <a:t>through 0.7pu </a:t>
            </a:r>
            <a:r>
              <a:rPr lang="en-US" sz="2200" dirty="0"/>
              <a:t>voltage dip for 20ms (ITIC curve)</a:t>
            </a:r>
          </a:p>
          <a:p>
            <a:r>
              <a:rPr lang="en-US" sz="2200" dirty="0"/>
              <a:t>Synchronous condensers seem to have some impact on LL tripping, depending on the system condition and LL VRT capability</a:t>
            </a:r>
          </a:p>
          <a:p>
            <a:r>
              <a:rPr lang="en-US" sz="2200" dirty="0"/>
              <a:t>Future work</a:t>
            </a:r>
          </a:p>
          <a:p>
            <a:pPr lvl="1"/>
            <a:r>
              <a:rPr lang="en-US" sz="2000" dirty="0"/>
              <a:t>Investigate different fault locations </a:t>
            </a:r>
          </a:p>
          <a:p>
            <a:pPr lvl="1"/>
            <a:r>
              <a:rPr lang="en-US" sz="2000" dirty="0"/>
              <a:t>Work with the research community and industry to understand more about LL behavior and models   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sz="2400" dirty="0"/>
          </a:p>
          <a:p>
            <a:pPr lvl="1"/>
            <a:endParaRPr lang="en-US" sz="20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6926042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22885</TotalTime>
  <Words>471</Words>
  <Application>Microsoft Office PowerPoint</Application>
  <PresentationFormat>On-screen Show (4:3)</PresentationFormat>
  <Paragraphs>77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PowerPoint Presentation</vt:lpstr>
      <vt:lpstr>Operational Large Loads (LLs) in West Texas (WTX)</vt:lpstr>
      <vt:lpstr>Study Assumptions</vt:lpstr>
      <vt:lpstr>Preliminary Results</vt:lpstr>
      <vt:lpstr>Sensitivity Analysis </vt:lpstr>
      <vt:lpstr>Preliminary Observations and Future Work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Cheng, Yunzhi</cp:lastModifiedBy>
  <cp:revision>831</cp:revision>
  <cp:lastPrinted>2016-01-21T20:53:15Z</cp:lastPrinted>
  <dcterms:created xsi:type="dcterms:W3CDTF">2016-01-21T15:20:31Z</dcterms:created>
  <dcterms:modified xsi:type="dcterms:W3CDTF">2025-05-16T16:05:57Z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2023-07-28T19:11:29Z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0ef1a488-fe2e-4143-9f4b-b870ad9a331d</vt:lpwstr>
  </property>
  <property fmtid="{D5CDD505-2E9C-101B-9397-08002B2CF9AE}" pid="9" name="MSIP_Label_7084cbda-52b8-46fb-a7b7-cb5bd465ed85_ContentBits">
    <vt:lpwstr>0</vt:lpwstr>
  </property>
</Properties>
</file>