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8"/>
  </p:notesMasterIdLst>
  <p:handoutMasterIdLst>
    <p:handoutMasterId r:id="rId19"/>
  </p:handoutMasterIdLst>
  <p:sldIdLst>
    <p:sldId id="550" r:id="rId7"/>
    <p:sldId id="563" r:id="rId8"/>
    <p:sldId id="564" r:id="rId9"/>
    <p:sldId id="569" r:id="rId10"/>
    <p:sldId id="570" r:id="rId11"/>
    <p:sldId id="571" r:id="rId12"/>
    <p:sldId id="572" r:id="rId13"/>
    <p:sldId id="573" r:id="rId14"/>
    <p:sldId id="574" r:id="rId15"/>
    <p:sldId id="575" r:id="rId16"/>
    <p:sldId id="576" r:id="rId17"/>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92A373-4DF0-BB68-2E33-AB690C493EC6}" name="Sai Moorty 2" initials="ER SM" userId="Sai Moorty 2" providerId="None"/>
  <p188:author id="{0BA559BF-C10E-E72B-094B-8322E07F4796}" name="Collins, Keith" initials="KC" userId="S::Keith.Collins@ercot.com::bf982f14-b726-4b2a-bff8-6f7cf9674e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290"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7466" cy="466087"/>
          </a:xfrm>
          <a:prstGeom prst="rect">
            <a:avLst/>
          </a:prstGeom>
        </p:spPr>
        <p:txBody>
          <a:bodyPr vert="horz" lIns="91221" tIns="45610" rIns="91221" bIns="45610" rtlCol="0"/>
          <a:lstStyle>
            <a:lvl1pPr algn="l">
              <a:defRPr sz="1200"/>
            </a:lvl1pPr>
          </a:lstStyle>
          <a:p>
            <a:endParaRPr lang="en-US"/>
          </a:p>
        </p:txBody>
      </p:sp>
      <p:sp>
        <p:nvSpPr>
          <p:cNvPr id="3" name="Date Placeholder 2"/>
          <p:cNvSpPr>
            <a:spLocks noGrp="1"/>
          </p:cNvSpPr>
          <p:nvPr>
            <p:ph type="dt" sz="quarter" idx="1"/>
          </p:nvPr>
        </p:nvSpPr>
        <p:spPr>
          <a:xfrm>
            <a:off x="3955953" y="1"/>
            <a:ext cx="3027466" cy="466087"/>
          </a:xfrm>
          <a:prstGeom prst="rect">
            <a:avLst/>
          </a:prstGeom>
        </p:spPr>
        <p:txBody>
          <a:bodyPr vert="horz" lIns="91221" tIns="45610" rIns="91221" bIns="45610" rtlCol="0"/>
          <a:lstStyle>
            <a:lvl1pPr algn="r">
              <a:defRPr sz="1200"/>
            </a:lvl1pPr>
          </a:lstStyle>
          <a:p>
            <a:fld id="{F750BF31-E9A8-4E88-81E7-44C5092290FC}" type="datetimeFigureOut">
              <a:rPr lang="en-US" smtClean="0"/>
              <a:t>5/20/2025</a:t>
            </a:fld>
            <a:endParaRPr lang="en-US"/>
          </a:p>
        </p:txBody>
      </p:sp>
      <p:sp>
        <p:nvSpPr>
          <p:cNvPr id="4" name="Footer Placeholder 3"/>
          <p:cNvSpPr>
            <a:spLocks noGrp="1"/>
          </p:cNvSpPr>
          <p:nvPr>
            <p:ph type="ftr" sz="quarter" idx="2"/>
          </p:nvPr>
        </p:nvSpPr>
        <p:spPr>
          <a:xfrm>
            <a:off x="1" y="8817613"/>
            <a:ext cx="3027466" cy="466087"/>
          </a:xfrm>
          <a:prstGeom prst="rect">
            <a:avLst/>
          </a:prstGeom>
        </p:spPr>
        <p:txBody>
          <a:bodyPr vert="horz" lIns="91221" tIns="45610" rIns="91221" bIns="45610" rtlCol="0" anchor="b"/>
          <a:lstStyle>
            <a:lvl1pPr algn="l">
              <a:defRPr sz="1200"/>
            </a:lvl1pPr>
          </a:lstStyle>
          <a:p>
            <a:endParaRPr lang="en-US"/>
          </a:p>
        </p:txBody>
      </p:sp>
      <p:sp>
        <p:nvSpPr>
          <p:cNvPr id="5" name="Slide Number Placeholder 4"/>
          <p:cNvSpPr>
            <a:spLocks noGrp="1"/>
          </p:cNvSpPr>
          <p:nvPr>
            <p:ph type="sldNum" sz="quarter" idx="3"/>
          </p:nvPr>
        </p:nvSpPr>
        <p:spPr>
          <a:xfrm>
            <a:off x="3955953" y="8817613"/>
            <a:ext cx="3027466" cy="466087"/>
          </a:xfrm>
          <a:prstGeom prst="rect">
            <a:avLst/>
          </a:prstGeom>
        </p:spPr>
        <p:txBody>
          <a:bodyPr vert="horz" lIns="91221" tIns="45610" rIns="91221" bIns="4561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56551" y="0"/>
            <a:ext cx="3026833" cy="464185"/>
          </a:xfrm>
          <a:prstGeom prst="rect">
            <a:avLst/>
          </a:prstGeom>
        </p:spPr>
        <p:txBody>
          <a:bodyPr vert="horz" lIns="92953" tIns="46477" rIns="92953" bIns="46477" rtlCol="0"/>
          <a:lstStyle>
            <a:lvl1pPr algn="r">
              <a:defRPr sz="1200"/>
            </a:lvl1pPr>
          </a:lstStyle>
          <a:p>
            <a:fld id="{67EFB637-CCC9-4803-8851-F6915048CBB4}" type="datetimeFigureOut">
              <a:rPr lang="en-US" smtClean="0"/>
              <a:t>5/20/2025</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3" tIns="46477" rIns="92953" bIns="464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53" tIns="46477" rIns="92953" bIns="46477"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interchange.puc.texas.gov/Documents/48540_60_1023555.PDF"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25E7A3-361E-77E6-CE38-EFEC29FD6AE1}"/>
              </a:ext>
            </a:extLst>
          </p:cNvPr>
          <p:cNvSpPr txBox="1"/>
          <p:nvPr/>
        </p:nvSpPr>
        <p:spPr>
          <a:xfrm>
            <a:off x="3810000" y="1404226"/>
            <a:ext cx="5334000" cy="4431983"/>
          </a:xfrm>
          <a:prstGeom prst="rect">
            <a:avLst/>
          </a:prstGeom>
          <a:noFill/>
        </p:spPr>
        <p:txBody>
          <a:bodyPr wrap="square" lIns="91440" tIns="45720" rIns="91440" bIns="45720" rtlCol="0" anchor="t">
            <a:spAutoFit/>
          </a:bodyPr>
          <a:lstStyle/>
          <a:p>
            <a:r>
              <a:rPr lang="en-US" sz="2400" b="1" dirty="0"/>
              <a:t>Draft of Language Corrections Needed for RTC+B Go-Live: Mitigation for Resources Harmed by System Lambda Capping Process </a:t>
            </a:r>
          </a:p>
          <a:p>
            <a:endParaRPr lang="en-US" dirty="0">
              <a:solidFill>
                <a:schemeClr val="tx2"/>
              </a:solidFill>
            </a:endParaRPr>
          </a:p>
          <a:p>
            <a:r>
              <a:rPr lang="en-US" i="1" dirty="0">
                <a:solidFill>
                  <a:schemeClr val="tx2"/>
                </a:solidFill>
              </a:rPr>
              <a:t>David Maggio</a:t>
            </a:r>
            <a:endParaRPr lang="en-US" dirty="0">
              <a:solidFill>
                <a:schemeClr val="tx2"/>
              </a:solidFill>
            </a:endParaRPr>
          </a:p>
          <a:p>
            <a:r>
              <a:rPr lang="en-US" dirty="0">
                <a:solidFill>
                  <a:schemeClr val="tx2"/>
                </a:solidFill>
              </a:rPr>
              <a:t>Principal, Market Design &amp; Analytics</a:t>
            </a:r>
          </a:p>
          <a:p>
            <a:endParaRPr lang="en-US" dirty="0">
              <a:solidFill>
                <a:schemeClr val="tx2"/>
              </a:solidFill>
              <a:cs typeface="Arial"/>
            </a:endParaRPr>
          </a:p>
          <a:p>
            <a:r>
              <a:rPr lang="en-US" dirty="0">
                <a:solidFill>
                  <a:schemeClr val="tx2"/>
                </a:solidFill>
                <a:cs typeface="Arial"/>
              </a:rPr>
              <a:t>May 21, 2025</a:t>
            </a:r>
          </a:p>
          <a:p>
            <a:r>
              <a:rPr lang="en-US" dirty="0">
                <a:solidFill>
                  <a:schemeClr val="tx2"/>
                </a:solidFill>
                <a:cs typeface="Arial"/>
              </a:rPr>
              <a:t>Real-Time Co-optimization plus Batteries Task Force (RTCBTF)</a:t>
            </a:r>
          </a:p>
          <a:p>
            <a:endParaRPr lang="en-US" dirty="0">
              <a:solidFill>
                <a:schemeClr val="tx2"/>
              </a:solidFill>
              <a:cs typeface="Arial"/>
            </a:endParaRPr>
          </a:p>
          <a:p>
            <a:r>
              <a:rPr lang="en-US" dirty="0">
                <a:solidFill>
                  <a:schemeClr val="tx2"/>
                </a:solidFill>
                <a:cs typeface="Arial"/>
              </a:rPr>
              <a:t>ERCOT Public</a:t>
            </a:r>
          </a:p>
        </p:txBody>
      </p:sp>
    </p:spTree>
    <p:extLst>
      <p:ext uri="{BB962C8B-B14F-4D97-AF65-F5344CB8AC3E}">
        <p14:creationId xmlns:p14="http://schemas.microsoft.com/office/powerpoint/2010/main" val="4077587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5B772-EA8A-ACA7-DE63-C1BC80D4EB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4F12E2-3D74-138D-09FB-D370BB627028}"/>
              </a:ext>
            </a:extLst>
          </p:cNvPr>
          <p:cNvSpPr>
            <a:spLocks noGrp="1"/>
          </p:cNvSpPr>
          <p:nvPr>
            <p:ph type="title"/>
          </p:nvPr>
        </p:nvSpPr>
        <p:spPr/>
        <p:txBody>
          <a:bodyPr/>
          <a:lstStyle/>
          <a:p>
            <a:r>
              <a:rPr lang="en-US" dirty="0"/>
              <a:t>Quick Refresher on How 6.6.9.1(2)  Settlement Works Under RTC cont.</a:t>
            </a:r>
          </a:p>
        </p:txBody>
      </p:sp>
      <p:sp>
        <p:nvSpPr>
          <p:cNvPr id="3" name="Content Placeholder 2">
            <a:extLst>
              <a:ext uri="{FF2B5EF4-FFF2-40B4-BE49-F238E27FC236}">
                <a16:creationId xmlns:a16="http://schemas.microsoft.com/office/drawing/2014/main" id="{FED66417-5542-D7F7-3AD6-0FD8066AEFCA}"/>
              </a:ext>
            </a:extLst>
          </p:cNvPr>
          <p:cNvSpPr>
            <a:spLocks noGrp="1"/>
          </p:cNvSpPr>
          <p:nvPr>
            <p:ph idx="1"/>
          </p:nvPr>
        </p:nvSpPr>
        <p:spPr>
          <a:xfrm>
            <a:off x="304800" y="1091953"/>
            <a:ext cx="8534400" cy="4950870"/>
          </a:xfrm>
        </p:spPr>
        <p:txBody>
          <a:bodyPr/>
          <a:lstStyle/>
          <a:p>
            <a:r>
              <a:rPr lang="en-US" dirty="0"/>
              <a:t>Example 3 (Resource is awarded a larger amount of Ancillary Services) :</a:t>
            </a:r>
          </a:p>
        </p:txBody>
      </p:sp>
      <p:sp>
        <p:nvSpPr>
          <p:cNvPr id="4" name="Slide Number Placeholder 3">
            <a:extLst>
              <a:ext uri="{FF2B5EF4-FFF2-40B4-BE49-F238E27FC236}">
                <a16:creationId xmlns:a16="http://schemas.microsoft.com/office/drawing/2014/main" id="{9BCCDF5E-5A25-9705-A4B5-3565766A7BAE}"/>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7" name="TextBox 6">
            <a:extLst>
              <a:ext uri="{FF2B5EF4-FFF2-40B4-BE49-F238E27FC236}">
                <a16:creationId xmlns:a16="http://schemas.microsoft.com/office/drawing/2014/main" id="{16F0F3D3-8C13-30B9-B1D6-5FB1BEFFB8CC}"/>
              </a:ext>
            </a:extLst>
          </p:cNvPr>
          <p:cNvSpPr txBox="1"/>
          <p:nvPr/>
        </p:nvSpPr>
        <p:spPr>
          <a:xfrm>
            <a:off x="1775534" y="5054347"/>
            <a:ext cx="5445658" cy="307777"/>
          </a:xfrm>
          <a:prstGeom prst="rect">
            <a:avLst/>
          </a:prstGeom>
          <a:noFill/>
        </p:spPr>
        <p:txBody>
          <a:bodyPr wrap="none" rtlCol="0">
            <a:spAutoFit/>
          </a:bodyPr>
          <a:lstStyle/>
          <a:p>
            <a:r>
              <a:rPr lang="en-US" sz="1400" dirty="0"/>
              <a:t>Note: a negative value means a payment from ERCOT to the QSE</a:t>
            </a:r>
          </a:p>
        </p:txBody>
      </p:sp>
      <p:pic>
        <p:nvPicPr>
          <p:cNvPr id="8" name="Picture 7">
            <a:extLst>
              <a:ext uri="{FF2B5EF4-FFF2-40B4-BE49-F238E27FC236}">
                <a16:creationId xmlns:a16="http://schemas.microsoft.com/office/drawing/2014/main" id="{01804CA0-E703-9A41-B77B-D63BE7A94611}"/>
              </a:ext>
            </a:extLst>
          </p:cNvPr>
          <p:cNvPicPr>
            <a:picLocks noChangeAspect="1"/>
          </p:cNvPicPr>
          <p:nvPr/>
        </p:nvPicPr>
        <p:blipFill>
          <a:blip r:embed="rId2"/>
          <a:stretch>
            <a:fillRect/>
          </a:stretch>
        </p:blipFill>
        <p:spPr>
          <a:xfrm>
            <a:off x="1305333" y="2157571"/>
            <a:ext cx="6533333" cy="2542857"/>
          </a:xfrm>
          <a:prstGeom prst="rect">
            <a:avLst/>
          </a:prstGeom>
        </p:spPr>
      </p:pic>
    </p:spTree>
    <p:extLst>
      <p:ext uri="{BB962C8B-B14F-4D97-AF65-F5344CB8AC3E}">
        <p14:creationId xmlns:p14="http://schemas.microsoft.com/office/powerpoint/2010/main" val="3102103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5EFF3-4954-59D9-AE38-5EAB8FA87FEA}"/>
              </a:ext>
            </a:extLst>
          </p:cNvPr>
          <p:cNvSpPr>
            <a:spLocks noGrp="1"/>
          </p:cNvSpPr>
          <p:nvPr>
            <p:ph type="title"/>
          </p:nvPr>
        </p:nvSpPr>
        <p:spPr/>
        <p:txBody>
          <a:bodyPr/>
          <a:lstStyle/>
          <a:p>
            <a:r>
              <a:rPr lang="en-US" dirty="0"/>
              <a:t>Additional Notes</a:t>
            </a:r>
          </a:p>
        </p:txBody>
      </p:sp>
      <p:sp>
        <p:nvSpPr>
          <p:cNvPr id="3" name="Content Placeholder 2">
            <a:extLst>
              <a:ext uri="{FF2B5EF4-FFF2-40B4-BE49-F238E27FC236}">
                <a16:creationId xmlns:a16="http://schemas.microsoft.com/office/drawing/2014/main" id="{1891C436-4DE7-82D2-D602-D28780225E98}"/>
              </a:ext>
            </a:extLst>
          </p:cNvPr>
          <p:cNvSpPr>
            <a:spLocks noGrp="1"/>
          </p:cNvSpPr>
          <p:nvPr>
            <p:ph idx="1"/>
          </p:nvPr>
        </p:nvSpPr>
        <p:spPr/>
        <p:txBody>
          <a:bodyPr/>
          <a:lstStyle/>
          <a:p>
            <a:r>
              <a:rPr lang="en-US" dirty="0"/>
              <a:t>The language for this proposal is included in the draft NPRR shared with the RTCBTF today.</a:t>
            </a:r>
          </a:p>
          <a:p>
            <a:r>
              <a:rPr lang="en-US" dirty="0"/>
              <a:t>It should be noted that the proposed language changes do not include Controllable Load Resources (CLRs).  </a:t>
            </a:r>
          </a:p>
          <a:p>
            <a:pPr lvl="1"/>
            <a:r>
              <a:rPr lang="en-US" dirty="0"/>
              <a:t>While these Resources may have some similar risks in theory, no emergency operations settlement currently exist for CLRs and new processes and systems will need to be created to capture CLRs in any type of compensation mechanism.</a:t>
            </a:r>
          </a:p>
          <a:p>
            <a:pPr lvl="1"/>
            <a:r>
              <a:rPr lang="en-US" dirty="0"/>
              <a:t>It’s also much more unlikely that a CLR could see these conditions, as they are settled at a Load Zone price.</a:t>
            </a:r>
          </a:p>
          <a:p>
            <a:r>
              <a:rPr lang="en-US" dirty="0"/>
              <a:t>We recognize that our proposal may only be a near-term solution as we look to RTC+B implementation in December.  However, it may be reasonable in the longer-term to consider alternative mitigation measures that have further reaching software changes or policy considerations.</a:t>
            </a:r>
          </a:p>
          <a:p>
            <a:endParaRPr lang="en-US" dirty="0"/>
          </a:p>
        </p:txBody>
      </p:sp>
      <p:sp>
        <p:nvSpPr>
          <p:cNvPr id="4" name="Slide Number Placeholder 3">
            <a:extLst>
              <a:ext uri="{FF2B5EF4-FFF2-40B4-BE49-F238E27FC236}">
                <a16:creationId xmlns:a16="http://schemas.microsoft.com/office/drawing/2014/main" id="{7AC2FBA5-17AA-1E1A-65EB-0C7FC352A0DE}"/>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73172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6861E-F662-002E-C402-13867DBD7558}"/>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3BF4F2D-D662-F23B-68A8-B7599C8A5A32}"/>
              </a:ext>
            </a:extLst>
          </p:cNvPr>
          <p:cNvSpPr>
            <a:spLocks noGrp="1"/>
          </p:cNvSpPr>
          <p:nvPr>
            <p:ph idx="1"/>
          </p:nvPr>
        </p:nvSpPr>
        <p:spPr>
          <a:xfrm>
            <a:off x="287043" y="594396"/>
            <a:ext cx="8599503" cy="5674316"/>
          </a:xfrm>
        </p:spPr>
        <p:txBody>
          <a:bodyPr/>
          <a:lstStyle/>
          <a:p>
            <a:r>
              <a:rPr lang="en-US" sz="1800" dirty="0"/>
              <a:t>Following discussion at a previous RTCBTF, Dr. Shams Siddiqi reached out with questions and a concern that a Resource could be financially harmed as a result of the process of capping the Real-Time Market System Lambda.</a:t>
            </a:r>
          </a:p>
          <a:p>
            <a:r>
              <a:rPr lang="en-US" sz="1800" dirty="0"/>
              <a:t>From grey-boxed Protocol 6.5.7.3(15)(d):</a:t>
            </a:r>
          </a:p>
          <a:p>
            <a:pPr lvl="1"/>
            <a:r>
              <a:rPr lang="en-US" sz="1600" i="1" dirty="0"/>
              <a:t>“The System Lambda used to determine LMPs from SCED Step 2 shall be capped at the effective VOLL.”</a:t>
            </a:r>
          </a:p>
          <a:p>
            <a:pPr lvl="1"/>
            <a:r>
              <a:rPr lang="en-US" sz="1600" dirty="0"/>
              <a:t>This approach was an outcome of commission direction in 2019, with a </a:t>
            </a:r>
            <a:r>
              <a:rPr lang="en-US" sz="1600" dirty="0">
                <a:hlinkClick r:id="rId2"/>
              </a:rPr>
              <a:t>memo</a:t>
            </a:r>
            <a:r>
              <a:rPr lang="en-US" sz="1600" dirty="0"/>
              <a:t> filed by the chair and subsequent discussion at an open meeting with the full commission.</a:t>
            </a:r>
          </a:p>
          <a:p>
            <a:r>
              <a:rPr lang="en-US" sz="1800" dirty="0"/>
              <a:t>ERCOT staff agrees with Dr. Siddiqi’s concern and has identified that a Resource, particularly Resource dispatched by Security-Constrained Economic Dispatch (SCED) may be harmed financially under the following conditions:</a:t>
            </a:r>
          </a:p>
          <a:p>
            <a:pPr lvl="1"/>
            <a:r>
              <a:rPr lang="en-US" sz="1600" dirty="0"/>
              <a:t>The capping process is triggered;</a:t>
            </a:r>
          </a:p>
          <a:p>
            <a:pPr lvl="1"/>
            <a:r>
              <a:rPr lang="en-US" sz="1600" dirty="0"/>
              <a:t>For a Generation Resource or an Energy Storage Resource (ESR), the Resource’s Base Point is greater than its Low Dispatch Limit (LDL); and </a:t>
            </a:r>
          </a:p>
          <a:p>
            <a:pPr lvl="1"/>
            <a:r>
              <a:rPr lang="en-US" sz="1600" dirty="0"/>
              <a:t>The Locational Marginal Price (LMP), after capping is applied, is less than the price on the Resource’s Energy Offer Curve or Energy Bid/Offer Curve.</a:t>
            </a:r>
          </a:p>
          <a:p>
            <a:r>
              <a:rPr lang="en-US" sz="1800" dirty="0"/>
              <a:t>We’ll walk through a simple example of the issue.</a:t>
            </a:r>
          </a:p>
        </p:txBody>
      </p:sp>
      <p:sp>
        <p:nvSpPr>
          <p:cNvPr id="4" name="Slide Number Placeholder 3">
            <a:extLst>
              <a:ext uri="{FF2B5EF4-FFF2-40B4-BE49-F238E27FC236}">
                <a16:creationId xmlns:a16="http://schemas.microsoft.com/office/drawing/2014/main" id="{96F8B50E-DE80-D6C3-E0F2-EE99DCF0DFD0}"/>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723691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8B9BE-8068-AD04-E4A9-16EB425AB28F}"/>
              </a:ext>
            </a:extLst>
          </p:cNvPr>
          <p:cNvSpPr>
            <a:spLocks noGrp="1"/>
          </p:cNvSpPr>
          <p:nvPr>
            <p:ph type="title"/>
          </p:nvPr>
        </p:nvSpPr>
        <p:spPr/>
        <p:txBody>
          <a:bodyPr/>
          <a:lstStyle/>
          <a:p>
            <a:r>
              <a:rPr lang="en-US" dirty="0"/>
              <a:t>Illustrative Example of the Criteria Being Met</a:t>
            </a:r>
          </a:p>
        </p:txBody>
      </p:sp>
      <p:sp>
        <p:nvSpPr>
          <p:cNvPr id="3" name="Content Placeholder 2">
            <a:extLst>
              <a:ext uri="{FF2B5EF4-FFF2-40B4-BE49-F238E27FC236}">
                <a16:creationId xmlns:a16="http://schemas.microsoft.com/office/drawing/2014/main" id="{70883CF0-75C6-1621-9F64-D8762C2153F2}"/>
              </a:ext>
            </a:extLst>
          </p:cNvPr>
          <p:cNvSpPr>
            <a:spLocks noGrp="1"/>
          </p:cNvSpPr>
          <p:nvPr>
            <p:ph idx="1"/>
          </p:nvPr>
        </p:nvSpPr>
        <p:spPr>
          <a:xfrm>
            <a:off x="304800" y="762001"/>
            <a:ext cx="3805561" cy="3250706"/>
          </a:xfrm>
        </p:spPr>
        <p:txBody>
          <a:bodyPr/>
          <a:lstStyle/>
          <a:p>
            <a:r>
              <a:rPr lang="en-US" dirty="0"/>
              <a:t>Example for a Generation Resource:</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3CB60E05-A4B4-A6FA-6824-23048D3796FB}"/>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2">
            <a:extLst>
              <a:ext uri="{FF2B5EF4-FFF2-40B4-BE49-F238E27FC236}">
                <a16:creationId xmlns:a16="http://schemas.microsoft.com/office/drawing/2014/main" id="{3CC9C132-CFF7-403D-3DD7-8FD00F6506D5}"/>
              </a:ext>
            </a:extLst>
          </p:cNvPr>
          <p:cNvSpPr txBox="1">
            <a:spLocks/>
          </p:cNvSpPr>
          <p:nvPr/>
        </p:nvSpPr>
        <p:spPr>
          <a:xfrm>
            <a:off x="3932808" y="761992"/>
            <a:ext cx="5086825" cy="5736462"/>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5B677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5B677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5B677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rgbClr val="5B67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For this example:</a:t>
            </a:r>
          </a:p>
          <a:p>
            <a:pPr lvl="1"/>
            <a:r>
              <a:rPr lang="en-US" dirty="0"/>
              <a:t>Let’s assume the Resource isn’t qualified to provide Ancillary Services.</a:t>
            </a:r>
          </a:p>
          <a:p>
            <a:pPr lvl="1"/>
            <a:r>
              <a:rPr lang="en-US" dirty="0"/>
              <a:t>The Generation Resource was marginal with an intersection of 70 MW and $50/MWh on it’s submitted Energy Offer Curve.</a:t>
            </a:r>
          </a:p>
          <a:p>
            <a:pPr lvl="1"/>
            <a:r>
              <a:rPr lang="en-US" dirty="0"/>
              <a:t>The LMP after capping is no longer in alignment with the Resource’s offer, now -$150/MWh.</a:t>
            </a:r>
          </a:p>
          <a:p>
            <a:pPr lvl="1"/>
            <a:r>
              <a:rPr lang="en-US" dirty="0"/>
              <a:t>Expected energy revenue based on the marginal offer = </a:t>
            </a:r>
            <a:r>
              <a:rPr lang="en-US" b="1" u="sng" dirty="0"/>
              <a:t>$3,500 </a:t>
            </a:r>
            <a:r>
              <a:rPr lang="en-US" dirty="0"/>
              <a:t>* the interval length.</a:t>
            </a:r>
          </a:p>
          <a:p>
            <a:pPr lvl="2"/>
            <a:r>
              <a:rPr lang="en-US" dirty="0"/>
              <a:t>70*50*interval length</a:t>
            </a:r>
          </a:p>
          <a:p>
            <a:pPr lvl="1"/>
            <a:r>
              <a:rPr lang="en-US" dirty="0"/>
              <a:t>Actual energy revenue after capping = </a:t>
            </a:r>
            <a:r>
              <a:rPr lang="en-US" b="1" u="sng" dirty="0"/>
              <a:t>-$10,500 </a:t>
            </a:r>
            <a:r>
              <a:rPr lang="en-US" dirty="0"/>
              <a:t>* the interval length</a:t>
            </a:r>
          </a:p>
          <a:p>
            <a:pPr lvl="2"/>
            <a:r>
              <a:rPr lang="en-US" dirty="0"/>
              <a:t>70*-150*interval length.</a:t>
            </a:r>
          </a:p>
          <a:p>
            <a:pPr lvl="1"/>
            <a:endParaRPr lang="en-US" dirty="0"/>
          </a:p>
        </p:txBody>
      </p:sp>
      <p:graphicFrame>
        <p:nvGraphicFramePr>
          <p:cNvPr id="6" name="Table 5">
            <a:extLst>
              <a:ext uri="{FF2B5EF4-FFF2-40B4-BE49-F238E27FC236}">
                <a16:creationId xmlns:a16="http://schemas.microsoft.com/office/drawing/2014/main" id="{49A4CF55-CFFF-714D-CF8A-903E678F3CD6}"/>
              </a:ext>
            </a:extLst>
          </p:cNvPr>
          <p:cNvGraphicFramePr>
            <a:graphicFrameLocks noGrp="1"/>
          </p:cNvGraphicFramePr>
          <p:nvPr>
            <p:extLst>
              <p:ext uri="{D42A27DB-BD31-4B8C-83A1-F6EECF244321}">
                <p14:modId xmlns:p14="http://schemas.microsoft.com/office/powerpoint/2010/main" val="2050841280"/>
              </p:ext>
            </p:extLst>
          </p:nvPr>
        </p:nvGraphicFramePr>
        <p:xfrm>
          <a:off x="692457" y="1734990"/>
          <a:ext cx="3417904" cy="3952690"/>
        </p:xfrm>
        <a:graphic>
          <a:graphicData uri="http://schemas.openxmlformats.org/drawingml/2006/table">
            <a:tbl>
              <a:tblPr bandRow="1">
                <a:tableStyleId>{93296810-A885-4BE3-A3E7-6D5BEEA58F35}</a:tableStyleId>
              </a:tblPr>
              <a:tblGrid>
                <a:gridCol w="1708952">
                  <a:extLst>
                    <a:ext uri="{9D8B030D-6E8A-4147-A177-3AD203B41FA5}">
                      <a16:colId xmlns:a16="http://schemas.microsoft.com/office/drawing/2014/main" val="2229423325"/>
                    </a:ext>
                  </a:extLst>
                </a:gridCol>
                <a:gridCol w="1708952">
                  <a:extLst>
                    <a:ext uri="{9D8B030D-6E8A-4147-A177-3AD203B41FA5}">
                      <a16:colId xmlns:a16="http://schemas.microsoft.com/office/drawing/2014/main" val="2855312248"/>
                    </a:ext>
                  </a:extLst>
                </a:gridCol>
              </a:tblGrid>
              <a:tr h="564670">
                <a:tc>
                  <a:txBody>
                    <a:bodyPr/>
                    <a:lstStyle/>
                    <a:p>
                      <a:pPr algn="ctr" fontAlgn="b"/>
                      <a:r>
                        <a:rPr lang="en-US" sz="1600" b="0" i="0" u="none" strike="noStrike" dirty="0">
                          <a:solidFill>
                            <a:schemeClr val="tx1"/>
                          </a:solidFill>
                          <a:effectLst/>
                          <a:latin typeface="+mn-lt"/>
                        </a:rPr>
                        <a:t>High Dispatch Limit (HDL)</a:t>
                      </a:r>
                    </a:p>
                  </a:txBody>
                  <a:tcPr marL="9525" marR="9525" marT="9525" marB="0" anchor="ctr"/>
                </a:tc>
                <a:tc>
                  <a:txBody>
                    <a:bodyPr/>
                    <a:lstStyle/>
                    <a:p>
                      <a:pPr algn="ctr" fontAlgn="b"/>
                      <a:r>
                        <a:rPr lang="en-US" sz="1600" b="0" i="0" u="none" strike="noStrike">
                          <a:solidFill>
                            <a:schemeClr val="tx1"/>
                          </a:solidFill>
                          <a:effectLst/>
                          <a:latin typeface="+mn-lt"/>
                        </a:rPr>
                        <a:t>100 MW</a:t>
                      </a:r>
                    </a:p>
                  </a:txBody>
                  <a:tcPr marL="9525" marR="9525" marT="9525" marB="0" anchor="ctr"/>
                </a:tc>
                <a:extLst>
                  <a:ext uri="{0D108BD9-81ED-4DB2-BD59-A6C34878D82A}">
                    <a16:rowId xmlns:a16="http://schemas.microsoft.com/office/drawing/2014/main" val="1824070904"/>
                  </a:ext>
                </a:extLst>
              </a:tr>
              <a:tr h="564670">
                <a:tc>
                  <a:txBody>
                    <a:bodyPr/>
                    <a:lstStyle/>
                    <a:p>
                      <a:pPr algn="ctr" fontAlgn="b"/>
                      <a:r>
                        <a:rPr lang="en-US" sz="1600" b="0" i="0" u="none" strike="noStrike">
                          <a:solidFill>
                            <a:schemeClr val="tx1"/>
                          </a:solidFill>
                          <a:effectLst/>
                          <a:latin typeface="+mn-lt"/>
                        </a:rPr>
                        <a:t>LDL</a:t>
                      </a:r>
                    </a:p>
                  </a:txBody>
                  <a:tcPr marL="9525" marR="9525" marT="9525" marB="0" anchor="ctr"/>
                </a:tc>
                <a:tc>
                  <a:txBody>
                    <a:bodyPr/>
                    <a:lstStyle/>
                    <a:p>
                      <a:pPr algn="ctr" fontAlgn="b"/>
                      <a:r>
                        <a:rPr lang="en-US" sz="1600" b="0" i="0" u="none" strike="noStrike">
                          <a:solidFill>
                            <a:schemeClr val="tx1"/>
                          </a:solidFill>
                          <a:effectLst/>
                          <a:latin typeface="+mn-lt"/>
                        </a:rPr>
                        <a:t>40 MW</a:t>
                      </a:r>
                    </a:p>
                  </a:txBody>
                  <a:tcPr marL="9525" marR="9525" marT="9525" marB="0" anchor="ctr"/>
                </a:tc>
                <a:extLst>
                  <a:ext uri="{0D108BD9-81ED-4DB2-BD59-A6C34878D82A}">
                    <a16:rowId xmlns:a16="http://schemas.microsoft.com/office/drawing/2014/main" val="619550783"/>
                  </a:ext>
                </a:extLst>
              </a:tr>
              <a:tr h="564670">
                <a:tc>
                  <a:txBody>
                    <a:bodyPr/>
                    <a:lstStyle/>
                    <a:p>
                      <a:pPr algn="ctr" fontAlgn="b"/>
                      <a:r>
                        <a:rPr lang="en-US" sz="1600" b="0" i="0" u="none" strike="noStrike">
                          <a:solidFill>
                            <a:schemeClr val="tx1"/>
                          </a:solidFill>
                          <a:effectLst/>
                          <a:latin typeface="+mn-lt"/>
                        </a:rPr>
                        <a:t>Base Point</a:t>
                      </a:r>
                    </a:p>
                  </a:txBody>
                  <a:tcPr marL="9525" marR="9525" marT="9525" marB="0" anchor="ctr"/>
                </a:tc>
                <a:tc>
                  <a:txBody>
                    <a:bodyPr/>
                    <a:lstStyle/>
                    <a:p>
                      <a:pPr algn="ctr" fontAlgn="b"/>
                      <a:r>
                        <a:rPr lang="en-US" sz="1600" b="0" i="0" u="none" strike="noStrike">
                          <a:solidFill>
                            <a:schemeClr val="tx1"/>
                          </a:solidFill>
                          <a:effectLst/>
                          <a:latin typeface="+mn-lt"/>
                        </a:rPr>
                        <a:t>70 MW</a:t>
                      </a:r>
                    </a:p>
                  </a:txBody>
                  <a:tcPr marL="9525" marR="9525" marT="9525" marB="0" anchor="ctr"/>
                </a:tc>
                <a:extLst>
                  <a:ext uri="{0D108BD9-81ED-4DB2-BD59-A6C34878D82A}">
                    <a16:rowId xmlns:a16="http://schemas.microsoft.com/office/drawing/2014/main" val="3047875292"/>
                  </a:ext>
                </a:extLst>
              </a:tr>
              <a:tr h="564670">
                <a:tc>
                  <a:txBody>
                    <a:bodyPr/>
                    <a:lstStyle/>
                    <a:p>
                      <a:pPr algn="ctr" fontAlgn="b"/>
                      <a:r>
                        <a:rPr lang="en-US" sz="1600" b="0" i="0" u="none" strike="noStrike">
                          <a:solidFill>
                            <a:schemeClr val="tx1"/>
                          </a:solidFill>
                          <a:effectLst/>
                          <a:latin typeface="+mn-lt"/>
                        </a:rPr>
                        <a:t>System Lambda before capping</a:t>
                      </a:r>
                    </a:p>
                  </a:txBody>
                  <a:tcPr marL="9525" marR="9525" marT="9525" marB="0" anchor="ctr"/>
                </a:tc>
                <a:tc>
                  <a:txBody>
                    <a:bodyPr/>
                    <a:lstStyle/>
                    <a:p>
                      <a:pPr algn="ctr" fontAlgn="b"/>
                      <a:r>
                        <a:rPr lang="en-US" sz="1600" b="0" i="0" u="none" strike="noStrike">
                          <a:solidFill>
                            <a:schemeClr val="tx1"/>
                          </a:solidFill>
                          <a:effectLst/>
                          <a:latin typeface="+mn-lt"/>
                        </a:rPr>
                        <a:t>$5,200/MWh</a:t>
                      </a:r>
                    </a:p>
                  </a:txBody>
                  <a:tcPr marL="9525" marR="9525" marT="9525" marB="0" anchor="ctr"/>
                </a:tc>
                <a:extLst>
                  <a:ext uri="{0D108BD9-81ED-4DB2-BD59-A6C34878D82A}">
                    <a16:rowId xmlns:a16="http://schemas.microsoft.com/office/drawing/2014/main" val="1003158524"/>
                  </a:ext>
                </a:extLst>
              </a:tr>
              <a:tr h="564670">
                <a:tc>
                  <a:txBody>
                    <a:bodyPr/>
                    <a:lstStyle/>
                    <a:p>
                      <a:pPr algn="ctr" fontAlgn="b"/>
                      <a:r>
                        <a:rPr lang="en-US" sz="1600" b="0" i="0" u="none" strike="noStrike">
                          <a:solidFill>
                            <a:schemeClr val="tx1"/>
                          </a:solidFill>
                          <a:effectLst/>
                          <a:latin typeface="+mn-lt"/>
                        </a:rPr>
                        <a:t>LMP before capping</a:t>
                      </a:r>
                    </a:p>
                  </a:txBody>
                  <a:tcPr marL="9525" marR="9525" marT="9525" marB="0" anchor="ctr"/>
                </a:tc>
                <a:tc>
                  <a:txBody>
                    <a:bodyPr/>
                    <a:lstStyle/>
                    <a:p>
                      <a:pPr algn="ctr" fontAlgn="b"/>
                      <a:r>
                        <a:rPr lang="en-US" sz="1600" b="0" i="0" u="none" strike="noStrike" dirty="0">
                          <a:solidFill>
                            <a:schemeClr val="tx1"/>
                          </a:solidFill>
                          <a:effectLst/>
                          <a:latin typeface="+mn-lt"/>
                        </a:rPr>
                        <a:t>$50/MWh</a:t>
                      </a:r>
                    </a:p>
                  </a:txBody>
                  <a:tcPr marL="9525" marR="9525" marT="9525" marB="0" anchor="ctr"/>
                </a:tc>
                <a:extLst>
                  <a:ext uri="{0D108BD9-81ED-4DB2-BD59-A6C34878D82A}">
                    <a16:rowId xmlns:a16="http://schemas.microsoft.com/office/drawing/2014/main" val="4100969361"/>
                  </a:ext>
                </a:extLst>
              </a:tr>
              <a:tr h="564670">
                <a:tc>
                  <a:txBody>
                    <a:bodyPr/>
                    <a:lstStyle/>
                    <a:p>
                      <a:pPr algn="ctr" fontAlgn="b"/>
                      <a:r>
                        <a:rPr lang="en-US" sz="1600" b="0" i="0" u="none" strike="noStrike">
                          <a:solidFill>
                            <a:schemeClr val="tx1"/>
                          </a:solidFill>
                          <a:effectLst/>
                          <a:latin typeface="+mn-lt"/>
                        </a:rPr>
                        <a:t>System Lambda after capping</a:t>
                      </a:r>
                    </a:p>
                  </a:txBody>
                  <a:tcPr marL="9525" marR="9525" marT="9525" marB="0" anchor="ctr"/>
                </a:tc>
                <a:tc>
                  <a:txBody>
                    <a:bodyPr/>
                    <a:lstStyle/>
                    <a:p>
                      <a:pPr algn="ctr" fontAlgn="b"/>
                      <a:r>
                        <a:rPr lang="en-US" sz="1600" b="0" i="0" u="none" strike="noStrike" dirty="0">
                          <a:solidFill>
                            <a:schemeClr val="tx1"/>
                          </a:solidFill>
                          <a:effectLst/>
                          <a:latin typeface="+mn-lt"/>
                        </a:rPr>
                        <a:t>$5,000/MWh</a:t>
                      </a:r>
                    </a:p>
                  </a:txBody>
                  <a:tcPr marL="9525" marR="9525" marT="9525" marB="0" anchor="ctr"/>
                </a:tc>
                <a:extLst>
                  <a:ext uri="{0D108BD9-81ED-4DB2-BD59-A6C34878D82A}">
                    <a16:rowId xmlns:a16="http://schemas.microsoft.com/office/drawing/2014/main" val="78507828"/>
                  </a:ext>
                </a:extLst>
              </a:tr>
              <a:tr h="564670">
                <a:tc>
                  <a:txBody>
                    <a:bodyPr/>
                    <a:lstStyle/>
                    <a:p>
                      <a:pPr algn="ctr" fontAlgn="b"/>
                      <a:r>
                        <a:rPr lang="en-US" sz="1600" b="0" i="0" u="none" strike="noStrike" dirty="0">
                          <a:solidFill>
                            <a:schemeClr val="tx1"/>
                          </a:solidFill>
                          <a:effectLst/>
                          <a:latin typeface="+mn-lt"/>
                        </a:rPr>
                        <a:t>LMP after capping</a:t>
                      </a:r>
                    </a:p>
                  </a:txBody>
                  <a:tcPr marL="9525" marR="9525" marT="9525" marB="0" anchor="ctr"/>
                </a:tc>
                <a:tc>
                  <a:txBody>
                    <a:bodyPr/>
                    <a:lstStyle/>
                    <a:p>
                      <a:pPr algn="ctr" fontAlgn="b"/>
                      <a:r>
                        <a:rPr lang="en-US" sz="1600" b="0" i="0" u="none" strike="noStrike" dirty="0">
                          <a:solidFill>
                            <a:schemeClr val="tx1"/>
                          </a:solidFill>
                          <a:effectLst/>
                          <a:latin typeface="+mn-lt"/>
                        </a:rPr>
                        <a:t>-$150/MWh</a:t>
                      </a:r>
                    </a:p>
                  </a:txBody>
                  <a:tcPr marL="9525" marR="9525" marT="9525" marB="0" anchor="ctr"/>
                </a:tc>
                <a:extLst>
                  <a:ext uri="{0D108BD9-81ED-4DB2-BD59-A6C34878D82A}">
                    <a16:rowId xmlns:a16="http://schemas.microsoft.com/office/drawing/2014/main" val="403746718"/>
                  </a:ext>
                </a:extLst>
              </a:tr>
            </a:tbl>
          </a:graphicData>
        </a:graphic>
      </p:graphicFrame>
    </p:spTree>
    <p:extLst>
      <p:ext uri="{BB962C8B-B14F-4D97-AF65-F5344CB8AC3E}">
        <p14:creationId xmlns:p14="http://schemas.microsoft.com/office/powerpoint/2010/main" val="4000790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99C4A-9621-E72D-B82C-099072A7FD95}"/>
              </a:ext>
            </a:extLst>
          </p:cNvPr>
          <p:cNvSpPr>
            <a:spLocks noGrp="1"/>
          </p:cNvSpPr>
          <p:nvPr>
            <p:ph type="title"/>
          </p:nvPr>
        </p:nvSpPr>
        <p:spPr/>
        <p:txBody>
          <a:bodyPr/>
          <a:lstStyle/>
          <a:p>
            <a:r>
              <a:rPr lang="en-US" dirty="0"/>
              <a:t>Background cont.</a:t>
            </a:r>
          </a:p>
        </p:txBody>
      </p:sp>
      <p:sp>
        <p:nvSpPr>
          <p:cNvPr id="3" name="Content Placeholder 2">
            <a:extLst>
              <a:ext uri="{FF2B5EF4-FFF2-40B4-BE49-F238E27FC236}">
                <a16:creationId xmlns:a16="http://schemas.microsoft.com/office/drawing/2014/main" id="{CF4810A0-1B9E-5F99-D44E-2C0C62E70FBC}"/>
              </a:ext>
            </a:extLst>
          </p:cNvPr>
          <p:cNvSpPr>
            <a:spLocks noGrp="1"/>
          </p:cNvSpPr>
          <p:nvPr>
            <p:ph idx="1"/>
          </p:nvPr>
        </p:nvSpPr>
        <p:spPr>
          <a:xfrm>
            <a:off x="304800" y="527994"/>
            <a:ext cx="8534400" cy="5650864"/>
          </a:xfrm>
        </p:spPr>
        <p:txBody>
          <a:bodyPr/>
          <a:lstStyle/>
          <a:p>
            <a:r>
              <a:rPr lang="en-US" dirty="0"/>
              <a:t>To be clear, this issue is not new.  It is a function of the System Lambda capping process, which has been in place since the development of the RTC Key Principles.  However, thinking through this process was reinitiated following discussions on Nodal Protocol Revision Request (NPRR) 1268.</a:t>
            </a:r>
          </a:p>
          <a:p>
            <a:r>
              <a:rPr lang="en-US" dirty="0"/>
              <a:t>It should not be assumed that capping always leads to this type of harm.</a:t>
            </a:r>
          </a:p>
          <a:p>
            <a:pPr lvl="1"/>
            <a:r>
              <a:rPr lang="en-US" dirty="0">
                <a:solidFill>
                  <a:schemeClr val="tx2"/>
                </a:solidFill>
              </a:rPr>
              <a:t>In many cases and for the majority of Resources, either the capped LMP is still greater than the Resource’s offer or the Resource is already being backed down to LDL and the Resource is not setting the price.</a:t>
            </a:r>
          </a:p>
          <a:p>
            <a:pPr lvl="1"/>
            <a:r>
              <a:rPr lang="en-US" dirty="0">
                <a:solidFill>
                  <a:schemeClr val="tx2"/>
                </a:solidFill>
              </a:rPr>
              <a:t>Instances will be limited to times of deep scarcity and severe congestion.</a:t>
            </a:r>
          </a:p>
          <a:p>
            <a:pPr lvl="1"/>
            <a:r>
              <a:rPr lang="en-US" dirty="0">
                <a:solidFill>
                  <a:schemeClr val="tx2"/>
                </a:solidFill>
              </a:rPr>
              <a:t>We did not find any cases of this harm occurring when looking at our historical 2023/2024 RTC simulation work.  However, we did begin to see occurrences if we took those historical cases and made significant increases to Generation-to-be-Dispatched (GTBD) to simulate higher scarcity conditions than what existed in those years.</a:t>
            </a:r>
          </a:p>
          <a:p>
            <a:pPr lvl="1"/>
            <a:endParaRPr lang="en-US" dirty="0"/>
          </a:p>
        </p:txBody>
      </p:sp>
      <p:sp>
        <p:nvSpPr>
          <p:cNvPr id="4" name="Slide Number Placeholder 3">
            <a:extLst>
              <a:ext uri="{FF2B5EF4-FFF2-40B4-BE49-F238E27FC236}">
                <a16:creationId xmlns:a16="http://schemas.microsoft.com/office/drawing/2014/main" id="{57873953-22E6-AF5C-435F-25188750B9DA}"/>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601708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2AC02-FC5C-9571-07F0-37FE7318F695}"/>
              </a:ext>
            </a:extLst>
          </p:cNvPr>
          <p:cNvSpPr>
            <a:spLocks noGrp="1"/>
          </p:cNvSpPr>
          <p:nvPr>
            <p:ph type="title"/>
          </p:nvPr>
        </p:nvSpPr>
        <p:spPr/>
        <p:txBody>
          <a:bodyPr/>
          <a:lstStyle/>
          <a:p>
            <a:r>
              <a:rPr lang="en-US" dirty="0"/>
              <a:t>ERCOT’s Proposed Solution</a:t>
            </a:r>
          </a:p>
        </p:txBody>
      </p:sp>
      <p:sp>
        <p:nvSpPr>
          <p:cNvPr id="3" name="Content Placeholder 2">
            <a:extLst>
              <a:ext uri="{FF2B5EF4-FFF2-40B4-BE49-F238E27FC236}">
                <a16:creationId xmlns:a16="http://schemas.microsoft.com/office/drawing/2014/main" id="{C944C4DB-2844-E1EB-BC8B-DDA02FEDD844}"/>
              </a:ext>
            </a:extLst>
          </p:cNvPr>
          <p:cNvSpPr>
            <a:spLocks noGrp="1"/>
          </p:cNvSpPr>
          <p:nvPr>
            <p:ph idx="1"/>
          </p:nvPr>
        </p:nvSpPr>
        <p:spPr/>
        <p:txBody>
          <a:bodyPr/>
          <a:lstStyle/>
          <a:p>
            <a:r>
              <a:rPr lang="en-US" dirty="0"/>
              <a:t>While occurrences are expected to be limited, the impacts to Qualified Scheduling Entities (QSE) could be severe.  As such, it’s appropriate to have some mechanism that can be used in the near-term to provide relief.</a:t>
            </a:r>
          </a:p>
          <a:p>
            <a:endParaRPr lang="en-US" dirty="0"/>
          </a:p>
          <a:p>
            <a:r>
              <a:rPr lang="en-US" dirty="0"/>
              <a:t>Our proposal is to make use of existing emergency operations settlement logic, similar to what is used in the case of a Real-Time Market price correction or dispatch limit “manual override.”</a:t>
            </a:r>
          </a:p>
          <a:p>
            <a:pPr lvl="1"/>
            <a:r>
              <a:rPr lang="en-US" dirty="0"/>
              <a:t>The formulas used for determining any compensation would be based on what already exists in Protocol section 6.6.9.1, Payment for Emergency Operations Settlement.</a:t>
            </a:r>
          </a:p>
          <a:p>
            <a:pPr lvl="1"/>
            <a:endParaRPr lang="en-US" dirty="0"/>
          </a:p>
          <a:p>
            <a:r>
              <a:rPr lang="en-US" dirty="0"/>
              <a:t>Draft language is being proposed for Protocol sections 6.5.7.3 and 6.6.9 to describe this scenario and point to the use of existing Protocol 6.6.9.1 logic.</a:t>
            </a:r>
          </a:p>
          <a:p>
            <a:endParaRPr lang="en-US" dirty="0"/>
          </a:p>
        </p:txBody>
      </p:sp>
      <p:sp>
        <p:nvSpPr>
          <p:cNvPr id="4" name="Slide Number Placeholder 3">
            <a:extLst>
              <a:ext uri="{FF2B5EF4-FFF2-40B4-BE49-F238E27FC236}">
                <a16:creationId xmlns:a16="http://schemas.microsoft.com/office/drawing/2014/main" id="{51CEA347-D0C9-80D1-36DA-D9F7CCBCEC39}"/>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883901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F0DF2-8EB1-418B-B212-15DC99F68697}"/>
              </a:ext>
            </a:extLst>
          </p:cNvPr>
          <p:cNvSpPr>
            <a:spLocks noGrp="1"/>
          </p:cNvSpPr>
          <p:nvPr>
            <p:ph type="title"/>
          </p:nvPr>
        </p:nvSpPr>
        <p:spPr/>
        <p:txBody>
          <a:bodyPr/>
          <a:lstStyle/>
          <a:p>
            <a:r>
              <a:rPr lang="en-US" dirty="0"/>
              <a:t>Draft Proposed Language</a:t>
            </a:r>
          </a:p>
        </p:txBody>
      </p:sp>
      <p:pic>
        <p:nvPicPr>
          <p:cNvPr id="6" name="Content Placeholder 5">
            <a:extLst>
              <a:ext uri="{FF2B5EF4-FFF2-40B4-BE49-F238E27FC236}">
                <a16:creationId xmlns:a16="http://schemas.microsoft.com/office/drawing/2014/main" id="{5478D072-47B9-6CBE-6F24-F54FAC445ABB}"/>
              </a:ext>
            </a:extLst>
          </p:cNvPr>
          <p:cNvPicPr>
            <a:picLocks noGrp="1" noChangeAspect="1"/>
          </p:cNvPicPr>
          <p:nvPr>
            <p:ph idx="1"/>
          </p:nvPr>
        </p:nvPicPr>
        <p:blipFill>
          <a:blip r:embed="rId2"/>
          <a:srcRect b="80553"/>
          <a:stretch/>
        </p:blipFill>
        <p:spPr>
          <a:xfrm>
            <a:off x="596878" y="1352417"/>
            <a:ext cx="7778841" cy="746728"/>
          </a:xfrm>
        </p:spPr>
      </p:pic>
      <p:sp>
        <p:nvSpPr>
          <p:cNvPr id="4" name="Slide Number Placeholder 3">
            <a:extLst>
              <a:ext uri="{FF2B5EF4-FFF2-40B4-BE49-F238E27FC236}">
                <a16:creationId xmlns:a16="http://schemas.microsoft.com/office/drawing/2014/main" id="{C8057065-6102-E72F-062E-BD180BA7730A}"/>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0D322CF2-F1D1-873A-6597-C3D332DB6529}"/>
              </a:ext>
            </a:extLst>
          </p:cNvPr>
          <p:cNvPicPr>
            <a:picLocks noChangeAspect="1"/>
          </p:cNvPicPr>
          <p:nvPr/>
        </p:nvPicPr>
        <p:blipFill>
          <a:blip r:embed="rId3"/>
          <a:stretch>
            <a:fillRect/>
          </a:stretch>
        </p:blipFill>
        <p:spPr>
          <a:xfrm>
            <a:off x="984181" y="2180616"/>
            <a:ext cx="7138758" cy="3194466"/>
          </a:xfrm>
          <a:prstGeom prst="rect">
            <a:avLst/>
          </a:prstGeom>
        </p:spPr>
      </p:pic>
    </p:spTree>
    <p:extLst>
      <p:ext uri="{BB962C8B-B14F-4D97-AF65-F5344CB8AC3E}">
        <p14:creationId xmlns:p14="http://schemas.microsoft.com/office/powerpoint/2010/main" val="1872101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89780-CCED-A596-B2F3-A0169F016C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0E2691-7E2C-3725-0F83-EA00B262C0AD}"/>
              </a:ext>
            </a:extLst>
          </p:cNvPr>
          <p:cNvSpPr>
            <a:spLocks noGrp="1"/>
          </p:cNvSpPr>
          <p:nvPr>
            <p:ph type="title"/>
          </p:nvPr>
        </p:nvSpPr>
        <p:spPr/>
        <p:txBody>
          <a:bodyPr/>
          <a:lstStyle/>
          <a:p>
            <a:r>
              <a:rPr lang="en-US" dirty="0"/>
              <a:t>Draft Proposed Language cont.</a:t>
            </a:r>
          </a:p>
        </p:txBody>
      </p:sp>
      <p:sp>
        <p:nvSpPr>
          <p:cNvPr id="4" name="Slide Number Placeholder 3">
            <a:extLst>
              <a:ext uri="{FF2B5EF4-FFF2-40B4-BE49-F238E27FC236}">
                <a16:creationId xmlns:a16="http://schemas.microsoft.com/office/drawing/2014/main" id="{652DE45D-821B-9CA6-64A3-E9F0656B3030}"/>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Content Placeholder 7">
            <a:extLst>
              <a:ext uri="{FF2B5EF4-FFF2-40B4-BE49-F238E27FC236}">
                <a16:creationId xmlns:a16="http://schemas.microsoft.com/office/drawing/2014/main" id="{24983EB1-ECCD-573C-E068-A873212ADAAF}"/>
              </a:ext>
            </a:extLst>
          </p:cNvPr>
          <p:cNvPicPr>
            <a:picLocks noGrp="1" noChangeAspect="1"/>
          </p:cNvPicPr>
          <p:nvPr>
            <p:ph idx="1"/>
          </p:nvPr>
        </p:nvPicPr>
        <p:blipFill>
          <a:blip r:embed="rId2"/>
          <a:stretch>
            <a:fillRect/>
          </a:stretch>
        </p:blipFill>
        <p:spPr>
          <a:xfrm>
            <a:off x="568177" y="1651246"/>
            <a:ext cx="7735104" cy="3157685"/>
          </a:xfrm>
        </p:spPr>
      </p:pic>
    </p:spTree>
    <p:extLst>
      <p:ext uri="{BB962C8B-B14F-4D97-AF65-F5344CB8AC3E}">
        <p14:creationId xmlns:p14="http://schemas.microsoft.com/office/powerpoint/2010/main" val="1413614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066C9-98B1-0B65-383E-061DEF6F3CFC}"/>
              </a:ext>
            </a:extLst>
          </p:cNvPr>
          <p:cNvSpPr>
            <a:spLocks noGrp="1"/>
          </p:cNvSpPr>
          <p:nvPr>
            <p:ph type="title"/>
          </p:nvPr>
        </p:nvSpPr>
        <p:spPr/>
        <p:txBody>
          <a:bodyPr/>
          <a:lstStyle/>
          <a:p>
            <a:r>
              <a:rPr lang="en-US" dirty="0"/>
              <a:t>Quick Refresher on How 6.6.9.1(2) Settlement Works Under RTC</a:t>
            </a:r>
          </a:p>
        </p:txBody>
      </p:sp>
      <p:sp>
        <p:nvSpPr>
          <p:cNvPr id="3" name="Content Placeholder 2">
            <a:extLst>
              <a:ext uri="{FF2B5EF4-FFF2-40B4-BE49-F238E27FC236}">
                <a16:creationId xmlns:a16="http://schemas.microsoft.com/office/drawing/2014/main" id="{2480F6CE-8C13-8119-14D3-E984A362C62F}"/>
              </a:ext>
            </a:extLst>
          </p:cNvPr>
          <p:cNvSpPr>
            <a:spLocks noGrp="1"/>
          </p:cNvSpPr>
          <p:nvPr>
            <p:ph idx="1"/>
          </p:nvPr>
        </p:nvSpPr>
        <p:spPr>
          <a:xfrm>
            <a:off x="304800" y="1091953"/>
            <a:ext cx="8534400" cy="4950870"/>
          </a:xfrm>
        </p:spPr>
        <p:txBody>
          <a:bodyPr/>
          <a:lstStyle/>
          <a:p>
            <a:r>
              <a:rPr lang="en-US" dirty="0"/>
              <a:t>Under RTC, paragraph (2) of Section 6.6.9.1 logic is designed to take into account both energy and Ancillary Services for a Resource when considering harm to its QSE, where Ancillary Service revenues may offset otherwise deficient energy revenues. </a:t>
            </a:r>
          </a:p>
          <a:p>
            <a:r>
              <a:rPr lang="en-US" dirty="0"/>
              <a:t>Example 1 (no Ancillary Services, like on slide 3) :</a:t>
            </a:r>
          </a:p>
        </p:txBody>
      </p:sp>
      <p:sp>
        <p:nvSpPr>
          <p:cNvPr id="4" name="Slide Number Placeholder 3">
            <a:extLst>
              <a:ext uri="{FF2B5EF4-FFF2-40B4-BE49-F238E27FC236}">
                <a16:creationId xmlns:a16="http://schemas.microsoft.com/office/drawing/2014/main" id="{0BBDD11C-A6C3-159F-A292-7C4ABDD1AE0D}"/>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6" name="Picture 5">
            <a:extLst>
              <a:ext uri="{FF2B5EF4-FFF2-40B4-BE49-F238E27FC236}">
                <a16:creationId xmlns:a16="http://schemas.microsoft.com/office/drawing/2014/main" id="{DF64B47B-06B8-F92B-507E-5634A71FEC38}"/>
              </a:ext>
            </a:extLst>
          </p:cNvPr>
          <p:cNvPicPr>
            <a:picLocks noChangeAspect="1"/>
          </p:cNvPicPr>
          <p:nvPr/>
        </p:nvPicPr>
        <p:blipFill>
          <a:blip r:embed="rId2"/>
          <a:stretch>
            <a:fillRect/>
          </a:stretch>
        </p:blipFill>
        <p:spPr>
          <a:xfrm>
            <a:off x="1087515" y="3058977"/>
            <a:ext cx="6991569" cy="2707070"/>
          </a:xfrm>
          <a:prstGeom prst="rect">
            <a:avLst/>
          </a:prstGeom>
        </p:spPr>
      </p:pic>
      <p:sp>
        <p:nvSpPr>
          <p:cNvPr id="7" name="TextBox 6">
            <a:extLst>
              <a:ext uri="{FF2B5EF4-FFF2-40B4-BE49-F238E27FC236}">
                <a16:creationId xmlns:a16="http://schemas.microsoft.com/office/drawing/2014/main" id="{27E82E53-1F46-FABB-3EDA-670516C2FD03}"/>
              </a:ext>
            </a:extLst>
          </p:cNvPr>
          <p:cNvSpPr txBox="1"/>
          <p:nvPr/>
        </p:nvSpPr>
        <p:spPr>
          <a:xfrm>
            <a:off x="1713390" y="5888934"/>
            <a:ext cx="5445658" cy="307777"/>
          </a:xfrm>
          <a:prstGeom prst="rect">
            <a:avLst/>
          </a:prstGeom>
          <a:noFill/>
        </p:spPr>
        <p:txBody>
          <a:bodyPr wrap="none" rtlCol="0">
            <a:spAutoFit/>
          </a:bodyPr>
          <a:lstStyle/>
          <a:p>
            <a:r>
              <a:rPr lang="en-US" sz="1400" dirty="0"/>
              <a:t>Note: a negative value means a payment from ERCOT to the QSE</a:t>
            </a:r>
          </a:p>
        </p:txBody>
      </p:sp>
    </p:spTree>
    <p:extLst>
      <p:ext uri="{BB962C8B-B14F-4D97-AF65-F5344CB8AC3E}">
        <p14:creationId xmlns:p14="http://schemas.microsoft.com/office/powerpoint/2010/main" val="1423056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9D15A-58B4-FCDE-91CB-6A9EA75111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271374-FBD9-FDE0-D59A-5D9F8496BD68}"/>
              </a:ext>
            </a:extLst>
          </p:cNvPr>
          <p:cNvSpPr>
            <a:spLocks noGrp="1"/>
          </p:cNvSpPr>
          <p:nvPr>
            <p:ph type="title"/>
          </p:nvPr>
        </p:nvSpPr>
        <p:spPr/>
        <p:txBody>
          <a:bodyPr/>
          <a:lstStyle/>
          <a:p>
            <a:r>
              <a:rPr lang="en-US" dirty="0"/>
              <a:t>Quick Refresher on How 6.6.9.1(2)  Settlement Works Under RTC cont.</a:t>
            </a:r>
          </a:p>
        </p:txBody>
      </p:sp>
      <p:sp>
        <p:nvSpPr>
          <p:cNvPr id="3" name="Content Placeholder 2">
            <a:extLst>
              <a:ext uri="{FF2B5EF4-FFF2-40B4-BE49-F238E27FC236}">
                <a16:creationId xmlns:a16="http://schemas.microsoft.com/office/drawing/2014/main" id="{51A9357B-88A6-4907-3801-90DC45FBEDE4}"/>
              </a:ext>
            </a:extLst>
          </p:cNvPr>
          <p:cNvSpPr>
            <a:spLocks noGrp="1"/>
          </p:cNvSpPr>
          <p:nvPr>
            <p:ph idx="1"/>
          </p:nvPr>
        </p:nvSpPr>
        <p:spPr>
          <a:xfrm>
            <a:off x="304800" y="1091953"/>
            <a:ext cx="8534400" cy="4950870"/>
          </a:xfrm>
        </p:spPr>
        <p:txBody>
          <a:bodyPr/>
          <a:lstStyle/>
          <a:p>
            <a:r>
              <a:rPr lang="en-US" dirty="0"/>
              <a:t>Example 2 (Resource is awarded some small amount of Ancillary Services) :</a:t>
            </a:r>
          </a:p>
        </p:txBody>
      </p:sp>
      <p:sp>
        <p:nvSpPr>
          <p:cNvPr id="4" name="Slide Number Placeholder 3">
            <a:extLst>
              <a:ext uri="{FF2B5EF4-FFF2-40B4-BE49-F238E27FC236}">
                <a16:creationId xmlns:a16="http://schemas.microsoft.com/office/drawing/2014/main" id="{2519FA25-4475-2E96-6651-A592D771FBC7}"/>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7" name="TextBox 6">
            <a:extLst>
              <a:ext uri="{FF2B5EF4-FFF2-40B4-BE49-F238E27FC236}">
                <a16:creationId xmlns:a16="http://schemas.microsoft.com/office/drawing/2014/main" id="{AD5490A6-6359-17BA-E7BB-8316558BEB2D}"/>
              </a:ext>
            </a:extLst>
          </p:cNvPr>
          <p:cNvSpPr txBox="1"/>
          <p:nvPr/>
        </p:nvSpPr>
        <p:spPr>
          <a:xfrm>
            <a:off x="1775534" y="5054347"/>
            <a:ext cx="5445658" cy="307777"/>
          </a:xfrm>
          <a:prstGeom prst="rect">
            <a:avLst/>
          </a:prstGeom>
          <a:noFill/>
        </p:spPr>
        <p:txBody>
          <a:bodyPr wrap="none" rtlCol="0">
            <a:spAutoFit/>
          </a:bodyPr>
          <a:lstStyle/>
          <a:p>
            <a:r>
              <a:rPr lang="en-US" sz="1400" dirty="0"/>
              <a:t>Note: a negative value means a payment from ERCOT to the QSE</a:t>
            </a:r>
          </a:p>
        </p:txBody>
      </p:sp>
      <p:pic>
        <p:nvPicPr>
          <p:cNvPr id="6" name="Picture 5">
            <a:extLst>
              <a:ext uri="{FF2B5EF4-FFF2-40B4-BE49-F238E27FC236}">
                <a16:creationId xmlns:a16="http://schemas.microsoft.com/office/drawing/2014/main" id="{33BC2FDE-3438-059C-BDB2-855472977B9D}"/>
              </a:ext>
            </a:extLst>
          </p:cNvPr>
          <p:cNvPicPr>
            <a:picLocks noChangeAspect="1"/>
          </p:cNvPicPr>
          <p:nvPr/>
        </p:nvPicPr>
        <p:blipFill>
          <a:blip r:embed="rId2"/>
          <a:stretch>
            <a:fillRect/>
          </a:stretch>
        </p:blipFill>
        <p:spPr>
          <a:xfrm>
            <a:off x="1314857" y="2157571"/>
            <a:ext cx="6514286" cy="2542857"/>
          </a:xfrm>
          <a:prstGeom prst="rect">
            <a:avLst/>
          </a:prstGeom>
        </p:spPr>
      </p:pic>
    </p:spTree>
    <p:extLst>
      <p:ext uri="{BB962C8B-B14F-4D97-AF65-F5344CB8AC3E}">
        <p14:creationId xmlns:p14="http://schemas.microsoft.com/office/powerpoint/2010/main" val="2536004322"/>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schemas.microsoft.com/office/infopath/2007/PartnerControls"/>
    <ds:schemaRef ds:uri="http://purl.org/dc/terms/"/>
    <ds:schemaRef ds:uri="8d5ee879-813f-4fb9-b7c2-a59846c21aeb"/>
    <ds:schemaRef ds:uri="http://purl.org/dc/elements/1.1/"/>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F86A6CD9-B3E1-40D4-996B-E55652A7B6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3575</TotalTime>
  <Words>1032</Words>
  <Application>Microsoft Office PowerPoint</Application>
  <PresentationFormat>On-screen Show (4:3)</PresentationFormat>
  <Paragraphs>84</Paragraphs>
  <Slides>11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11</vt:i4>
      </vt:variant>
    </vt:vector>
  </HeadingPairs>
  <TitlesOfParts>
    <vt:vector size="16" baseType="lpstr">
      <vt:lpstr>Arial</vt:lpstr>
      <vt:lpstr>Calibri</vt:lpstr>
      <vt:lpstr>Cover Slide</vt:lpstr>
      <vt:lpstr>Horizontal Theme</vt:lpstr>
      <vt:lpstr>Vertical Theme</vt:lpstr>
      <vt:lpstr>PowerPoint Presentation</vt:lpstr>
      <vt:lpstr>Background</vt:lpstr>
      <vt:lpstr>Illustrative Example of the Criteria Being Met</vt:lpstr>
      <vt:lpstr>Background cont.</vt:lpstr>
      <vt:lpstr>ERCOT’s Proposed Solution</vt:lpstr>
      <vt:lpstr>Draft Proposed Language</vt:lpstr>
      <vt:lpstr>Draft Proposed Language cont.</vt:lpstr>
      <vt:lpstr>Quick Refresher on How 6.6.9.1(2) Settlement Works Under RTC</vt:lpstr>
      <vt:lpstr>Quick Refresher on How 6.6.9.1(2)  Settlement Works Under RTC cont.</vt:lpstr>
      <vt:lpstr>Quick Refresher on How 6.6.9.1(2)  Settlement Works Under RTC cont.</vt:lpstr>
      <vt:lpstr>Additional Notes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Maggio, Dave</cp:lastModifiedBy>
  <cp:revision>53</cp:revision>
  <cp:lastPrinted>2025-02-18T15:37:22Z</cp:lastPrinted>
  <dcterms:created xsi:type="dcterms:W3CDTF">2016-01-21T15:20:31Z</dcterms:created>
  <dcterms:modified xsi:type="dcterms:W3CDTF">2025-05-20T18:28:40Z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