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sldIdLst>
    <p:sldId id="2147481526" r:id="rId5"/>
    <p:sldId id="2147481494" r:id="rId6"/>
    <p:sldId id="2147481527" r:id="rId7"/>
    <p:sldId id="2147481528" r:id="rId8"/>
  </p:sldIdLst>
  <p:sldSz cx="12192000" cy="6858000"/>
  <p:notesSz cx="7104063" cy="102346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9742149-B9F4-BA1D-B068-3D0367A96AF1}" name="Atilla Akarsu" initials="AA" userId="S::aakarsu@sabancict.com::f4a27c72-54fb-4dc7-945f-bd687c9ce493" providerId="AD"/>
  <p188:author id="{6ED908B2-4D79-F845-1F35-774FB5353664}" name="Ilker Araci" initials="İA" userId="S::iaraci@sabancict.com::ab16fe68-5775-4089-9da4-8983a4dd4a4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tilla Akarsu" initials="AA" lastIdx="4" clrIdx="0">
    <p:extLst>
      <p:ext uri="{19B8F6BF-5375-455C-9EA6-DF929625EA0E}">
        <p15:presenceInfo xmlns:p15="http://schemas.microsoft.com/office/powerpoint/2012/main" userId="S-1-5-21-602162358-1123561945-725345543-14662" providerId="AD"/>
      </p:ext>
    </p:extLst>
  </p:cmAuthor>
  <p:cmAuthor id="2" name="Rana DEMİRKAZIK" initials="RD" lastIdx="2" clrIdx="1">
    <p:extLst>
      <p:ext uri="{19B8F6BF-5375-455C-9EA6-DF929625EA0E}">
        <p15:presenceInfo xmlns:p15="http://schemas.microsoft.com/office/powerpoint/2012/main" userId="S::rdemirkazik@sabanci.com::c2f082be-0f76-4ee8-9578-d5f0bbf2fcd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E7316"/>
    <a:srgbClr val="226EAF"/>
    <a:srgbClr val="C3EDFF"/>
    <a:srgbClr val="FFFFFF"/>
    <a:srgbClr val="8EBFE9"/>
    <a:srgbClr val="5AA2DF"/>
    <a:srgbClr val="113757"/>
    <a:srgbClr val="002060"/>
    <a:srgbClr val="193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7DF1DA-7B95-4E85-AC3B-9781890E7C98}" v="2165" dt="2025-05-14T22:21:51.108"/>
    <p1510:client id="{C7EBE2C6-C549-4483-B382-2628E5615615}" v="105" dt="2025-05-14T22:08:57.7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ker Araci" userId="ab16fe68-5775-4089-9da4-8983a4dd4a4b" providerId="ADAL" clId="{CE892D74-1FFF-4E6C-A9F9-B7FEB37AA567}"/>
    <pc:docChg chg="modSld">
      <pc:chgData name="Ilker Araci" userId="ab16fe68-5775-4089-9da4-8983a4dd4a4b" providerId="ADAL" clId="{CE892D74-1FFF-4E6C-A9F9-B7FEB37AA567}" dt="2025-05-14T22:35:10.341" v="118" actId="20577"/>
      <pc:docMkLst>
        <pc:docMk/>
      </pc:docMkLst>
      <pc:sldChg chg="modSp mod">
        <pc:chgData name="Ilker Araci" userId="ab16fe68-5775-4089-9da4-8983a4dd4a4b" providerId="ADAL" clId="{CE892D74-1FFF-4E6C-A9F9-B7FEB37AA567}" dt="2025-05-14T22:34:54.539" v="96" actId="20577"/>
        <pc:sldMkLst>
          <pc:docMk/>
          <pc:sldMk cId="3466529324" sldId="2147481494"/>
        </pc:sldMkLst>
        <pc:spChg chg="mod">
          <ac:chgData name="Ilker Araci" userId="ab16fe68-5775-4089-9da4-8983a4dd4a4b" providerId="ADAL" clId="{CE892D74-1FFF-4E6C-A9F9-B7FEB37AA567}" dt="2025-05-14T22:34:54.539" v="96" actId="20577"/>
          <ac:spMkLst>
            <pc:docMk/>
            <pc:sldMk cId="3466529324" sldId="2147481494"/>
            <ac:spMk id="4" creationId="{0A6A83B3-4898-2018-C0C7-55667F7FF876}"/>
          </ac:spMkLst>
        </pc:spChg>
      </pc:sldChg>
      <pc:sldChg chg="modSp mod">
        <pc:chgData name="Ilker Araci" userId="ab16fe68-5775-4089-9da4-8983a4dd4a4b" providerId="ADAL" clId="{CE892D74-1FFF-4E6C-A9F9-B7FEB37AA567}" dt="2025-05-14T22:35:10.341" v="118" actId="20577"/>
        <pc:sldMkLst>
          <pc:docMk/>
          <pc:sldMk cId="4231720711" sldId="2147481526"/>
        </pc:sldMkLst>
        <pc:spChg chg="mod">
          <ac:chgData name="Ilker Araci" userId="ab16fe68-5775-4089-9da4-8983a4dd4a4b" providerId="ADAL" clId="{CE892D74-1FFF-4E6C-A9F9-B7FEB37AA567}" dt="2025-05-14T22:35:10.341" v="118" actId="20577"/>
          <ac:spMkLst>
            <pc:docMk/>
            <pc:sldMk cId="4231720711" sldId="2147481526"/>
            <ac:spMk id="2" creationId="{8690EE5C-D73C-9A3B-E029-A8A579B7B69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126193528134561E-2"/>
          <c:y val="0.11682518949170524"/>
          <c:w val="0.85315990661051089"/>
          <c:h val="0.699373588314342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Daily Curtailed Energy (MWh)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60-436F-B119-6084D1D7DF7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60-436F-B119-6084D1D7DF7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A60-436F-B119-6084D1D7DF7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60-436F-B119-6084D1D7DF75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A60-436F-B119-6084D1D7DF75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A60-436F-B119-6084D1D7DF75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A60-436F-B119-6084D1D7DF75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A60-436F-B119-6084D1D7DF7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Sheet1!$A$2:$A$33</c:f>
              <c:numCache>
                <c:formatCode>[$-409]d\-mmm;@</c:formatCode>
                <c:ptCount val="32"/>
                <c:pt idx="0">
                  <c:v>45760</c:v>
                </c:pt>
                <c:pt idx="1">
                  <c:v>45761</c:v>
                </c:pt>
                <c:pt idx="2">
                  <c:v>45762</c:v>
                </c:pt>
                <c:pt idx="3">
                  <c:v>45763</c:v>
                </c:pt>
                <c:pt idx="4">
                  <c:v>45764</c:v>
                </c:pt>
                <c:pt idx="5">
                  <c:v>45765</c:v>
                </c:pt>
                <c:pt idx="6">
                  <c:v>45766</c:v>
                </c:pt>
                <c:pt idx="7">
                  <c:v>45767</c:v>
                </c:pt>
                <c:pt idx="8">
                  <c:v>45768</c:v>
                </c:pt>
                <c:pt idx="9">
                  <c:v>45769</c:v>
                </c:pt>
                <c:pt idx="10">
                  <c:v>45770</c:v>
                </c:pt>
                <c:pt idx="11">
                  <c:v>45771</c:v>
                </c:pt>
                <c:pt idx="12">
                  <c:v>45772</c:v>
                </c:pt>
                <c:pt idx="13">
                  <c:v>45773</c:v>
                </c:pt>
                <c:pt idx="14">
                  <c:v>45774</c:v>
                </c:pt>
                <c:pt idx="15">
                  <c:v>45775</c:v>
                </c:pt>
                <c:pt idx="16">
                  <c:v>45776</c:v>
                </c:pt>
                <c:pt idx="17">
                  <c:v>45777</c:v>
                </c:pt>
                <c:pt idx="18">
                  <c:v>45778</c:v>
                </c:pt>
                <c:pt idx="19">
                  <c:v>45779</c:v>
                </c:pt>
                <c:pt idx="20">
                  <c:v>45780</c:v>
                </c:pt>
                <c:pt idx="21">
                  <c:v>45781</c:v>
                </c:pt>
                <c:pt idx="22">
                  <c:v>45782</c:v>
                </c:pt>
                <c:pt idx="23">
                  <c:v>45783</c:v>
                </c:pt>
                <c:pt idx="24">
                  <c:v>45784</c:v>
                </c:pt>
                <c:pt idx="25">
                  <c:v>45785</c:v>
                </c:pt>
                <c:pt idx="26">
                  <c:v>45786</c:v>
                </c:pt>
                <c:pt idx="27">
                  <c:v>45787</c:v>
                </c:pt>
                <c:pt idx="28">
                  <c:v>45788</c:v>
                </c:pt>
                <c:pt idx="29">
                  <c:v>45789</c:v>
                </c:pt>
                <c:pt idx="30">
                  <c:v>45790</c:v>
                </c:pt>
                <c:pt idx="31">
                  <c:v>45791</c:v>
                </c:pt>
              </c:numCache>
            </c:numRef>
          </c:cat>
          <c:val>
            <c:numRef>
              <c:f>Sheet1!$B$2:$B$33</c:f>
              <c:numCache>
                <c:formatCode>0.00</c:formatCode>
                <c:ptCount val="32"/>
                <c:pt idx="0">
                  <c:v>861.6</c:v>
                </c:pt>
                <c:pt idx="1">
                  <c:v>338.9</c:v>
                </c:pt>
                <c:pt idx="2">
                  <c:v>0</c:v>
                </c:pt>
                <c:pt idx="3">
                  <c:v>160.4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7.3</c:v>
                </c:pt>
                <c:pt idx="8">
                  <c:v>0.5</c:v>
                </c:pt>
                <c:pt idx="9">
                  <c:v>389.9</c:v>
                </c:pt>
                <c:pt idx="10">
                  <c:v>0</c:v>
                </c:pt>
                <c:pt idx="11">
                  <c:v>39.299999999999997</c:v>
                </c:pt>
                <c:pt idx="12">
                  <c:v>157.80000000000001</c:v>
                </c:pt>
                <c:pt idx="13">
                  <c:v>0</c:v>
                </c:pt>
                <c:pt idx="14">
                  <c:v>218.5</c:v>
                </c:pt>
                <c:pt idx="15">
                  <c:v>936.6</c:v>
                </c:pt>
                <c:pt idx="16">
                  <c:v>151.19999999999999</c:v>
                </c:pt>
                <c:pt idx="17">
                  <c:v>981.3</c:v>
                </c:pt>
                <c:pt idx="18">
                  <c:v>1218.9000000000001</c:v>
                </c:pt>
                <c:pt idx="19">
                  <c:v>0.5</c:v>
                </c:pt>
                <c:pt idx="20">
                  <c:v>456.1</c:v>
                </c:pt>
                <c:pt idx="21">
                  <c:v>1645.1</c:v>
                </c:pt>
                <c:pt idx="22">
                  <c:v>0</c:v>
                </c:pt>
                <c:pt idx="23">
                  <c:v>0</c:v>
                </c:pt>
                <c:pt idx="24" formatCode="General">
                  <c:v>1439.8</c:v>
                </c:pt>
                <c:pt idx="25" formatCode="General">
                  <c:v>86.4</c:v>
                </c:pt>
                <c:pt idx="26" formatCode="General">
                  <c:v>780.9</c:v>
                </c:pt>
                <c:pt idx="27" formatCode="General">
                  <c:v>8.8000000000000007</c:v>
                </c:pt>
                <c:pt idx="28" formatCode="General">
                  <c:v>0.5</c:v>
                </c:pt>
                <c:pt idx="29" formatCode="General">
                  <c:v>8.6</c:v>
                </c:pt>
                <c:pt idx="30" formatCode="General">
                  <c:v>1346</c:v>
                </c:pt>
                <c:pt idx="31" formatCode="General">
                  <c:v>985.4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59-4470-BE72-5337DB3CAE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2107631"/>
        <c:axId val="1502108591"/>
      </c:barChart>
      <c:dateAx>
        <c:axId val="1502107631"/>
        <c:scaling>
          <c:orientation val="minMax"/>
        </c:scaling>
        <c:delete val="0"/>
        <c:axPos val="b"/>
        <c:numFmt formatCode="[$-409]d\-mmm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206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1502108591"/>
        <c:crosses val="autoZero"/>
        <c:auto val="1"/>
        <c:lblOffset val="100"/>
        <c:baseTimeUnit val="days"/>
      </c:dateAx>
      <c:valAx>
        <c:axId val="1502108591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1502107631"/>
        <c:crosses val="autoZero"/>
        <c:crossBetween val="between"/>
        <c:majorUnit val="300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2060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Aptos" panose="020B00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648F5C9B-9F0C-43D2-8DA2-603A7A67C65F}" type="datetimeFigureOut">
              <a:rPr lang="tr-TR" smtClean="0"/>
              <a:t>14.05.2025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523D217-6D80-4C10-8199-0E3F887B30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7250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743064">
              <a:defRPr/>
            </a:pPr>
            <a:fld id="{4635F272-DD36-462B-8FB6-0B3EEB25043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743064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30757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26D5F-354A-73FD-8978-22AF79CA2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4B4035-2792-AFC5-9F2B-0AC528781B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7A24F7-8516-A8E5-07F4-4A006D2A9B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E001A-4A66-34ED-EF85-A1FF832CF5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743064">
              <a:defRPr/>
            </a:pPr>
            <a:fld id="{4635F272-DD36-462B-8FB6-0B3EEB25043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743064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18809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0AD67-9A94-6A76-9726-A7A2908AE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004D4A-273D-0843-705E-9F1318B2CC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918E12-DA7C-80FF-F428-56C25F0419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05A8E-C216-A883-72D5-F1BF6C9A49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743064">
              <a:defRPr/>
            </a:pPr>
            <a:fld id="{4635F272-DD36-462B-8FB6-0B3EEB25043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743064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42044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rka Kapak Boş">
    <p:bg>
      <p:bgPr>
        <a:solidFill>
          <a:srgbClr val="0716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aban_finance00" descr="saban_finance00">
            <a:hlinkClick r:id="" action="ppaction://media"/>
            <a:extLst>
              <a:ext uri="{FF2B5EF4-FFF2-40B4-BE49-F238E27FC236}">
                <a16:creationId xmlns:a16="http://schemas.microsoft.com/office/drawing/2014/main" id="{268B33D4-D239-C945-9B6E-C110E5101648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44" y="795"/>
            <a:ext cx="12192000" cy="6858000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32CA6D45-04E7-B54E-B931-F3491AEC8962}"/>
              </a:ext>
            </a:extLst>
          </p:cNvPr>
          <p:cNvSpPr/>
          <p:nvPr userDrawn="1"/>
        </p:nvSpPr>
        <p:spPr>
          <a:xfrm>
            <a:off x="7144" y="-795"/>
            <a:ext cx="12192000" cy="6858000"/>
          </a:xfrm>
          <a:prstGeom prst="rect">
            <a:avLst/>
          </a:prstGeom>
          <a:solidFill>
            <a:schemeClr val="accent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675"/>
          </a:p>
        </p:txBody>
      </p:sp>
    </p:spTree>
    <p:extLst>
      <p:ext uri="{BB962C8B-B14F-4D97-AF65-F5344CB8AC3E}">
        <p14:creationId xmlns:p14="http://schemas.microsoft.com/office/powerpoint/2010/main" val="176748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300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Kapak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Düz Bağlayıcı 29"/>
          <p:cNvCxnSpPr/>
          <p:nvPr/>
        </p:nvCxnSpPr>
        <p:spPr>
          <a:xfrm>
            <a:off x="7040333" y="6453241"/>
            <a:ext cx="0" cy="360000"/>
          </a:xfrm>
          <a:prstGeom prst="line">
            <a:avLst/>
          </a:prstGeom>
          <a:ln>
            <a:solidFill>
              <a:srgbClr val="2E40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Resim 3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00" y="6363588"/>
            <a:ext cx="1527272" cy="288000"/>
          </a:xfrm>
          <a:prstGeom prst="rect">
            <a:avLst/>
          </a:prstGeom>
        </p:spPr>
      </p:pic>
      <p:cxnSp>
        <p:nvCxnSpPr>
          <p:cNvPr id="27" name="Düz Bağlayıcı 26"/>
          <p:cNvCxnSpPr/>
          <p:nvPr/>
        </p:nvCxnSpPr>
        <p:spPr>
          <a:xfrm>
            <a:off x="5163497" y="6453241"/>
            <a:ext cx="0" cy="360000"/>
          </a:xfrm>
          <a:prstGeom prst="line">
            <a:avLst/>
          </a:prstGeom>
          <a:ln>
            <a:solidFill>
              <a:srgbClr val="2E40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sim Yer Tutucusu 37"/>
          <p:cNvSpPr>
            <a:spLocks noGrp="1"/>
          </p:cNvSpPr>
          <p:nvPr>
            <p:ph type="pic" sz="quarter" idx="25" hasCustomPrompt="1"/>
          </p:nvPr>
        </p:nvSpPr>
        <p:spPr>
          <a:xfrm>
            <a:off x="-1" y="0"/>
            <a:ext cx="4805424" cy="6858000"/>
          </a:xfrm>
          <a:custGeom>
            <a:avLst/>
            <a:gdLst>
              <a:gd name="connsiteX0" fmla="*/ 0 w 3604068"/>
              <a:gd name="connsiteY0" fmla="*/ 0 h 5143500"/>
              <a:gd name="connsiteX1" fmla="*/ 3604068 w 3604068"/>
              <a:gd name="connsiteY1" fmla="*/ 0 h 5143500"/>
              <a:gd name="connsiteX2" fmla="*/ 3451998 w 3604068"/>
              <a:gd name="connsiteY2" fmla="*/ 167319 h 5143500"/>
              <a:gd name="connsiteX3" fmla="*/ 2588829 w 3604068"/>
              <a:gd name="connsiteY3" fmla="*/ 2571750 h 5143500"/>
              <a:gd name="connsiteX4" fmla="*/ 3451998 w 3604068"/>
              <a:gd name="connsiteY4" fmla="*/ 4976181 h 5143500"/>
              <a:gd name="connsiteX5" fmla="*/ 3604068 w 3604068"/>
              <a:gd name="connsiteY5" fmla="*/ 5143500 h 5143500"/>
              <a:gd name="connsiteX6" fmla="*/ 0 w 3604068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4068" h="5143500">
                <a:moveTo>
                  <a:pt x="0" y="0"/>
                </a:moveTo>
                <a:lnTo>
                  <a:pt x="3604068" y="0"/>
                </a:lnTo>
                <a:lnTo>
                  <a:pt x="3451998" y="167319"/>
                </a:lnTo>
                <a:cubicBezTo>
                  <a:pt x="2912758" y="820726"/>
                  <a:pt x="2588829" y="1658409"/>
                  <a:pt x="2588829" y="2571750"/>
                </a:cubicBezTo>
                <a:cubicBezTo>
                  <a:pt x="2588829" y="3485091"/>
                  <a:pt x="2912758" y="4322774"/>
                  <a:pt x="3451998" y="4976181"/>
                </a:cubicBezTo>
                <a:lnTo>
                  <a:pt x="3604068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8295A9"/>
          </a:solidFill>
        </p:spPr>
        <p:txBody>
          <a:bodyPr vert="horz" wrap="square">
            <a:noAutofit/>
          </a:bodyPr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Resim eklemek için ikona tıklayın</a:t>
            </a:r>
          </a:p>
          <a:p>
            <a:pPr lvl="0"/>
            <a:endParaRPr lang="tr-TR"/>
          </a:p>
        </p:txBody>
      </p:sp>
      <p:sp>
        <p:nvSpPr>
          <p:cNvPr id="19" name="Metin Yer Tutucusu 3">
            <a:extLst>
              <a:ext uri="{FF2B5EF4-FFF2-40B4-BE49-F238E27FC236}">
                <a16:creationId xmlns:a16="http://schemas.microsoft.com/office/drawing/2014/main" id="{7EE18E42-087E-4228-BDF2-A6074B6177B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05424" y="2754643"/>
            <a:ext cx="5257867" cy="13253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 i="0" baseline="0">
                <a:solidFill>
                  <a:srgbClr val="2E4057"/>
                </a:solidFill>
                <a:latin typeface="+mj-lt"/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tr-TR"/>
              <a:t>Başlık stilini düzenlemek için tıklayın</a:t>
            </a:r>
          </a:p>
        </p:txBody>
      </p:sp>
      <p:sp>
        <p:nvSpPr>
          <p:cNvPr id="20" name="Metin Yer Tutucusu 4">
            <a:extLst>
              <a:ext uri="{FF2B5EF4-FFF2-40B4-BE49-F238E27FC236}">
                <a16:creationId xmlns:a16="http://schemas.microsoft.com/office/drawing/2014/main" id="{DB7DD86F-3601-4D34-A72F-F00F0F7B61A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07103" y="4131429"/>
            <a:ext cx="5256183" cy="76458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rgbClr val="2E4057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/>
              <a:t>Metin stilini düzenlemek için tıklayın</a:t>
            </a:r>
          </a:p>
        </p:txBody>
      </p:sp>
      <p:cxnSp>
        <p:nvCxnSpPr>
          <p:cNvPr id="21" name="Düz Bağlayıcı 32">
            <a:extLst>
              <a:ext uri="{FF2B5EF4-FFF2-40B4-BE49-F238E27FC236}">
                <a16:creationId xmlns:a16="http://schemas.microsoft.com/office/drawing/2014/main" id="{CB183531-976E-4C47-8F19-31B04B22B059}"/>
              </a:ext>
            </a:extLst>
          </p:cNvPr>
          <p:cNvCxnSpPr>
            <a:cxnSpLocks/>
          </p:cNvCxnSpPr>
          <p:nvPr/>
        </p:nvCxnSpPr>
        <p:spPr>
          <a:xfrm>
            <a:off x="4794133" y="4080000"/>
            <a:ext cx="5269157" cy="0"/>
          </a:xfrm>
          <a:prstGeom prst="line">
            <a:avLst/>
          </a:prstGeom>
          <a:ln w="12700">
            <a:solidFill>
              <a:srgbClr val="2E40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FD0DB7FD-22B7-4D4B-96F8-22897FC25F68}"/>
              </a:ext>
            </a:extLst>
          </p:cNvPr>
          <p:cNvSpPr txBox="1">
            <a:spLocks/>
          </p:cNvSpPr>
          <p:nvPr/>
        </p:nvSpPr>
        <p:spPr>
          <a:xfrm>
            <a:off x="10799233" y="6524978"/>
            <a:ext cx="1392767" cy="33302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tr-TR"/>
            </a:defPPr>
            <a:lvl1pPr marL="0" algn="r" defTabSz="685800" rtl="0" eaLnBrk="1" latinLnBrk="0" hangingPunct="1">
              <a:defRPr sz="7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F46EE1-A2E0-4E39-855C-14DB5C61A1DE}" type="slidenum">
              <a:rPr lang="tr-TR" sz="933" b="0" i="0" smtClean="0">
                <a:solidFill>
                  <a:srgbClr val="2E4057"/>
                </a:solidFill>
                <a:latin typeface="Roboto" panose="02000000000000000000" pitchFamily="2" charset="0"/>
              </a:rPr>
              <a:pPr/>
              <a:t>‹#›</a:t>
            </a:fld>
            <a:endParaRPr lang="tr-TR" sz="933" b="0" i="0">
              <a:solidFill>
                <a:srgbClr val="2E4057"/>
              </a:solidFill>
              <a:latin typeface="Roboto" panose="02000000000000000000" pitchFamily="2" charset="0"/>
            </a:endParaRPr>
          </a:p>
        </p:txBody>
      </p:sp>
      <p:cxnSp>
        <p:nvCxnSpPr>
          <p:cNvPr id="11" name="Düz Bağlayıcı 23">
            <a:extLst>
              <a:ext uri="{FF2B5EF4-FFF2-40B4-BE49-F238E27FC236}">
                <a16:creationId xmlns:a16="http://schemas.microsoft.com/office/drawing/2014/main" id="{7D2F9B6C-3498-5E47-B2D8-F04E1FFDF870}"/>
              </a:ext>
            </a:extLst>
          </p:cNvPr>
          <p:cNvCxnSpPr/>
          <p:nvPr/>
        </p:nvCxnSpPr>
        <p:spPr>
          <a:xfrm>
            <a:off x="4783291" y="2754643"/>
            <a:ext cx="5280000" cy="0"/>
          </a:xfrm>
          <a:prstGeom prst="line">
            <a:avLst/>
          </a:prstGeom>
          <a:ln w="12700">
            <a:solidFill>
              <a:srgbClr val="2E40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etin Yer Tutucusu 4">
            <a:extLst>
              <a:ext uri="{FF2B5EF4-FFF2-40B4-BE49-F238E27FC236}">
                <a16:creationId xmlns:a16="http://schemas.microsoft.com/office/drawing/2014/main" id="{198A9549-693B-5F4B-AD72-73F42C8B2F7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94300" y="6553440"/>
            <a:ext cx="4109877" cy="3045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lang="tr-TR" sz="1067" b="0" i="0" u="none" strike="noStrike" smtClean="0">
                <a:solidFill>
                  <a:schemeClr val="accent3"/>
                </a:solidFill>
                <a:effectLst/>
                <a:latin typeface="+mn-lt"/>
                <a:ea typeface="Roboto Light" panose="02000000000000000000" pitchFamily="2" charset="0"/>
              </a:defRPr>
            </a:lvl1pPr>
          </a:lstStyle>
          <a:p>
            <a:pPr lvl="0"/>
            <a:r>
              <a:rPr lang="tr-TR"/>
              <a:t>ÇOK GİZLİ / GİZLİ / ŞİRKET İÇİ / GENEL ‘den birini seçin ve yazın</a:t>
            </a:r>
          </a:p>
        </p:txBody>
      </p:sp>
      <p:pic>
        <p:nvPicPr>
          <p:cNvPr id="4" name="Picture 3" descr="A black and grey logo&#10;&#10;Description automatically generated">
            <a:extLst>
              <a:ext uri="{FF2B5EF4-FFF2-40B4-BE49-F238E27FC236}">
                <a16:creationId xmlns:a16="http://schemas.microsoft.com/office/drawing/2014/main" id="{2B2B6F2F-8D0C-878F-8AD1-4735C9A895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180" y="6505028"/>
            <a:ext cx="1642891" cy="27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2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5">
            <a:extLst>
              <a:ext uri="{FF2B5EF4-FFF2-40B4-BE49-F238E27FC236}">
                <a16:creationId xmlns:a16="http://schemas.microsoft.com/office/drawing/2014/main" id="{A93B0F99-6081-0EF8-E632-99B8B7ED83BF}"/>
              </a:ext>
            </a:extLst>
          </p:cNvPr>
          <p:cNvSpPr/>
          <p:nvPr userDrawn="1"/>
        </p:nvSpPr>
        <p:spPr>
          <a:xfrm flipV="1">
            <a:off x="0" y="0"/>
            <a:ext cx="12192000" cy="1003904"/>
          </a:xfrm>
          <a:prstGeom prst="rect">
            <a:avLst/>
          </a:prstGeom>
          <a:gradFill flip="none" rotWithShape="1">
            <a:gsLst>
              <a:gs pos="60000">
                <a:srgbClr val="385CAD"/>
              </a:gs>
              <a:gs pos="30000">
                <a:srgbClr val="1C9695"/>
              </a:gs>
              <a:gs pos="0">
                <a:srgbClr val="00CF7D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4000" b="0" i="0">
              <a:latin typeface="Roboto" panose="02000000000000000000" pitchFamily="2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63D655A-E772-C24D-8E3D-FC6C299098B3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838200" y="1608893"/>
            <a:ext cx="10515600" cy="435909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Font typeface="Arial" panose="020B0604020202020204" pitchFamily="34" charset="0"/>
              <a:buChar char="•"/>
              <a:defRPr sz="1600">
                <a:solidFill>
                  <a:srgbClr val="2E4057"/>
                </a:solidFill>
              </a:defRPr>
            </a:lvl1pPr>
          </a:lstStyle>
          <a:p>
            <a:pPr lvl="0"/>
            <a:r>
              <a:rPr lang="tr-TR"/>
              <a:t>Stil eklemek için tıklayın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890C49-10B4-4245-9C0E-57D7953E5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000" y="6532739"/>
            <a:ext cx="4114800" cy="325261"/>
          </a:xfrm>
          <a:prstGeom prst="rect">
            <a:avLst/>
          </a:prstGeom>
        </p:spPr>
        <p:txBody>
          <a:bodyPr/>
          <a:lstStyle>
            <a:lvl1pPr algn="l">
              <a:defRPr sz="933">
                <a:solidFill>
                  <a:srgbClr val="2E4057"/>
                </a:solidFill>
              </a:defRPr>
            </a:lvl1pPr>
          </a:lstStyle>
          <a:p>
            <a:endParaRPr lang="tr-TR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D0213B90-B440-4B90-A064-35440446A366}"/>
              </a:ext>
            </a:extLst>
          </p:cNvPr>
          <p:cNvSpPr txBox="1">
            <a:spLocks/>
          </p:cNvSpPr>
          <p:nvPr/>
        </p:nvSpPr>
        <p:spPr>
          <a:xfrm>
            <a:off x="10799233" y="6524978"/>
            <a:ext cx="1392767" cy="33302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tr-TR"/>
            </a:defPPr>
            <a:lvl1pPr marL="0" algn="r" defTabSz="685800" rtl="0" eaLnBrk="1" latinLnBrk="0" hangingPunct="1">
              <a:defRPr sz="7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F46EE1-A2E0-4E39-855C-14DB5C61A1DE}" type="slidenum">
              <a:rPr lang="tr-TR" sz="933" b="0" i="0" smtClean="0">
                <a:solidFill>
                  <a:srgbClr val="2E4057"/>
                </a:solidFill>
                <a:latin typeface="Roboto" panose="02000000000000000000" pitchFamily="2" charset="0"/>
              </a:rPr>
              <a:pPr/>
              <a:t>‹#›</a:t>
            </a:fld>
            <a:endParaRPr lang="tr-TR" sz="933" b="0" i="0">
              <a:solidFill>
                <a:srgbClr val="2E4057"/>
              </a:solidFill>
              <a:latin typeface="Roboto" panose="02000000000000000000" pitchFamily="2" charset="0"/>
            </a:endParaRPr>
          </a:p>
        </p:txBody>
      </p:sp>
      <p:cxnSp>
        <p:nvCxnSpPr>
          <p:cNvPr id="13" name="Düz Bağlayıcı 20">
            <a:extLst>
              <a:ext uri="{FF2B5EF4-FFF2-40B4-BE49-F238E27FC236}">
                <a16:creationId xmlns:a16="http://schemas.microsoft.com/office/drawing/2014/main" id="{B9674015-49D9-4093-85D1-ACDB002E538E}"/>
              </a:ext>
            </a:extLst>
          </p:cNvPr>
          <p:cNvCxnSpPr/>
          <p:nvPr/>
        </p:nvCxnSpPr>
        <p:spPr>
          <a:xfrm>
            <a:off x="0" y="6524977"/>
            <a:ext cx="12192000" cy="0"/>
          </a:xfrm>
          <a:prstGeom prst="line">
            <a:avLst/>
          </a:prstGeom>
          <a:ln>
            <a:solidFill>
              <a:srgbClr val="2E40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tin Yer Tutucusu 4">
            <a:extLst>
              <a:ext uri="{FF2B5EF4-FFF2-40B4-BE49-F238E27FC236}">
                <a16:creationId xmlns:a16="http://schemas.microsoft.com/office/drawing/2014/main" id="{4A0C306B-852E-4A4B-AB5C-B70066710C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94300" y="6553440"/>
            <a:ext cx="4109877" cy="3045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lang="tr-TR" sz="1067" b="0" i="0" u="none" strike="noStrike" smtClean="0">
                <a:solidFill>
                  <a:schemeClr val="accent3"/>
                </a:solidFill>
                <a:effectLst/>
                <a:latin typeface="+mn-lt"/>
                <a:ea typeface="Roboto Light" panose="02000000000000000000" pitchFamily="2" charset="0"/>
              </a:defRPr>
            </a:lvl1pPr>
          </a:lstStyle>
          <a:p>
            <a:pPr lvl="0"/>
            <a:r>
              <a:rPr lang="tr-TR"/>
              <a:t>ÇOK GİZLİ / GİZLİ / ŞİRKET İÇİ / GENEL ‘den birini seçin ve yazın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92EDAD-5DFB-B5A6-1024-A4E2162C71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4850" y="374957"/>
            <a:ext cx="1592228" cy="267189"/>
          </a:xfrm>
          <a:prstGeom prst="rect">
            <a:avLst/>
          </a:prstGeom>
        </p:spPr>
      </p:pic>
      <p:sp>
        <p:nvSpPr>
          <p:cNvPr id="7" name="Metin Yer Tutucusu 3">
            <a:extLst>
              <a:ext uri="{FF2B5EF4-FFF2-40B4-BE49-F238E27FC236}">
                <a16:creationId xmlns:a16="http://schemas.microsoft.com/office/drawing/2014/main" id="{1CBB5CEA-BFC3-63F0-32CD-5CF041DCD3D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0000" y="170474"/>
            <a:ext cx="9053901" cy="6650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tr-TR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444657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321595829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73" imgH="476" progId="TCLayout.ActiveDocument.1">
                  <p:embed/>
                </p:oleObj>
              </mc:Choice>
              <mc:Fallback>
                <p:oleObj name="think-cell Slide" r:id="rId6" imgW="473" imgH="47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08892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fl" descr=" "/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7091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34" r:id="rId2"/>
    <p:sldLayoutId id="2147483735" r:id="rId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133" kern="1200">
          <a:solidFill>
            <a:srgbClr val="183196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83196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67" kern="1200">
          <a:solidFill>
            <a:srgbClr val="183196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83196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83196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F72CA-FE59-888F-353C-0772A94FA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solar panels and wind turbines&#10;&#10;Description automatically generated">
            <a:extLst>
              <a:ext uri="{FF2B5EF4-FFF2-40B4-BE49-F238E27FC236}">
                <a16:creationId xmlns:a16="http://schemas.microsoft.com/office/drawing/2014/main" id="{B1F31FF3-373A-C43D-A9E5-F955330CF84E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8" r="17278"/>
          <a:stretch/>
        </p:blipFill>
        <p:spPr/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90EE5C-D73C-9A3B-E029-A8A579B7B69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805424" y="2754643"/>
            <a:ext cx="5946659" cy="1325357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Aptos" panose="020B0004020202020204" pitchFamily="34" charset="0"/>
              </a:rPr>
              <a:t>Rowland Solar (Cutlass)-II SPP </a:t>
            </a:r>
            <a:br>
              <a:rPr lang="en-US" b="1" dirty="0">
                <a:solidFill>
                  <a:srgbClr val="002060"/>
                </a:solidFill>
                <a:latin typeface="Aptos" panose="020B0004020202020204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Aptos" panose="020B0004020202020204" pitchFamily="34" charset="0"/>
              </a:rPr>
              <a:t>Curtailment &amp; Line Outages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1CE89-5784-C787-AAAC-D941BEA178A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Aptos" panose="020B0004020202020204" pitchFamily="34" charset="0"/>
              </a:rPr>
              <a:t>May</a:t>
            </a:r>
            <a:r>
              <a:rPr lang="tr-TR" b="1" dirty="0">
                <a:solidFill>
                  <a:srgbClr val="002060"/>
                </a:solidFill>
                <a:latin typeface="Aptos" panose="020B0004020202020204" pitchFamily="34" charset="0"/>
              </a:rPr>
              <a:t> 2025</a:t>
            </a:r>
            <a:endParaRPr lang="en-US" b="1" dirty="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720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4792B67-60DE-4F30-11EE-69D6A330E231}"/>
              </a:ext>
            </a:extLst>
          </p:cNvPr>
          <p:cNvSpPr txBox="1">
            <a:spLocks/>
          </p:cNvSpPr>
          <p:nvPr/>
        </p:nvSpPr>
        <p:spPr>
          <a:xfrm>
            <a:off x="161988" y="174678"/>
            <a:ext cx="10302812" cy="6963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54"/>
            <a:r>
              <a:rPr lang="en-US" sz="2400">
                <a:solidFill>
                  <a:schemeClr val="bg1"/>
                </a:solidFill>
                <a:latin typeface="Aptos" panose="020B0004020202020204" pitchFamily="34" charset="0"/>
              </a:rPr>
              <a:t>In the last one-month period, Cutlass-II solar power plant curtailed for around 12 GWh which is 27% of estimated generation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66F865-A13F-5195-0629-5E84C18914D2}"/>
              </a:ext>
            </a:extLst>
          </p:cNvPr>
          <p:cNvSpPr/>
          <p:nvPr/>
        </p:nvSpPr>
        <p:spPr>
          <a:xfrm>
            <a:off x="347037" y="1286739"/>
            <a:ext cx="6348403" cy="4870221"/>
          </a:xfrm>
          <a:prstGeom prst="rect">
            <a:avLst/>
          </a:prstGeom>
          <a:noFill/>
          <a:ln w="3175">
            <a:solidFill>
              <a:srgbClr val="1932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ptos" panose="020B0004020202020204" pitchFamily="34" charset="0"/>
            </a:endParaRPr>
          </a:p>
        </p:txBody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id="{0A6A83B3-4898-2018-C0C7-55667F7FF876}"/>
              </a:ext>
            </a:extLst>
          </p:cNvPr>
          <p:cNvSpPr txBox="1"/>
          <p:nvPr/>
        </p:nvSpPr>
        <p:spPr>
          <a:xfrm>
            <a:off x="6815763" y="2537470"/>
            <a:ext cx="5140505" cy="24622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9" rIns="60959">
            <a:spAutoFit/>
          </a:bodyPr>
          <a:lstStyle/>
          <a:p>
            <a:pPr marL="228594" indent="-228594" algn="just" defTabSz="228594">
              <a:buFont typeface="Arial" panose="020B0604020202020204" pitchFamily="34" charset="0"/>
              <a:buChar char="•"/>
              <a:defRPr sz="700" b="0">
                <a:solidFill>
                  <a:srgbClr val="838CA8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n-US" sz="1400" dirty="0">
                <a:solidFill>
                  <a:schemeClr val="tx2"/>
                </a:solidFill>
                <a:latin typeface="Aptos" panose="020B0004020202020204" pitchFamily="34" charset="0"/>
                <a:sym typeface="Roboto Light"/>
              </a:rPr>
              <a:t>After maintenance activities started on the transmission network around Cutlass-II, we started to observe heavy curtailment to our generation.</a:t>
            </a:r>
          </a:p>
          <a:p>
            <a:pPr marL="228594" indent="-228594" algn="just" defTabSz="228594">
              <a:buFont typeface="Arial" panose="020B0604020202020204" pitchFamily="34" charset="0"/>
              <a:buChar char="•"/>
              <a:defRPr sz="700" b="0">
                <a:solidFill>
                  <a:srgbClr val="838CA8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endParaRPr lang="en-US" sz="1400" dirty="0">
              <a:solidFill>
                <a:schemeClr val="tx2"/>
              </a:solidFill>
              <a:latin typeface="Aptos" panose="020B0004020202020204" pitchFamily="34" charset="0"/>
              <a:sym typeface="Roboto Light"/>
            </a:endParaRPr>
          </a:p>
          <a:p>
            <a:pPr marL="228594" indent="-228594" algn="just" defTabSz="228594">
              <a:buFont typeface="Arial" panose="020B0604020202020204" pitchFamily="34" charset="0"/>
              <a:buChar char="•"/>
              <a:defRPr sz="700" b="0">
                <a:solidFill>
                  <a:srgbClr val="838CA8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n-US" sz="1400" dirty="0">
                <a:solidFill>
                  <a:schemeClr val="tx2"/>
                </a:solidFill>
                <a:latin typeface="Aptos" panose="020B0004020202020204" pitchFamily="34" charset="0"/>
                <a:sym typeface="Roboto Light"/>
              </a:rPr>
              <a:t>Total curtailment in the last month is more than 12.2 GWh which corresponds to 27.1% of total HSL in that given period.</a:t>
            </a:r>
          </a:p>
          <a:p>
            <a:pPr marL="228594" indent="-228594" algn="just" defTabSz="228594">
              <a:buFont typeface="Arial" panose="020B0604020202020204" pitchFamily="34" charset="0"/>
              <a:buChar char="•"/>
              <a:defRPr sz="700" b="0">
                <a:solidFill>
                  <a:srgbClr val="838CA8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endParaRPr lang="en-US" sz="1400" dirty="0">
              <a:solidFill>
                <a:schemeClr val="tx2"/>
              </a:solidFill>
              <a:latin typeface="Aptos" panose="020B0004020202020204" pitchFamily="34" charset="0"/>
              <a:sym typeface="Roboto Light"/>
            </a:endParaRPr>
          </a:p>
          <a:p>
            <a:pPr marL="228594" indent="-228594" algn="just" defTabSz="228594">
              <a:buFont typeface="Arial" panose="020B0604020202020204" pitchFamily="34" charset="0"/>
              <a:buChar char="•"/>
              <a:defRPr sz="700" b="0">
                <a:solidFill>
                  <a:srgbClr val="838CA8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n-US" sz="1400" dirty="0">
                <a:solidFill>
                  <a:schemeClr val="tx2"/>
                </a:solidFill>
                <a:latin typeface="Aptos" panose="020B0004020202020204" pitchFamily="34" charset="0"/>
                <a:sym typeface="Roboto Light"/>
              </a:rPr>
              <a:t>Estimated loss due to curtailments is around </a:t>
            </a:r>
            <a:r>
              <a:rPr lang="en-US" sz="1400" b="1" dirty="0">
                <a:solidFill>
                  <a:schemeClr val="tx2"/>
                </a:solidFill>
                <a:latin typeface="Aptos" panose="020B0004020202020204" pitchFamily="34" charset="0"/>
                <a:sym typeface="Roboto Light"/>
              </a:rPr>
              <a:t>600 k USD</a:t>
            </a:r>
            <a:r>
              <a:rPr lang="en-US" sz="1400" dirty="0">
                <a:solidFill>
                  <a:schemeClr val="tx2"/>
                </a:solidFill>
                <a:latin typeface="Aptos" panose="020B0004020202020204" pitchFamily="34" charset="0"/>
                <a:sym typeface="Roboto Light"/>
              </a:rPr>
              <a:t>.</a:t>
            </a:r>
          </a:p>
          <a:p>
            <a:pPr marL="228594" indent="-228594" algn="just" defTabSz="228594">
              <a:buFont typeface="Arial" panose="020B0604020202020204" pitchFamily="34" charset="0"/>
              <a:buChar char="•"/>
              <a:defRPr sz="700" b="0">
                <a:solidFill>
                  <a:srgbClr val="838CA8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endParaRPr lang="en-US" sz="1400" dirty="0">
              <a:solidFill>
                <a:schemeClr val="tx2"/>
              </a:solidFill>
              <a:latin typeface="Aptos" panose="020B0004020202020204" pitchFamily="34" charset="0"/>
              <a:sym typeface="Roboto Light"/>
            </a:endParaRPr>
          </a:p>
          <a:p>
            <a:pPr marL="228594" indent="-228594" algn="just" defTabSz="228594">
              <a:buFont typeface="Arial" panose="020B0604020202020204" pitchFamily="34" charset="0"/>
              <a:buChar char="•"/>
              <a:defRPr sz="700" b="0">
                <a:solidFill>
                  <a:srgbClr val="838CA8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endParaRPr lang="en-US" sz="1400" dirty="0">
              <a:solidFill>
                <a:schemeClr val="tx2"/>
              </a:solidFill>
              <a:latin typeface="Aptos" panose="020B0004020202020204" pitchFamily="34" charset="0"/>
              <a:sym typeface="Roboto Light"/>
            </a:endParaRPr>
          </a:p>
          <a:p>
            <a:pPr marL="228594" indent="-228594" algn="just" defTabSz="228594">
              <a:buFont typeface="Arial" panose="020B0604020202020204" pitchFamily="34" charset="0"/>
              <a:buChar char="•"/>
              <a:defRPr sz="700" b="0">
                <a:solidFill>
                  <a:srgbClr val="838CA8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endParaRPr lang="tr-TR" sz="1400" dirty="0">
              <a:solidFill>
                <a:schemeClr val="tx2"/>
              </a:solidFill>
              <a:latin typeface="Aptos" panose="020B0004020202020204" pitchFamily="34" charset="0"/>
              <a:sym typeface="Roboto Light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5D35D26-545C-E418-3E6E-2062177B3E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9390939"/>
              </p:ext>
            </p:extLst>
          </p:nvPr>
        </p:nvGraphicFramePr>
        <p:xfrm>
          <a:off x="467360" y="1645920"/>
          <a:ext cx="6116320" cy="4492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7">
            <a:extLst>
              <a:ext uri="{FF2B5EF4-FFF2-40B4-BE49-F238E27FC236}">
                <a16:creationId xmlns:a16="http://schemas.microsoft.com/office/drawing/2014/main" id="{5738A3B0-0DAF-A4E0-8499-08156022E9AB}"/>
              </a:ext>
            </a:extLst>
          </p:cNvPr>
          <p:cNvSpPr txBox="1"/>
          <p:nvPr/>
        </p:nvSpPr>
        <p:spPr>
          <a:xfrm>
            <a:off x="1389569" y="1617133"/>
            <a:ext cx="4263337" cy="30777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9" rIns="60959">
            <a:spAutoFit/>
          </a:bodyPr>
          <a:lstStyle/>
          <a:p>
            <a:pPr defTabSz="228594">
              <a:defRPr sz="700" b="0">
                <a:solidFill>
                  <a:srgbClr val="838CA8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n-US" sz="1400">
                <a:solidFill>
                  <a:schemeClr val="tx2"/>
                </a:solidFill>
                <a:latin typeface="Aptos" panose="020B0004020202020204" pitchFamily="34" charset="0"/>
                <a:sym typeface="Roboto Light"/>
              </a:rPr>
              <a:t>Cutlass-II Solar Power Plant Curtailment History</a:t>
            </a:r>
            <a:endParaRPr lang="en-US" sz="1400" b="1">
              <a:solidFill>
                <a:schemeClr val="tx2"/>
              </a:solidFill>
              <a:latin typeface="Aptos" panose="020B0004020202020204" pitchFamily="34" charset="0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466529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F165F-27BF-574F-986F-0E300D41D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400C7AA-28AD-7540-9960-219BD4AF9380}"/>
              </a:ext>
            </a:extLst>
          </p:cNvPr>
          <p:cNvSpPr txBox="1">
            <a:spLocks/>
          </p:cNvSpPr>
          <p:nvPr/>
        </p:nvSpPr>
        <p:spPr>
          <a:xfrm>
            <a:off x="161988" y="174678"/>
            <a:ext cx="10302812" cy="6963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54"/>
            <a:r>
              <a:rPr lang="en-US" sz="2400">
                <a:solidFill>
                  <a:schemeClr val="bg1"/>
                </a:solidFill>
                <a:latin typeface="Aptos" panose="020B0004020202020204" pitchFamily="34" charset="0"/>
              </a:rPr>
              <a:t>Transmission Line Outages around Rowland Solar II in 2023, 2024 &amp; 2025</a:t>
            </a:r>
          </a:p>
        </p:txBody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id="{6310B200-1F97-3927-24A0-0E3F4F5123BB}"/>
              </a:ext>
            </a:extLst>
          </p:cNvPr>
          <p:cNvSpPr txBox="1"/>
          <p:nvPr/>
        </p:nvSpPr>
        <p:spPr>
          <a:xfrm>
            <a:off x="7171339" y="1066680"/>
            <a:ext cx="4501753" cy="526297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9" rIns="60959">
            <a:spAutoFit/>
          </a:bodyPr>
          <a:lstStyle/>
          <a:p>
            <a:pPr marL="228594" indent="-228594" algn="just" defTabSz="228594">
              <a:buFont typeface="Arial" panose="020B0604020202020204" pitchFamily="34" charset="0"/>
              <a:buChar char="•"/>
              <a:defRPr sz="700" b="0">
                <a:solidFill>
                  <a:srgbClr val="838CA8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n-US" sz="1400" i="1">
                <a:solidFill>
                  <a:schemeClr val="tx2"/>
                </a:solidFill>
                <a:latin typeface="Aptos" panose="020B0004020202020204" pitchFamily="34" charset="0"/>
                <a:sym typeface="Roboto Light"/>
              </a:rPr>
              <a:t>Total number of outage days for these transmission lines</a:t>
            </a:r>
            <a:r>
              <a:rPr lang="en-US" sz="1400">
                <a:solidFill>
                  <a:schemeClr val="tx2"/>
                </a:solidFill>
                <a:latin typeface="Aptos" panose="020B0004020202020204" pitchFamily="34" charset="0"/>
                <a:sym typeface="Roboto Light"/>
              </a:rPr>
              <a:t> </a:t>
            </a:r>
            <a:r>
              <a:rPr lang="en-US" sz="1400" b="1">
                <a:solidFill>
                  <a:schemeClr val="tx2"/>
                </a:solidFill>
                <a:latin typeface="Aptos" panose="020B0004020202020204" pitchFamily="34" charset="0"/>
                <a:sym typeface="Roboto Light"/>
              </a:rPr>
              <a:t>doubled up in 2025 </a:t>
            </a:r>
            <a:r>
              <a:rPr lang="en-US" sz="1400">
                <a:solidFill>
                  <a:schemeClr val="tx2"/>
                </a:solidFill>
                <a:latin typeface="Aptos" panose="020B0004020202020204" pitchFamily="34" charset="0"/>
                <a:sym typeface="Roboto Light"/>
              </a:rPr>
              <a:t>compared to 2023 and 2024, although we haven’t completed the first 5 months in 2025. </a:t>
            </a:r>
          </a:p>
          <a:p>
            <a:pPr marL="228594" indent="-228594" algn="just" defTabSz="228594">
              <a:buFont typeface="Arial" panose="020B0604020202020204" pitchFamily="34" charset="0"/>
              <a:buChar char="•"/>
              <a:defRPr sz="700" b="0">
                <a:solidFill>
                  <a:srgbClr val="838CA8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n-US" sz="1400">
                <a:solidFill>
                  <a:schemeClr val="tx2"/>
                </a:solidFill>
                <a:latin typeface="Aptos" panose="020B0004020202020204" pitchFamily="34" charset="0"/>
                <a:sym typeface="Roboto Light"/>
              </a:rPr>
              <a:t>These maintenances created </a:t>
            </a:r>
            <a:r>
              <a:rPr lang="en-US" sz="1400" b="1">
                <a:solidFill>
                  <a:schemeClr val="tx2"/>
                </a:solidFill>
                <a:latin typeface="Aptos" panose="020B0004020202020204" pitchFamily="34" charset="0"/>
                <a:sym typeface="Roboto Light"/>
              </a:rPr>
              <a:t>huge imbalances between Southwestern part of Houston </a:t>
            </a:r>
            <a:r>
              <a:rPr lang="en-US" sz="1400">
                <a:solidFill>
                  <a:schemeClr val="tx2"/>
                </a:solidFill>
                <a:latin typeface="Aptos" panose="020B0004020202020204" pitchFamily="34" charset="0"/>
                <a:sym typeface="Roboto Light"/>
              </a:rPr>
              <a:t>and </a:t>
            </a:r>
            <a:r>
              <a:rPr lang="en-US" sz="1400" b="1">
                <a:solidFill>
                  <a:schemeClr val="tx2"/>
                </a:solidFill>
                <a:latin typeface="Aptos" panose="020B0004020202020204" pitchFamily="34" charset="0"/>
                <a:sym typeface="Roboto Light"/>
              </a:rPr>
              <a:t>Northern part of Houston</a:t>
            </a:r>
            <a:r>
              <a:rPr lang="en-US" sz="1400">
                <a:solidFill>
                  <a:schemeClr val="tx2"/>
                </a:solidFill>
                <a:latin typeface="Aptos" panose="020B0004020202020204" pitchFamily="34" charset="0"/>
                <a:sym typeface="Roboto Light"/>
              </a:rPr>
              <a:t>, which doesn’t seem proper congestion management. </a:t>
            </a:r>
          </a:p>
          <a:p>
            <a:pPr marL="228594" indent="-228594" algn="just" defTabSz="228594">
              <a:buFont typeface="Arial" panose="020B0604020202020204" pitchFamily="34" charset="0"/>
              <a:buChar char="•"/>
              <a:defRPr sz="700" b="0">
                <a:solidFill>
                  <a:srgbClr val="838CA8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n-US" sz="1400">
                <a:solidFill>
                  <a:schemeClr val="tx2"/>
                </a:solidFill>
                <a:latin typeface="Aptos" panose="020B0004020202020204" pitchFamily="34" charset="0"/>
                <a:sym typeface="Roboto Light"/>
              </a:rPr>
              <a:t>Economic curtailment is understandable but curtailment that is experienced here is not economic curtailment, instead it is </a:t>
            </a:r>
            <a:r>
              <a:rPr lang="en-US" sz="1400" b="1">
                <a:solidFill>
                  <a:schemeClr val="tx2"/>
                </a:solidFill>
                <a:latin typeface="Aptos" panose="020B0004020202020204" pitchFamily="34" charset="0"/>
                <a:sym typeface="Roboto Light"/>
              </a:rPr>
              <a:t>forced curtailment </a:t>
            </a:r>
            <a:r>
              <a:rPr lang="en-US" sz="1400">
                <a:solidFill>
                  <a:schemeClr val="tx2"/>
                </a:solidFill>
                <a:latin typeface="Aptos" panose="020B0004020202020204" pitchFamily="34" charset="0"/>
                <a:sym typeface="Roboto Light"/>
              </a:rPr>
              <a:t>due to outages happening in critical transmission lines around Rowland’s node. In most part of </a:t>
            </a:r>
            <a:r>
              <a:rPr lang="en-US" sz="1400" b="1">
                <a:solidFill>
                  <a:schemeClr val="tx2"/>
                </a:solidFill>
                <a:latin typeface="Aptos" panose="020B0004020202020204" pitchFamily="34" charset="0"/>
                <a:sym typeface="Roboto Light"/>
              </a:rPr>
              <a:t>Europe</a:t>
            </a:r>
            <a:r>
              <a:rPr lang="en-US" sz="1400">
                <a:solidFill>
                  <a:schemeClr val="tx2"/>
                </a:solidFill>
                <a:latin typeface="Aptos" panose="020B0004020202020204" pitchFamily="34" charset="0"/>
                <a:sym typeface="Roboto Light"/>
              </a:rPr>
              <a:t>, there is </a:t>
            </a:r>
            <a:r>
              <a:rPr lang="en-US" sz="1400" b="1">
                <a:solidFill>
                  <a:schemeClr val="tx2"/>
                </a:solidFill>
                <a:latin typeface="Aptos" panose="020B0004020202020204" pitchFamily="34" charset="0"/>
                <a:sym typeface="Roboto Light"/>
              </a:rPr>
              <a:t>compensation mechanism </a:t>
            </a:r>
            <a:r>
              <a:rPr lang="en-US" sz="1400">
                <a:solidFill>
                  <a:schemeClr val="tx2"/>
                </a:solidFill>
                <a:latin typeface="Aptos" panose="020B0004020202020204" pitchFamily="34" charset="0"/>
                <a:sym typeface="Roboto Light"/>
              </a:rPr>
              <a:t>by the system provider for such type of curtailment if it is led due to transmission outages under the control of transmission companies. </a:t>
            </a:r>
          </a:p>
          <a:p>
            <a:pPr marL="228594" indent="-228594" algn="just" defTabSz="228594">
              <a:buFont typeface="Arial" panose="020B0604020202020204" pitchFamily="34" charset="0"/>
              <a:buChar char="•"/>
              <a:defRPr sz="700" b="0">
                <a:solidFill>
                  <a:srgbClr val="838CA8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n-US" sz="1400">
                <a:solidFill>
                  <a:schemeClr val="tx2"/>
                </a:solidFill>
                <a:latin typeface="Aptos" panose="020B0004020202020204" pitchFamily="34" charset="0"/>
                <a:sym typeface="Roboto Light"/>
              </a:rPr>
              <a:t>A considerable amount of these outages either approved by ERCOT </a:t>
            </a:r>
            <a:r>
              <a:rPr lang="en-US" sz="1400" b="1">
                <a:solidFill>
                  <a:schemeClr val="tx2"/>
                </a:solidFill>
                <a:latin typeface="Aptos" panose="020B0004020202020204" pitchFamily="34" charset="0"/>
                <a:sym typeface="Roboto Light"/>
              </a:rPr>
              <a:t>couple of days before the start date of construction </a:t>
            </a:r>
            <a:r>
              <a:rPr lang="en-US" sz="1400">
                <a:solidFill>
                  <a:schemeClr val="tx2"/>
                </a:solidFill>
                <a:latin typeface="Aptos" panose="020B0004020202020204" pitchFamily="34" charset="0"/>
                <a:sym typeface="Roboto Light"/>
              </a:rPr>
              <a:t>or extended by the TSP </a:t>
            </a:r>
            <a:r>
              <a:rPr lang="en-US" sz="1400" b="1">
                <a:solidFill>
                  <a:schemeClr val="tx2"/>
                </a:solidFill>
                <a:latin typeface="Aptos" panose="020B0004020202020204" pitchFamily="34" charset="0"/>
                <a:sym typeface="Roboto Light"/>
              </a:rPr>
              <a:t>couple of days before the planned end date</a:t>
            </a:r>
            <a:r>
              <a:rPr lang="en-US" sz="1400">
                <a:solidFill>
                  <a:schemeClr val="tx2"/>
                </a:solidFill>
                <a:latin typeface="Aptos" panose="020B0004020202020204" pitchFamily="34" charset="0"/>
                <a:sym typeface="Roboto Light"/>
              </a:rPr>
              <a:t>. This puts powerplants in a difficult position because at that time, there is </a:t>
            </a:r>
            <a:r>
              <a:rPr lang="en-US" sz="1400" b="1">
                <a:solidFill>
                  <a:schemeClr val="tx2"/>
                </a:solidFill>
                <a:latin typeface="Aptos" panose="020B0004020202020204" pitchFamily="34" charset="0"/>
                <a:sym typeface="Roboto Light"/>
              </a:rPr>
              <a:t>no means/tools to mitigate </a:t>
            </a:r>
            <a:r>
              <a:rPr lang="en-US" sz="1400">
                <a:solidFill>
                  <a:schemeClr val="tx2"/>
                </a:solidFill>
                <a:latin typeface="Aptos" panose="020B0004020202020204" pitchFamily="34" charset="0"/>
                <a:sym typeface="Roboto Light"/>
              </a:rPr>
              <a:t>such non-production risk with some </a:t>
            </a:r>
            <a:r>
              <a:rPr lang="en-US" sz="1400" b="1">
                <a:solidFill>
                  <a:schemeClr val="tx2"/>
                </a:solidFill>
                <a:latin typeface="Aptos" panose="020B0004020202020204" pitchFamily="34" charset="0"/>
                <a:sym typeface="Roboto Light"/>
              </a:rPr>
              <a:t>hedging mechanism</a:t>
            </a:r>
            <a:r>
              <a:rPr lang="en-US" sz="1400">
                <a:solidFill>
                  <a:schemeClr val="tx2"/>
                </a:solidFill>
                <a:latin typeface="Aptos" panose="020B0004020202020204" pitchFamily="34" charset="0"/>
                <a:sym typeface="Roboto Light"/>
              </a:rPr>
              <a:t>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CCBE61-786D-F8C9-C0C1-D3F9E7672051}"/>
              </a:ext>
            </a:extLst>
          </p:cNvPr>
          <p:cNvGrpSpPr/>
          <p:nvPr/>
        </p:nvGrpSpPr>
        <p:grpSpPr>
          <a:xfrm>
            <a:off x="266700" y="1191488"/>
            <a:ext cx="6262658" cy="2189886"/>
            <a:chOff x="266700" y="1191488"/>
            <a:chExt cx="6262658" cy="218988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1DA0144-3A34-0860-6F35-345C796BF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700" y="1191488"/>
              <a:ext cx="6262658" cy="214226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27CADB1-1890-23BB-9032-C4A2ECA1F317}"/>
                </a:ext>
              </a:extLst>
            </p:cNvPr>
            <p:cNvSpPr txBox="1"/>
            <p:nvPr/>
          </p:nvSpPr>
          <p:spPr>
            <a:xfrm>
              <a:off x="2402681" y="3042820"/>
              <a:ext cx="236934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i="1" u="none" strike="noStrike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Total Days in Outage</a:t>
              </a:r>
              <a:r>
                <a:rPr lang="en-US" sz="1600"/>
                <a:t> 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149B8CF-FAB8-98A7-9250-8AE87D6A6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88" y="3654260"/>
            <a:ext cx="6367370" cy="259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04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2C9AD-A393-0C59-120E-851E77DB5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0A57F4F-516B-E18B-6759-268B94E5A434}"/>
              </a:ext>
            </a:extLst>
          </p:cNvPr>
          <p:cNvSpPr txBox="1">
            <a:spLocks/>
          </p:cNvSpPr>
          <p:nvPr/>
        </p:nvSpPr>
        <p:spPr>
          <a:xfrm>
            <a:off x="161988" y="174678"/>
            <a:ext cx="10302812" cy="6963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54"/>
            <a:r>
              <a:rPr lang="en-US" sz="2400" err="1">
                <a:solidFill>
                  <a:schemeClr val="bg1"/>
                </a:solidFill>
                <a:latin typeface="Aptos" panose="020B0004020202020204" pitchFamily="34" charset="0"/>
              </a:rPr>
              <a:t>Centerpoint</a:t>
            </a:r>
            <a:r>
              <a:rPr lang="en-US" sz="2400">
                <a:solidFill>
                  <a:schemeClr val="bg1"/>
                </a:solidFill>
                <a:latin typeface="Aptos" panose="020B0004020202020204" pitchFamily="34" charset="0"/>
              </a:rPr>
              <a:t> Transmission Line Diagram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E41670-0E69-72BE-0E71-BF4B8CCF0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734" y="1115655"/>
            <a:ext cx="8098531" cy="510250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E28A93D-34D7-9385-10B5-D8ED159D8B11}"/>
              </a:ext>
            </a:extLst>
          </p:cNvPr>
          <p:cNvSpPr/>
          <p:nvPr/>
        </p:nvSpPr>
        <p:spPr>
          <a:xfrm>
            <a:off x="4343400" y="1847850"/>
            <a:ext cx="1533525" cy="4191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935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abancı_Theme1">
  <a:themeElements>
    <a:clrScheme name="Özel 1">
      <a:dk1>
        <a:srgbClr val="183295"/>
      </a:dk1>
      <a:lt1>
        <a:srgbClr val="FFFFFF"/>
      </a:lt1>
      <a:dk2>
        <a:srgbClr val="193296"/>
      </a:dk2>
      <a:lt2>
        <a:srgbClr val="F8F7FF"/>
      </a:lt2>
      <a:accent1>
        <a:srgbClr val="193296"/>
      </a:accent1>
      <a:accent2>
        <a:srgbClr val="0091D1"/>
      </a:accent2>
      <a:accent3>
        <a:srgbClr val="8295A9"/>
      </a:accent3>
      <a:accent4>
        <a:srgbClr val="B1D3F0"/>
      </a:accent4>
      <a:accent5>
        <a:srgbClr val="E5E9EE"/>
      </a:accent5>
      <a:accent6>
        <a:srgbClr val="6D8DB9"/>
      </a:accent6>
      <a:hlink>
        <a:srgbClr val="183296"/>
      </a:hlink>
      <a:folHlink>
        <a:srgbClr val="8295A9"/>
      </a:folHlink>
    </a:clrScheme>
    <a:fontScheme name="Custom 5">
      <a:majorFont>
        <a:latin typeface="Roboto Medium"/>
        <a:ea typeface=""/>
        <a:cs typeface=""/>
      </a:majorFont>
      <a:minorFont>
        <a:latin typeface="Roboto Light"/>
        <a:ea typeface=""/>
        <a:cs typeface="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bancı_Theme1" id="{4D4698EF-36C2-438F-BF76-1712EDD58869}" vid="{5FC9C8E3-B577-488F-8414-2F23AC168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 b 7 b 3 4 9 f a - b a 8 3 - 4 0 6 a - 8 7 9 a - 3 b 3 c c 3 a e f c 5 3 < / I d >  
 < / I d W r a p p e r > 
</file>

<file path=customXml/item2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 0 e 4 1 7 b 6 d - 2 5 d 1 - 4 b 5 d - 9 b 8 c - d 5 f 3 4 5 0 b c 7 2 0 < / I d >  
 < / I d W r a p p e r > 
</file>

<file path=customXml/item3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 c a 8 c 7 c 5 e - d 8 3 2 - 4 f 9 3 - 8 9 5 9 - c c 5 b 6 4 d e c b 9 3 < / I d >  
 < / I d W r a p p e r > 
</file>

<file path=customXml/itemProps1.xml><?xml version="1.0" encoding="utf-8"?>
<ds:datastoreItem xmlns:ds="http://schemas.openxmlformats.org/officeDocument/2006/customXml" ds:itemID="{776016BC-771D-403D-BA21-1BFFB23331B0}">
  <ds:schemaRefs>
    <ds:schemaRef ds:uri="http://www.w3.org/2001/XMLSchema"/>
    <ds:schemaRef ds:uri="pb-wrapper"/>
  </ds:schemaRefs>
</ds:datastoreItem>
</file>

<file path=customXml/itemProps2.xml><?xml version="1.0" encoding="utf-8"?>
<ds:datastoreItem xmlns:ds="http://schemas.openxmlformats.org/officeDocument/2006/customXml" ds:itemID="{90F32474-B740-4D66-A7A6-7CE76DDB8B79}">
  <ds:schemaRefs>
    <ds:schemaRef ds:uri="http://www.w3.org/2001/XMLSchema"/>
    <ds:schemaRef ds:uri="pb-wrapper"/>
  </ds:schemaRefs>
</ds:datastoreItem>
</file>

<file path=customXml/itemProps3.xml><?xml version="1.0" encoding="utf-8"?>
<ds:datastoreItem xmlns:ds="http://schemas.openxmlformats.org/officeDocument/2006/customXml" ds:itemID="{C1F1F943-1753-4BBB-8821-E463A499FB2C}">
  <ds:schemaRefs>
    <ds:schemaRef ds:uri="http://www.w3.org/2001/XMLSchema"/>
    <ds:schemaRef ds:uri="pb-wrapper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Application>Microsoft Office PowerPoint</Application>
  <PresentationFormat>Widescreen</PresentationFormat>
  <Paragraphs>20</Paragraphs>
  <Slides>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Aptos</vt:lpstr>
      <vt:lpstr>Arial</vt:lpstr>
      <vt:lpstr>Calibri</vt:lpstr>
      <vt:lpstr>Microsoft Sans Serif</vt:lpstr>
      <vt:lpstr>Roboto</vt:lpstr>
      <vt:lpstr>Roboto Light</vt:lpstr>
      <vt:lpstr>Sabancı_Theme1</vt:lpstr>
      <vt:lpstr>think-cell Slide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Rana DEMİRKAZIK</dc:creator>
  <cp:lastModifiedBy>Ilker Araci</cp:lastModifiedBy>
  <cp:revision>1</cp:revision>
  <cp:lastPrinted>2024-08-29T20:21:23Z</cp:lastPrinted>
  <dcterms:created xsi:type="dcterms:W3CDTF">2022-03-25T07:11:52Z</dcterms:created>
  <dcterms:modified xsi:type="dcterms:W3CDTF">2025-05-14T22:35:15Z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INIFLANDIRMA">
    <vt:lpwstr>Ge-SA24794786TR</vt:lpwstr>
  </property>
  <property fmtid="{D5CDD505-2E9C-101B-9397-08002B2CF9AE}" pid="3" name="KVKK">
    <vt:lpwstr>Y-SA18116082TR</vt:lpwstr>
  </property>
  <property fmtid="{D5CDD505-2E9C-101B-9397-08002B2CF9AE}" pid="4" name="Etiketleme">
    <vt:lpwstr>EtiketBas</vt:lpwstr>
  </property>
  <property fmtid="{D5CDD505-2E9C-101B-9397-08002B2CF9AE}" pid="5" name="TitusGUID">
    <vt:lpwstr>9c86791e-f5c1-414e-8219-56110619ec2c</vt:lpwstr>
  </property>
</Properties>
</file>