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  <p:sldMasterId id="2147483663" r:id="rId5"/>
    <p:sldMasterId id="2147483739" r:id="rId6"/>
  </p:sldMasterIdLst>
  <p:notesMasterIdLst>
    <p:notesMasterId r:id="rId14"/>
  </p:notesMasterIdLst>
  <p:handoutMasterIdLst>
    <p:handoutMasterId r:id="rId15"/>
  </p:handoutMasterIdLst>
  <p:sldIdLst>
    <p:sldId id="557" r:id="rId7"/>
    <p:sldId id="618" r:id="rId8"/>
    <p:sldId id="550" r:id="rId9"/>
    <p:sldId id="611" r:id="rId10"/>
    <p:sldId id="608" r:id="rId11"/>
    <p:sldId id="614" r:id="rId12"/>
    <p:sldId id="615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386F5C4-231D-4E04-AFF2-1D34AA023C37}">
          <p14:sldIdLst/>
        </p14:section>
        <p14:section name="OD Analysis" id="{231D1A73-FB9D-4D1A-B04E-9973ED6DEA62}">
          <p14:sldIdLst>
            <p14:sldId id="557"/>
            <p14:sldId id="618"/>
            <p14:sldId id="550"/>
            <p14:sldId id="611"/>
            <p14:sldId id="608"/>
            <p14:sldId id="614"/>
            <p14:sldId id="6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CE2E846-A41C-7095-E2BA-36D0669FFA49}" name="Drake, Gordon" initials="DG" userId="S::Gordon.Drake@ercot.com::d3aa080c-bd91-4052-98d6-063a86a83a9f" providerId="AD"/>
  <p188:author id="{3274B748-C2E2-CD1D-7097-BB267DC7B270}" name="Drake, Gordon" initials="DG" userId="S::gordon.drake@ercot.com::d3aa080c-bd91-4052-98d6-063a86a83a9f" providerId="AD"/>
  <p188:author id="{293E1DAA-093D-20C9-C98B-59051D85635A}" name="Maggio, Dave" initials="MD" userId="S::david.maggio@ercot.com::ac169136-3d92-4093-a1ee-cd2fa0ab6301" providerId="AD"/>
  <p188:author id="{410E4FBC-5218-FB1F-016B-00F92BA2DEDE}" name="Garcia, Freddy" initials="GF" userId="S::freddy.garcia@ercot.com::cc2686ab-f02a-4d1c-8be7-cf6af3d11eac" providerId="AD"/>
  <p188:author id="{0D8CE9CE-105C-065E-36D5-0644004BA4C4}" name="Schmidt, Matthew" initials="SM" userId="S::matthew.schmidt@ercot.com::fc385d58-945d-4395-bff5-01fa0dce693e" providerId="AD"/>
  <p188:author id="{A9D76DD9-9A99-1096-2E66-173483C9F738}" name="King, Ryan" initials="KR" userId="S::Ryan.King@ercot.com::397dfbf6-562d-4090-9673-fd056153c159" providerId="AD"/>
  <p188:author id="{C42AEDD9-2DD0-D3C5-494A-01313B1AB845}" name="Schmidt, Matthew" initials="SM" userId="S::Matthew.Schmidt@ercot.com::fc385d58-945d-4395-bff5-01fa0dce693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CDD9"/>
    <a:srgbClr val="00AEC7"/>
    <a:srgbClr val="093C61"/>
    <a:srgbClr val="E6EBF0"/>
    <a:srgbClr val="98C3FA"/>
    <a:srgbClr val="8DC3E5"/>
    <a:srgbClr val="A9E5EA"/>
    <a:srgbClr val="5B6770"/>
    <a:srgbClr val="26D07C"/>
    <a:srgbClr val="0076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D227DC-A2B9-411D-AF5D-A18994A8A2BC}" v="238" dt="2025-05-15T15:43:44.021"/>
    <p1510:client id="{A7A9EDF0-6C2D-F154-A3C8-9F10781F99F2}" v="327" dt="2025-05-14T16:37:37.051"/>
    <p1510:client id="{F7AA1120-A3A9-71D7-1484-64A8585C797C}" v="8" dt="2025-05-14T19:59:58.459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0386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800600"/>
            <a:ext cx="8534400" cy="1295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124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53683"/>
            <a:ext cx="8534400" cy="2042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650E65A-77F2-BD31-7884-036E0E1C769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38600"/>
            <a:ext cx="8340436" cy="2057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07E5F9A-4C8E-B655-9F97-B41B055E27A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219201"/>
            <a:ext cx="8305800" cy="2042317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51088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0BA04B7-EE99-D736-11AC-D183C0DF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5A8A3F-3706-273B-1AFB-760A102730E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29BC0-04FA-F2B5-5399-0E40A64D35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838199"/>
            <a:ext cx="3352800" cy="54102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2EE9DFC8-B2E5-E793-2150-517381008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78E2229-F384-0D03-A606-DDA1EF9C159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1692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A025B271-82B7-1F6E-F1D4-5CDE1CA26D6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0267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6236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/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82143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84D1CB6-92C2-F892-BEE2-D7DE748AC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206629"/>
            <a:ext cx="73914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8241" y="3962400"/>
            <a:ext cx="554416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D3E071B-3191-735B-1E53-53195D771F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F5775D9C-A163-0AE2-B1A6-0B1992510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EF50F-9FD6-D876-630B-1BB9772ED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ECA9812F-1971-A6EB-3683-540A75704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53FC956-A879-5B22-35BA-D236C87FB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A410FC-F79C-D1EE-BC59-B3D7D4980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A8D8C4E-4BE2-888F-3F85-54FC3D912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73ABB5D-9742-CBF2-15A7-11E66774A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and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42DC6D-47B2-4BEB-A8AA-8A0002CC1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922C3B1-E57B-52E5-9F21-33863CDB2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8997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3182A6B-DC34-4468-C956-97A4DC543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7AFAAF5-F226-6389-E586-DC04636007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9807EB-47DD-8DF6-305A-C4E5A3D89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84264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4A3320-2AAB-0F80-784F-76D0C98A4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17BDA0E-C1F9-FF52-4A21-937465BDD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4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3CF171C-297F-4950-0C7E-D8D375822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B5CE23-0801-2645-C33A-9F9E19FF4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8A263E8-3DE1-FE29-FE2A-6585C0D4DCC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A24D0FB-E176-3A85-94A0-3D5271A74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09889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699664-72AA-34F1-784C-6E6582F03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106EE49-B184-8DE1-DEB3-C9D706F27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0830282-F265-20EB-31BA-835917B411D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2C17FD-3EC6-0937-A579-73189B20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1638300" y="1127931"/>
            <a:ext cx="7213840" cy="26284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 marL="914400" indent="0">
              <a:buNone/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638300" y="3962400"/>
            <a:ext cx="7213840" cy="2268313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FB956A1-A25D-DD57-0C23-A5E2DB94E5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F52A6F6-BF09-CAD7-9F06-9654C6694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514600"/>
          </a:xfrm>
          <a:prstGeom prst="rect">
            <a:avLst/>
          </a:prstGeom>
        </p:spPr>
        <p:txBody>
          <a:bodyPr lIns="274320" tIns="274320" rIns="274320" bIns="36576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4290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5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19" Type="http://schemas.openxmlformats.org/officeDocument/2006/relationships/slideLayout" Target="../slideLayouts/slideLayout21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Relationship Id="rId22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8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7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13" r:id="rId5"/>
    <p:sldLayoutId id="2147483714" r:id="rId6"/>
    <p:sldLayoutId id="2147483715" r:id="rId7"/>
    <p:sldLayoutId id="2147483716" r:id="rId8"/>
    <p:sldLayoutId id="2147483755" r:id="rId9"/>
    <p:sldLayoutId id="2147483756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22" r:id="rId16"/>
    <p:sldLayoutId id="2147483737" r:id="rId17"/>
    <p:sldLayoutId id="2147483759" r:id="rId18"/>
    <p:sldLayoutId id="2147483721" r:id="rId19"/>
    <p:sldLayoutId id="2147483757" r:id="rId20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2" y="5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 userDrawn="1"/>
        </p:nvCxnSpPr>
        <p:spPr>
          <a:xfrm flipH="1">
            <a:off x="914400" y="6019800"/>
            <a:ext cx="3" cy="4572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627B9B1-E043-8DC1-3EC7-0618B8D4608F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0C3A2F-8F20-B658-C764-43B7B4E03C14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B88D08-DDEE-00ED-73FF-063414CEEA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AB031E7-226A-613D-9699-D5B9B138274C}"/>
              </a:ext>
            </a:extLst>
          </p:cNvPr>
          <p:cNvCxnSpPr>
            <a:cxnSpLocks/>
          </p:cNvCxnSpPr>
          <p:nvPr userDrawn="1"/>
        </p:nvCxnSpPr>
        <p:spPr>
          <a:xfrm>
            <a:off x="914402" y="6477005"/>
            <a:ext cx="813815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4A18A6C-1485-2DE6-42D7-00D0F66FEAE0}"/>
              </a:ext>
            </a:extLst>
          </p:cNvPr>
          <p:cNvSpPr txBox="1"/>
          <p:nvPr userDrawn="1"/>
        </p:nvSpPr>
        <p:spPr>
          <a:xfrm>
            <a:off x="838200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B86363F-7B2B-46D2-B5C3-502141994CBA}"/>
              </a:ext>
            </a:extLst>
          </p:cNvPr>
          <p:cNvSpPr txBox="1"/>
          <p:nvPr/>
        </p:nvSpPr>
        <p:spPr>
          <a:xfrm>
            <a:off x="3935300" y="1638330"/>
            <a:ext cx="4974956" cy="30777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NPRR1230: Monitoring and Analysis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Matthew Schmidt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Market Analysis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Congestion Management Working Group (CMWG)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May 19, 2025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67067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1C362-FCD9-5CBC-342D-A38917339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Purpose of NPRR1230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F75ED-D189-E519-F818-EC5F14A50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274320" tIns="274320" rIns="274320" bIns="274320" anchor="t"/>
          <a:lstStyle/>
          <a:p>
            <a:r>
              <a:rPr lang="en-US" dirty="0">
                <a:solidFill>
                  <a:schemeClr val="tx2"/>
                </a:solidFill>
              </a:rPr>
              <a:t>TAC requested periodic updates from ERCOT in terms of monitoring the impacts of NPRR1230</a:t>
            </a:r>
          </a:p>
          <a:p>
            <a:endParaRPr lang="en-US" dirty="0"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9145E1-4075-6D6A-A97B-280F4718CA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7C858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7C858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5393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3D88C51-CAFA-2BF2-AC5B-2F31F84F4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Recap: NPRR1230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06FABB0-2F1E-FEC3-751D-7D10750EE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674201"/>
            <a:ext cx="8763000" cy="5280822"/>
          </a:xfrm>
        </p:spPr>
        <p:txBody>
          <a:bodyPr lIns="274320" tIns="274320" rIns="274320" bIns="274320" anchor="t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</a:rPr>
              <a:t>Addresses operating conditions observed in Summer 2023 for what are now the South Texas Export Interconnection Reliability Operating Limits (IROLs)</a:t>
            </a:r>
            <a:endParaRPr lang="en-US" dirty="0">
              <a:solidFill>
                <a:schemeClr val="tx2"/>
              </a:solidFill>
              <a:cs typeface="Arial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ERCOT was previously dependent on using High Dispatch Limit (HDL) overrides to help mitigate the constraint</a:t>
            </a:r>
            <a:endParaRPr lang="en-US" dirty="0">
              <a:solidFill>
                <a:schemeClr val="tx2"/>
              </a:solidFill>
              <a:cs typeface="Arial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NPRR1230 increases the Shadow Price Cap for some IROLs</a:t>
            </a:r>
            <a:endParaRPr lang="en-US" dirty="0">
              <a:solidFill>
                <a:schemeClr val="tx2"/>
              </a:solidFill>
              <a:cs typeface="Arial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Establishes a transparent method for determining a new Shadow Price Cap for an individual IROL if needed</a:t>
            </a:r>
            <a:endParaRPr lang="en-US" dirty="0">
              <a:solidFill>
                <a:schemeClr val="tx2"/>
              </a:solidFill>
              <a:cs typeface="Arial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Security-Constrained Economic Dispatch (SCED) can further manage the IROLs, allowing for the use of market-based tools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Control Room Operators can focus on near-scarcity conditions</a:t>
            </a:r>
            <a:endParaRPr lang="en-US" dirty="0">
              <a:solidFill>
                <a:schemeClr val="tx2"/>
              </a:solidFill>
              <a:cs typeface="Arial"/>
            </a:endParaRPr>
          </a:p>
          <a:p>
            <a:r>
              <a:rPr lang="en-US" sz="1800" b="1" dirty="0">
                <a:solidFill>
                  <a:schemeClr val="tx2"/>
                </a:solidFill>
                <a:cs typeface="Arial"/>
              </a:rPr>
              <a:t>Updated Shadow Price Caps ($19,751/MWh) were implemented for the two South Texas Export IROLs (E_PASP, E_PATA) on 10/01/2024</a:t>
            </a:r>
          </a:p>
          <a:p>
            <a:endParaRPr lang="en-US" sz="1800" dirty="0">
              <a:cs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431EAA-58E5-A784-9766-F191CC4BF3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3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DCC36B-D47E-9057-CF60-F750EC381C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9EAC5C0-1607-1F10-ED4C-16A0374DA5F3}"/>
              </a:ext>
            </a:extLst>
          </p:cNvPr>
          <p:cNvSpPr>
            <a:spLocks noGrp="1"/>
          </p:cNvSpPr>
          <p:nvPr/>
        </p:nvSpPr>
        <p:spPr>
          <a:xfrm>
            <a:off x="561433" y="1618358"/>
            <a:ext cx="8458200" cy="570951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05/08/2025 </a:t>
            </a:r>
          </a:p>
          <a:p>
            <a:pPr algn="ctr"/>
            <a:r>
              <a:rPr lang="en-US" sz="4000" dirty="0"/>
              <a:t>Reliability and Pricing Impacts:</a:t>
            </a:r>
          </a:p>
          <a:p>
            <a:pPr algn="ctr"/>
            <a:r>
              <a:rPr lang="en-US" sz="4000" dirty="0"/>
              <a:t>Pre-NPRR 1230 Counterfactual Analysis</a:t>
            </a:r>
            <a:endParaRPr lang="en-US" sz="4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9873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38C5B-41C8-039B-FF6D-7E304506F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Pricing Event on 05/08 associated with Congestion on South Texas Export IROL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BF3EA0-8C59-B9A0-81A3-0A2CF0D46A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5D67EC-BF7A-A8B4-70EA-5E647FB29E80}"/>
              </a:ext>
            </a:extLst>
          </p:cNvPr>
          <p:cNvSpPr txBox="1"/>
          <p:nvPr/>
        </p:nvSpPr>
        <p:spPr>
          <a:xfrm>
            <a:off x="448234" y="3844329"/>
            <a:ext cx="8390965" cy="26468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400" b="0" i="0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On Operating Day </a:t>
            </a:r>
            <a:r>
              <a:rPr lang="en-US" sz="1400" dirty="0">
                <a:solidFill>
                  <a:srgbClr val="595959"/>
                </a:solidFill>
                <a:latin typeface="Arial" panose="020B0604020202020204" pitchFamily="34" charset="0"/>
              </a:rPr>
              <a:t>05</a:t>
            </a:r>
            <a:r>
              <a:rPr lang="en-US" sz="1400" b="0" i="0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/08, the shadow price on the South Texas Export IROL (E_P</a:t>
            </a:r>
            <a:r>
              <a:rPr lang="en-US" sz="1400" dirty="0">
                <a:solidFill>
                  <a:srgbClr val="595959"/>
                </a:solidFill>
                <a:latin typeface="Arial" panose="020B0604020202020204" pitchFamily="34" charset="0"/>
              </a:rPr>
              <a:t>ASP</a:t>
            </a:r>
            <a:r>
              <a:rPr lang="en-US" sz="1400" b="0" i="0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)</a:t>
            </a:r>
            <a:r>
              <a:rPr lang="en-US" sz="1400" dirty="0">
                <a:solidFill>
                  <a:srgbClr val="595959"/>
                </a:solidFill>
                <a:latin typeface="Arial" panose="020B0604020202020204" pitchFamily="34" charset="0"/>
              </a:rPr>
              <a:t> exceeded </a:t>
            </a:r>
            <a:r>
              <a:rPr lang="en-US" sz="1400" b="0" i="0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the pre-NPRR1230 generic </a:t>
            </a:r>
            <a:r>
              <a:rPr lang="en-US" sz="1400" dirty="0">
                <a:solidFill>
                  <a:srgbClr val="595959"/>
                </a:solidFill>
                <a:latin typeface="Arial" panose="020B0604020202020204" pitchFamily="34" charset="0"/>
              </a:rPr>
              <a:t>IROL </a:t>
            </a:r>
            <a:r>
              <a:rPr lang="en-US" sz="1400" b="0" i="0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Max Shadow Price of $5,251/MWh for two consecutive SCED intervals between </a:t>
            </a:r>
            <a:r>
              <a:rPr lang="en-US" sz="1400" dirty="0">
                <a:solidFill>
                  <a:srgbClr val="595959"/>
                </a:solidFill>
                <a:latin typeface="Arial" panose="020B0604020202020204" pitchFamily="34" charset="0"/>
              </a:rPr>
              <a:t>21</a:t>
            </a:r>
            <a:r>
              <a:rPr lang="en-US" sz="1400" b="0" i="0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:00 and </a:t>
            </a:r>
            <a:r>
              <a:rPr lang="en-US" sz="1400" dirty="0">
                <a:solidFill>
                  <a:srgbClr val="595959"/>
                </a:solidFill>
                <a:latin typeface="Arial" panose="020B0604020202020204" pitchFamily="34" charset="0"/>
              </a:rPr>
              <a:t>21</a:t>
            </a:r>
            <a:r>
              <a:rPr lang="en-US" sz="1400" b="0" i="0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:06 to manage the flow across the IROL.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400" b="0" i="0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The Shadow Price on </a:t>
            </a:r>
            <a:r>
              <a:rPr lang="en-US" sz="1400" dirty="0">
                <a:solidFill>
                  <a:srgbClr val="595959"/>
                </a:solidFill>
                <a:latin typeface="Arial" panose="020B0604020202020204" pitchFamily="34" charset="0"/>
              </a:rPr>
              <a:t>the IROL peaked at </a:t>
            </a:r>
            <a:r>
              <a:rPr lang="en-US" sz="1400" b="0" i="0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$11,628/MWh during SCED interval </a:t>
            </a:r>
            <a:r>
              <a:rPr lang="en-US" sz="1400" dirty="0">
                <a:solidFill>
                  <a:srgbClr val="595959"/>
                </a:solidFill>
                <a:latin typeface="Arial" panose="020B0604020202020204" pitchFamily="34" charset="0"/>
              </a:rPr>
              <a:t>21</a:t>
            </a:r>
            <a:r>
              <a:rPr lang="en-US" sz="1400" b="0" i="0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:05</a:t>
            </a:r>
            <a:r>
              <a:rPr lang="en-US" sz="1400" dirty="0">
                <a:solidFill>
                  <a:srgbClr val="595959"/>
                </a:solidFill>
                <a:latin typeface="Arial" panose="020B0604020202020204" pitchFamily="34" charset="0"/>
              </a:rPr>
              <a:t> with System Lambda reaching a value of $4,142/MWh.</a:t>
            </a:r>
            <a:endParaRPr lang="en-US" sz="1400" b="0" i="0" dirty="0">
              <a:solidFill>
                <a:srgbClr val="595959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400" b="0" i="0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Thi</a:t>
            </a:r>
            <a:r>
              <a:rPr lang="en-US" sz="1400" dirty="0">
                <a:solidFill>
                  <a:srgbClr val="595959"/>
                </a:solidFill>
                <a:latin typeface="Arial" panose="020B0604020202020204" pitchFamily="34" charset="0"/>
              </a:rPr>
              <a:t>s </a:t>
            </a:r>
            <a:r>
              <a:rPr lang="en-US" sz="1400" b="0" i="0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is the </a:t>
            </a:r>
            <a:r>
              <a:rPr lang="en-US" sz="1400" b="1" i="0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second</a:t>
            </a:r>
            <a:r>
              <a:rPr lang="en-US" sz="1400" b="0" i="0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 time since the implementation of NPRR1230 on 10/01/24 that a shadow price above the previous generic Max Shadow Price of $5,251/MWh has been leveraged to manage the South Texas IROLs.</a:t>
            </a:r>
          </a:p>
          <a:p>
            <a:pPr marL="742950" lvl="1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595959"/>
                </a:solidFill>
                <a:latin typeface="Arial" panose="020B0604020202020204" pitchFamily="34" charset="0"/>
              </a:rPr>
              <a:t>The previous incidence occurred on 11/17/2024 when the Shadow Price on E_PATA reached a value of $12,893</a:t>
            </a:r>
            <a:r>
              <a:rPr lang="en-US" sz="1200" dirty="0">
                <a:solidFill>
                  <a:srgbClr val="2D3338"/>
                </a:solidFill>
                <a:cs typeface="Arial"/>
              </a:rPr>
              <a:t>.</a:t>
            </a:r>
          </a:p>
        </p:txBody>
      </p:sp>
      <p:pic>
        <p:nvPicPr>
          <p:cNvPr id="6" name="Picture 5" descr="Map&#10;&#10;AI-generated content may be incorrect.">
            <a:extLst>
              <a:ext uri="{FF2B5EF4-FFF2-40B4-BE49-F238E27FC236}">
                <a16:creationId xmlns:a16="http://schemas.microsoft.com/office/drawing/2014/main" id="{7283C70E-5DA7-A62B-6365-E6E1FBAAED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35" y="1149259"/>
            <a:ext cx="2594362" cy="2594362"/>
          </a:xfrm>
          <a:prstGeom prst="rect">
            <a:avLst/>
          </a:prstGeom>
        </p:spPr>
      </p:pic>
      <p:pic>
        <p:nvPicPr>
          <p:cNvPr id="9" name="Picture 8" descr="Chart, histogram, scatter chart&#10;&#10;AI-generated content may be incorrect.">
            <a:extLst>
              <a:ext uri="{FF2B5EF4-FFF2-40B4-BE49-F238E27FC236}">
                <a16:creationId xmlns:a16="http://schemas.microsoft.com/office/drawing/2014/main" id="{D52BFD7C-4DDD-5004-D9D1-0F123C6450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4197" y="1093191"/>
            <a:ext cx="5401568" cy="2700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099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3" descr="Map&#10;&#10;AI-generated content may be incorrect.">
            <a:extLst>
              <a:ext uri="{FF2B5EF4-FFF2-40B4-BE49-F238E27FC236}">
                <a16:creationId xmlns:a16="http://schemas.microsoft.com/office/drawing/2014/main" id="{026B613A-13EA-6458-4FB9-6B48089EAD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3794" y="903291"/>
            <a:ext cx="6056986" cy="2523744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7818265-FFB9-E040-640F-B1751600A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/>
              <a:t>Counterfactual analysis w/ generic SP Cap for South Texas Export IROLs for violated intervals on 05/08/2025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FBA80F-5F5D-63C6-80ED-E61CF46182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BF4714-A28E-D45A-9AF8-0B88385B3E0C}"/>
              </a:ext>
            </a:extLst>
          </p:cNvPr>
          <p:cNvSpPr txBox="1"/>
          <p:nvPr/>
        </p:nvSpPr>
        <p:spPr>
          <a:xfrm>
            <a:off x="3104217" y="3314269"/>
            <a:ext cx="5734983" cy="33547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95959"/>
                </a:solidFill>
                <a:latin typeface="Arial" panose="020B0604020202020204" pitchFamily="34" charset="0"/>
              </a:rPr>
              <a:t>Violation of IROL E_PASP could have exceeded 40 MW based on the limit sent to SCED (if no out-of-market actions were taken) with pre-NPRR 1230 generic IROL Shadow Price Cap of $5,251/MWh.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−"/>
            </a:pPr>
            <a:r>
              <a:rPr lang="en-US" sz="1200" dirty="0">
                <a:solidFill>
                  <a:srgbClr val="595959"/>
                </a:solidFill>
                <a:latin typeface="Arial" panose="020B0604020202020204" pitchFamily="34" charset="0"/>
              </a:rPr>
              <a:t>Note that the limit passed to SCED includes a margin entered by the Operator.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95959"/>
                </a:solidFill>
                <a:latin typeface="Arial" panose="020B0604020202020204" pitchFamily="34" charset="0"/>
              </a:rPr>
              <a:t>Decrease in System Lambda to ca. $2,000/MWh in counterfactual rerun due to more capacity available to SCED with transmission violation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−"/>
            </a:pPr>
            <a:r>
              <a:rPr lang="en-US" sz="1200" dirty="0">
                <a:solidFill>
                  <a:srgbClr val="595959"/>
                </a:solidFill>
                <a:latin typeface="Arial" panose="020B0604020202020204" pitchFamily="34" charset="0"/>
              </a:rPr>
              <a:t>Due to the magnitude of the shadow price post-NPRR1230, generation on the hurting side of the constraint can be curtailed to mitigate the violation, which increases system-wide scarcity contributing to the spike in System Lambda to over $4,000/MWh in SCED interval 21:05.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−"/>
            </a:pPr>
            <a:r>
              <a:rPr lang="en-US" sz="1200" dirty="0">
                <a:solidFill>
                  <a:srgbClr val="595959"/>
                </a:solidFill>
                <a:latin typeface="Arial" panose="020B0604020202020204" pitchFamily="34" charset="0"/>
              </a:rPr>
              <a:t>Note that based on the analysis, the market result was also affected by depleted or near depleted HASLs for ESRs providing Ancillary Service at the turn of the Operating Hour.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BDB5492-819F-5724-6AB8-6F67756FCF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361" y="1004359"/>
            <a:ext cx="2739782" cy="205613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B3F664B-16A8-D7AB-F2E7-56E9B7F02F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641" y="2892908"/>
            <a:ext cx="2851389" cy="203670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D3EA23F-44B4-6EAD-3689-0AB85D8028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4343" y="4757783"/>
            <a:ext cx="2739782" cy="2032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62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18265-FFB9-E040-640F-B1751600A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999" y="243682"/>
            <a:ext cx="8638633" cy="518318"/>
          </a:xfrm>
        </p:spPr>
        <p:txBody>
          <a:bodyPr lIns="91440" tIns="45720" rIns="91440" bIns="45720" anchor="t"/>
          <a:lstStyle/>
          <a:p>
            <a:r>
              <a:rPr lang="en-US" dirty="0"/>
              <a:t>Load Zone SPP Deltas (Interval &amp; OD Avg. Values)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FBA80F-5F5D-63C6-80ED-E61CF46182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89AB25-0050-2459-AB52-8A323009B480}"/>
              </a:ext>
            </a:extLst>
          </p:cNvPr>
          <p:cNvSpPr txBox="1"/>
          <p:nvPr/>
        </p:nvSpPr>
        <p:spPr>
          <a:xfrm>
            <a:off x="713257" y="5315554"/>
            <a:ext cx="7974116" cy="8925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95959"/>
                </a:solidFill>
                <a:latin typeface="Arial" panose="020B0604020202020204" pitchFamily="34" charset="0"/>
              </a:rPr>
              <a:t>Largest negative Load Zone SPP deltas observed in Load Zone CPS and smallest in Load Zone South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95959"/>
                </a:solidFill>
                <a:latin typeface="Arial" panose="020B0604020202020204" pitchFamily="34" charset="0"/>
              </a:rPr>
              <a:t>Largest OD average SPP price delta ca. $3/MWh.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B1784BC-EB69-F95D-ABEF-8681350D5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683" y="898772"/>
            <a:ext cx="8638633" cy="4280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8966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526C54-2038-4DDB-9077-84C80FF069E0}">
  <ds:schemaRefs>
    <ds:schemaRef ds:uri="5f527160-b6a2-448e-b210-55bbe2178a90"/>
    <ds:schemaRef ds:uri="8d5ee879-813f-4fb9-b7c2-a59846c21aeb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A6407CF-6825-4B79-8BC8-FE3ED31E7FDF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545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Wingdings</vt:lpstr>
      <vt:lpstr>Cover Slide</vt:lpstr>
      <vt:lpstr>Horizontal Theme</vt:lpstr>
      <vt:lpstr>Vertical Theme</vt:lpstr>
      <vt:lpstr>PowerPoint Presentation</vt:lpstr>
      <vt:lpstr>Purpose of NPRR1230 Update</vt:lpstr>
      <vt:lpstr>Recap: NPRR1230</vt:lpstr>
      <vt:lpstr>PowerPoint Presentation</vt:lpstr>
      <vt:lpstr>Pricing Event on 05/08 associated with Congestion on South Texas Export IROL</vt:lpstr>
      <vt:lpstr>Counterfactual analysis w/ generic SP Cap for South Texas Export IROLs for violated intervals on 05/08/2025</vt:lpstr>
      <vt:lpstr>Load Zone SPP Deltas (Interval &amp; OD Avg. Values)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Schmidt, Matthew</cp:lastModifiedBy>
  <cp:revision>6</cp:revision>
  <cp:lastPrinted>2017-10-10T21:31:05Z</cp:lastPrinted>
  <dcterms:created xsi:type="dcterms:W3CDTF">2016-01-21T15:20:31Z</dcterms:created>
  <dcterms:modified xsi:type="dcterms:W3CDTF">2025-05-15T16:23:45Z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0x0101009AF51A5998F0944EA03AB587B5B58FD3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2023-04-04T20:11:24Z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2ffd7455-2a10-4c42-ab9a-33fe7556bcb5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ediaServiceImageTags">
    <vt:lpwstr/>
  </property>
</Properties>
</file>