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4"/>
  </p:notesMasterIdLst>
  <p:handoutMasterIdLst>
    <p:handoutMasterId r:id="rId15"/>
  </p:handoutMasterIdLst>
  <p:sldIdLst>
    <p:sldId id="557" r:id="rId7"/>
    <p:sldId id="618" r:id="rId8"/>
    <p:sldId id="550" r:id="rId9"/>
    <p:sldId id="611" r:id="rId10"/>
    <p:sldId id="608" r:id="rId11"/>
    <p:sldId id="614" r:id="rId12"/>
    <p:sldId id="61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86F5C4-231D-4E04-AFF2-1D34AA023C37}">
          <p14:sldIdLst/>
        </p14:section>
        <p14:section name="OD Analysis" id="{231D1A73-FB9D-4D1A-B04E-9973ED6DEA62}">
          <p14:sldIdLst>
            <p14:sldId id="557"/>
            <p14:sldId id="618"/>
            <p14:sldId id="550"/>
            <p14:sldId id="611"/>
            <p14:sldId id="608"/>
            <p14:sldId id="614"/>
            <p14:sldId id="6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E2E846-A41C-7095-E2BA-36D0669FFA49}" name="Drake, Gordon" initials="DG" userId="S::Gordon.Drake@ercot.com::d3aa080c-bd91-4052-98d6-063a86a83a9f" providerId="AD"/>
  <p188:author id="{3274B748-C2E2-CD1D-7097-BB267DC7B270}" name="Drake, Gordon" initials="DG" userId="S::gordon.drake@ercot.com::d3aa080c-bd91-4052-98d6-063a86a83a9f" providerId="AD"/>
  <p188:author id="{293E1DAA-093D-20C9-C98B-59051D85635A}" name="Maggio, Dave" initials="MD" userId="S::david.maggio@ercot.com::ac169136-3d92-4093-a1ee-cd2fa0ab6301" providerId="AD"/>
  <p188:author id="{410E4FBC-5218-FB1F-016B-00F92BA2DEDE}" name="Garcia, Freddy" initials="GF" userId="S::freddy.garcia@ercot.com::cc2686ab-f02a-4d1c-8be7-cf6af3d11eac" providerId="AD"/>
  <p188:author id="{0D8CE9CE-105C-065E-36D5-0644004BA4C4}" name="Schmidt, Matthew" initials="SM" userId="S::matthew.schmidt@ercot.com::fc385d58-945d-4395-bff5-01fa0dce693e" providerId="AD"/>
  <p188:author id="{A9D76DD9-9A99-1096-2E66-173483C9F738}" name="King, Ryan" initials="KR" userId="S::Ryan.King@ercot.com::397dfbf6-562d-4090-9673-fd056153c159" providerId="AD"/>
  <p188:author id="{C42AEDD9-2DD0-D3C5-494A-01313B1AB845}" name="Schmidt, Matthew" initials="SM" userId="S::Matthew.Schmidt@ercot.com::fc385d58-945d-4395-bff5-01fa0dce693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DD9"/>
    <a:srgbClr val="00AEC7"/>
    <a:srgbClr val="093C61"/>
    <a:srgbClr val="E6EBF0"/>
    <a:srgbClr val="98C3FA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D227DC-A2B9-411D-AF5D-A18994A8A2BC}" v="238" dt="2025-05-15T15:43:44.021"/>
    <p1510:client id="{A7A9EDF0-6C2D-F154-A3C8-9F10781F99F2}" v="327" dt="2025-05-14T16:37:37.051"/>
    <p1510:client id="{F7AA1120-A3A9-71D7-1484-64A8585C797C}" v="8" dt="2025-05-14T19:59:58.459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23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/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8214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59" r:id="rId18"/>
    <p:sldLayoutId id="2147483721" r:id="rId19"/>
    <p:sldLayoutId id="2147483757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86363F-7B2B-46D2-B5C3-502141994CBA}"/>
              </a:ext>
            </a:extLst>
          </p:cNvPr>
          <p:cNvSpPr txBox="1"/>
          <p:nvPr/>
        </p:nvSpPr>
        <p:spPr>
          <a:xfrm>
            <a:off x="3935300" y="1638330"/>
            <a:ext cx="4974956" cy="30777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NPRR1230: Monitoring and Analysis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Matthew Schmidt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Market Analysis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Congestion Management Working Group (CMWG)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 19, 2025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706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1C362-FCD9-5CBC-342D-A38917339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Purpose of NPRR1230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F75ED-D189-E519-F818-EC5F14A50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274320" tIns="274320" rIns="274320" bIns="274320" anchor="t"/>
          <a:lstStyle/>
          <a:p>
            <a:r>
              <a:rPr lang="en-US" dirty="0">
                <a:solidFill>
                  <a:schemeClr val="tx2"/>
                </a:solidFill>
              </a:rPr>
              <a:t>TAC requested periodic updates from ERCOT in terms of monitoring the impacts of NPRR1230</a:t>
            </a:r>
          </a:p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145E1-4075-6D6A-A97B-280F4718C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539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Recap: NPRR1230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FABB0-2F1E-FEC3-751D-7D10750EE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674201"/>
            <a:ext cx="8763000" cy="5280822"/>
          </a:xfrm>
        </p:spPr>
        <p:txBody>
          <a:bodyPr lIns="274320" tIns="274320" rIns="274320" bIns="27432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Addresses operating conditions observed in Summer 2023 for what are now the South Texas Export Interconnection Reliability Operating Limits (IROLs)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ERCOT was previously dependent on using High Dispatch Limit (HDL) overrides to help mitigate the constraint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NPRR1230 increases the Shadow Price Cap for some IROLs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Establishes a transparent method for determining a new Shadow Price Cap for an individual IROL if needed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Security-Constrained Economic Dispatch (SCED) can further manage the IROLs, allowing for the use of market-based tools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Control Room Operators can focus on near-scarcity conditions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r>
              <a:rPr lang="en-US" sz="1800" b="1" dirty="0">
                <a:solidFill>
                  <a:schemeClr val="tx2"/>
                </a:solidFill>
                <a:cs typeface="Arial"/>
              </a:rPr>
              <a:t>Updated Shadow Price Caps ($19,751/MWh) were implemented for the two South Texas Export IROLs (E_PASP, E_PATA) on 10/01/2024</a:t>
            </a:r>
          </a:p>
          <a:p>
            <a:endParaRPr lang="en-US" sz="1800" dirty="0"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CC36B-D47E-9057-CF60-F750EC381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9EAC5C0-1607-1F10-ED4C-16A0374DA5F3}"/>
              </a:ext>
            </a:extLst>
          </p:cNvPr>
          <p:cNvSpPr>
            <a:spLocks noGrp="1"/>
          </p:cNvSpPr>
          <p:nvPr/>
        </p:nvSpPr>
        <p:spPr>
          <a:xfrm>
            <a:off x="561433" y="1618358"/>
            <a:ext cx="8458200" cy="570951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05/08/2025 </a:t>
            </a:r>
          </a:p>
          <a:p>
            <a:pPr algn="ctr"/>
            <a:r>
              <a:rPr lang="en-US" sz="4000" dirty="0"/>
              <a:t>Reliability and Pricing Impacts:</a:t>
            </a:r>
          </a:p>
          <a:p>
            <a:pPr algn="ctr"/>
            <a:r>
              <a:rPr lang="en-US" sz="4000" dirty="0"/>
              <a:t>Pre-NPRR 1230 Counterfactual Analysis</a:t>
            </a:r>
            <a:endParaRPr lang="en-US" sz="4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987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8C5B-41C8-039B-FF6D-7E304506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Pricing Event on 05/08 associated with Congestion on South Texas Export IROL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F3EA0-8C59-B9A0-81A3-0A2CF0D46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5D67EC-BF7A-A8B4-70EA-5E647FB29E80}"/>
              </a:ext>
            </a:extLst>
          </p:cNvPr>
          <p:cNvSpPr txBox="1"/>
          <p:nvPr/>
        </p:nvSpPr>
        <p:spPr>
          <a:xfrm>
            <a:off x="448234" y="3844329"/>
            <a:ext cx="8390965" cy="2646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On Operating Day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05</a:t>
            </a: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/08, the shadow price on the South Texas Export IROL (E_P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ASP</a:t>
            </a: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 exceeded </a:t>
            </a: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the pre-NPRR1230 generic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IROL </a:t>
            </a: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Max Shadow Price of $5,251/MWh for two consecutive SCED intervals between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21</a:t>
            </a: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:00 and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21</a:t>
            </a: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:06 to manage the flow across the IROL.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The Shadow Price on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the IROL peaked at </a:t>
            </a: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$11,628/MWh during SCED interval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21</a:t>
            </a: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:05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 with System Lambda reaching a value of $4,142/MWh.</a:t>
            </a:r>
            <a:endParaRPr lang="en-US" sz="1400" b="0" i="0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Thi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s </a:t>
            </a: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is the </a:t>
            </a:r>
            <a:r>
              <a:rPr lang="en-US" sz="1400" b="1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second</a:t>
            </a:r>
            <a:r>
              <a:rPr lang="en-US" sz="14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 time since the implementation of NPRR1230 on 10/01/24 that a shadow price above the previous generic Max Shadow Price of $5,251/MWh has been leveraged to manage the South Texas IROLs.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95959"/>
                </a:solidFill>
                <a:latin typeface="Arial" panose="020B0604020202020204" pitchFamily="34" charset="0"/>
              </a:rPr>
              <a:t>The previous incidence occurred on 11/17/2024 when the Shadow Price on E_PATA reached a value of $12,893</a:t>
            </a:r>
            <a:r>
              <a:rPr lang="en-US" sz="1200" dirty="0">
                <a:solidFill>
                  <a:srgbClr val="2D3338"/>
                </a:solidFill>
                <a:cs typeface="Arial"/>
              </a:rPr>
              <a:t>.</a:t>
            </a:r>
          </a:p>
        </p:txBody>
      </p:sp>
      <p:pic>
        <p:nvPicPr>
          <p:cNvPr id="6" name="Picture 5" descr="Map&#10;&#10;AI-generated content may be incorrect.">
            <a:extLst>
              <a:ext uri="{FF2B5EF4-FFF2-40B4-BE49-F238E27FC236}">
                <a16:creationId xmlns:a16="http://schemas.microsoft.com/office/drawing/2014/main" id="{7283C70E-5DA7-A62B-6365-E6E1FBAAE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35" y="1149259"/>
            <a:ext cx="2594362" cy="2594362"/>
          </a:xfrm>
          <a:prstGeom prst="rect">
            <a:avLst/>
          </a:prstGeom>
        </p:spPr>
      </p:pic>
      <p:pic>
        <p:nvPicPr>
          <p:cNvPr id="9" name="Picture 8" descr="Chart, histogram, scatter chart&#10;&#10;AI-generated content may be incorrect.">
            <a:extLst>
              <a:ext uri="{FF2B5EF4-FFF2-40B4-BE49-F238E27FC236}">
                <a16:creationId xmlns:a16="http://schemas.microsoft.com/office/drawing/2014/main" id="{D52BFD7C-4DDD-5004-D9D1-0F123C6450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197" y="1093191"/>
            <a:ext cx="5401568" cy="270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9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Map&#10;&#10;AI-generated content may be incorrect.">
            <a:extLst>
              <a:ext uri="{FF2B5EF4-FFF2-40B4-BE49-F238E27FC236}">
                <a16:creationId xmlns:a16="http://schemas.microsoft.com/office/drawing/2014/main" id="{026B613A-13EA-6458-4FB9-6B48089EA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94" y="903291"/>
            <a:ext cx="6056986" cy="252374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818265-FFB9-E040-640F-B1751600A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Counterfactual analysis w/ generic SP Cap for South Texas Export IROLs for violated intervals on 05/08/2025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BA80F-5F5D-63C6-80ED-E61CF4618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BF4714-A28E-D45A-9AF8-0B88385B3E0C}"/>
              </a:ext>
            </a:extLst>
          </p:cNvPr>
          <p:cNvSpPr txBox="1"/>
          <p:nvPr/>
        </p:nvSpPr>
        <p:spPr>
          <a:xfrm>
            <a:off x="3104217" y="3314269"/>
            <a:ext cx="5734983" cy="3354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Violation of IROL E_PASP could have exceeded 40 MW based on the limit sent to SCED (if no out-of-market actions were taken) with pre-NPRR 1230 generic IROL Shadow Price Cap of $5,251/MWh.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US" sz="1200" dirty="0">
                <a:solidFill>
                  <a:srgbClr val="595959"/>
                </a:solidFill>
                <a:latin typeface="Arial" panose="020B0604020202020204" pitchFamily="34" charset="0"/>
              </a:rPr>
              <a:t>Note that the limit passed to SCED includes a margin entered by the Operator.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Decrease in System Lambda to ca. $2,000/MWh in counterfactual rerun due to more capacity available to SCED with transmission violation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US" sz="1200" dirty="0">
                <a:solidFill>
                  <a:srgbClr val="595959"/>
                </a:solidFill>
                <a:latin typeface="Arial" panose="020B0604020202020204" pitchFamily="34" charset="0"/>
              </a:rPr>
              <a:t>Due to the magnitude of the shadow price post-NPRR1230, generation on the hurting side of the constraint can be curtailed to mitigate the violation, which increases system-wide scarcity contributing to the spike in System Lambda to over $4,000/MWh in SCED interval 21:05.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US" sz="1200" dirty="0">
                <a:solidFill>
                  <a:srgbClr val="595959"/>
                </a:solidFill>
                <a:latin typeface="Arial" panose="020B0604020202020204" pitchFamily="34" charset="0"/>
              </a:rPr>
              <a:t>Note that based on the analysis, the market result was also affected by depleted or near depleted HASLs for ESRs providing Ancillary Service at the turn of the Operating Hour.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DB5492-819F-5724-6AB8-6F67756FC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61" y="1004359"/>
            <a:ext cx="2739782" cy="20561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B3F664B-16A8-D7AB-F2E7-56E9B7F02F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641" y="2892908"/>
            <a:ext cx="2851389" cy="20367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D3EA23F-44B4-6EAD-3689-0AB85D8028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343" y="4757783"/>
            <a:ext cx="2739782" cy="20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18265-FFB9-E040-640F-B1751600A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243682"/>
            <a:ext cx="8638633" cy="518318"/>
          </a:xfrm>
        </p:spPr>
        <p:txBody>
          <a:bodyPr lIns="91440" tIns="45720" rIns="91440" bIns="45720" anchor="t"/>
          <a:lstStyle/>
          <a:p>
            <a:r>
              <a:rPr lang="en-US" dirty="0"/>
              <a:t>Load Zone SPP Deltas (Interval &amp; OD Avg. Values)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BA80F-5F5D-63C6-80ED-E61CF4618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89AB25-0050-2459-AB52-8A323009B480}"/>
              </a:ext>
            </a:extLst>
          </p:cNvPr>
          <p:cNvSpPr txBox="1"/>
          <p:nvPr/>
        </p:nvSpPr>
        <p:spPr>
          <a:xfrm>
            <a:off x="713257" y="5315554"/>
            <a:ext cx="7974116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Largest negative Load Zone SPP deltas observed in Load Zone CPS and smallest in Load Zone South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Largest OD average SPP price delta ca. $3/MWh.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1784BC-EB69-F95D-ABEF-8681350D5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83" y="898772"/>
            <a:ext cx="8638633" cy="428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96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8d5ee879-813f-4fb9-b7c2-a59846c21aeb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A6407CF-6825-4B79-8BC8-FE3ED31E7FDF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545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Cover Slide</vt:lpstr>
      <vt:lpstr>Horizontal Theme</vt:lpstr>
      <vt:lpstr>Vertical Theme</vt:lpstr>
      <vt:lpstr>PowerPoint Presentation</vt:lpstr>
      <vt:lpstr>Purpose of NPRR1230 Update</vt:lpstr>
      <vt:lpstr>Recap: NPRR1230</vt:lpstr>
      <vt:lpstr>PowerPoint Presentation</vt:lpstr>
      <vt:lpstr>Pricing Event on 05/08 associated with Congestion on South Texas Export IROL</vt:lpstr>
      <vt:lpstr>Counterfactual analysis w/ generic SP Cap for South Texas Export IROLs for violated intervals on 05/08/2025</vt:lpstr>
      <vt:lpstr>Load Zone SPP Deltas (Interval &amp; OD Avg. Values)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Schmidt, Matthew</cp:lastModifiedBy>
  <cp:revision>6</cp:revision>
  <cp:lastPrinted>2017-10-10T21:31:05Z</cp:lastPrinted>
  <dcterms:created xsi:type="dcterms:W3CDTF">2016-01-21T15:20:31Z</dcterms:created>
  <dcterms:modified xsi:type="dcterms:W3CDTF">2025-05-15T16:23:45Z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