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76" r:id="rId4"/>
    <p:sldId id="2429" r:id="rId5"/>
    <p:sldId id="2430" r:id="rId6"/>
    <p:sldId id="2431" r:id="rId7"/>
    <p:sldId id="2433" r:id="rId8"/>
    <p:sldId id="2432" r:id="rId9"/>
    <p:sldId id="2435" r:id="rId10"/>
    <p:sldId id="2434" r:id="rId11"/>
    <p:sldId id="2436" r:id="rId12"/>
    <p:sldId id="243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A2424-4006-4C2D-8CB3-BA47270E46FA}" v="4" dt="2025-05-14T20:54:58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9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yton Greer" userId="bfba630e-8fb1-4668-8a48-c57135996d48" providerId="ADAL" clId="{F92A2424-4006-4C2D-8CB3-BA47270E46FA}"/>
    <pc:docChg chg="undo custSel addSld delSld modSld">
      <pc:chgData name="Clayton Greer" userId="bfba630e-8fb1-4668-8a48-c57135996d48" providerId="ADAL" clId="{F92A2424-4006-4C2D-8CB3-BA47270E46FA}" dt="2025-05-15T13:24:01.920" v="6440" actId="27636"/>
      <pc:docMkLst>
        <pc:docMk/>
      </pc:docMkLst>
      <pc:sldChg chg="modSp mod">
        <pc:chgData name="Clayton Greer" userId="bfba630e-8fb1-4668-8a48-c57135996d48" providerId="ADAL" clId="{F92A2424-4006-4C2D-8CB3-BA47270E46FA}" dt="2025-05-13T14:13:23.150" v="3491" actId="20577"/>
        <pc:sldMkLst>
          <pc:docMk/>
          <pc:sldMk cId="1694059144" sldId="256"/>
        </pc:sldMkLst>
        <pc:spChg chg="mod">
          <ac:chgData name="Clayton Greer" userId="bfba630e-8fb1-4668-8a48-c57135996d48" providerId="ADAL" clId="{F92A2424-4006-4C2D-8CB3-BA47270E46FA}" dt="2025-05-13T14:13:23.150" v="3491" actId="20577"/>
          <ac:spMkLst>
            <pc:docMk/>
            <pc:sldMk cId="1694059144" sldId="256"/>
            <ac:spMk id="2" creationId="{04033523-7D26-D012-4604-D9281120C212}"/>
          </ac:spMkLst>
        </pc:spChg>
      </pc:sldChg>
      <pc:sldChg chg="modSp del mod">
        <pc:chgData name="Clayton Greer" userId="bfba630e-8fb1-4668-8a48-c57135996d48" providerId="ADAL" clId="{F92A2424-4006-4C2D-8CB3-BA47270E46FA}" dt="2025-05-14T16:25:05.512" v="3746" actId="2696"/>
        <pc:sldMkLst>
          <pc:docMk/>
          <pc:sldMk cId="2370764750" sldId="261"/>
        </pc:sldMkLst>
      </pc:sldChg>
      <pc:sldChg chg="del">
        <pc:chgData name="Clayton Greer" userId="bfba630e-8fb1-4668-8a48-c57135996d48" providerId="ADAL" clId="{F92A2424-4006-4C2D-8CB3-BA47270E46FA}" dt="2025-04-23T16:39:48.356" v="2" actId="47"/>
        <pc:sldMkLst>
          <pc:docMk/>
          <pc:sldMk cId="3860775398" sldId="262"/>
        </pc:sldMkLst>
      </pc:sldChg>
      <pc:sldChg chg="del">
        <pc:chgData name="Clayton Greer" userId="bfba630e-8fb1-4668-8a48-c57135996d48" providerId="ADAL" clId="{F92A2424-4006-4C2D-8CB3-BA47270E46FA}" dt="2025-04-23T16:41:03.366" v="3" actId="47"/>
        <pc:sldMkLst>
          <pc:docMk/>
          <pc:sldMk cId="1469774950" sldId="263"/>
        </pc:sldMkLst>
      </pc:sldChg>
      <pc:sldChg chg="add del">
        <pc:chgData name="Clayton Greer" userId="bfba630e-8fb1-4668-8a48-c57135996d48" providerId="ADAL" clId="{F92A2424-4006-4C2D-8CB3-BA47270E46FA}" dt="2025-04-23T16:39:43.828" v="1" actId="47"/>
        <pc:sldMkLst>
          <pc:docMk/>
          <pc:sldMk cId="3907058825" sldId="266"/>
        </pc:sldMkLst>
      </pc:sldChg>
      <pc:sldChg chg="del">
        <pc:chgData name="Clayton Greer" userId="bfba630e-8fb1-4668-8a48-c57135996d48" providerId="ADAL" clId="{F92A2424-4006-4C2D-8CB3-BA47270E46FA}" dt="2025-04-23T16:41:17.199" v="5" actId="47"/>
        <pc:sldMkLst>
          <pc:docMk/>
          <pc:sldMk cId="3875755076" sldId="271"/>
        </pc:sldMkLst>
      </pc:sldChg>
      <pc:sldChg chg="modSp mod">
        <pc:chgData name="Clayton Greer" userId="bfba630e-8fb1-4668-8a48-c57135996d48" providerId="ADAL" clId="{F92A2424-4006-4C2D-8CB3-BA47270E46FA}" dt="2025-05-13T14:16:33.547" v="3522" actId="20577"/>
        <pc:sldMkLst>
          <pc:docMk/>
          <pc:sldMk cId="1798174148" sldId="276"/>
        </pc:sldMkLst>
        <pc:spChg chg="mod">
          <ac:chgData name="Clayton Greer" userId="bfba630e-8fb1-4668-8a48-c57135996d48" providerId="ADAL" clId="{F92A2424-4006-4C2D-8CB3-BA47270E46FA}" dt="2025-05-13T14:16:33.547" v="3522" actId="20577"/>
          <ac:spMkLst>
            <pc:docMk/>
            <pc:sldMk cId="1798174148" sldId="276"/>
            <ac:spMk id="3" creationId="{A02DBAB3-03E6-E7DB-51A9-60B4E4CCEE18}"/>
          </ac:spMkLst>
        </pc:spChg>
      </pc:sldChg>
      <pc:sldChg chg="del">
        <pc:chgData name="Clayton Greer" userId="bfba630e-8fb1-4668-8a48-c57135996d48" providerId="ADAL" clId="{F92A2424-4006-4C2D-8CB3-BA47270E46FA}" dt="2025-04-23T16:41:12.012" v="4" actId="47"/>
        <pc:sldMkLst>
          <pc:docMk/>
          <pc:sldMk cId="1435535146" sldId="2427"/>
        </pc:sldMkLst>
      </pc:sldChg>
      <pc:sldChg chg="modSp del mod">
        <pc:chgData name="Clayton Greer" userId="bfba630e-8fb1-4668-8a48-c57135996d48" providerId="ADAL" clId="{F92A2424-4006-4C2D-8CB3-BA47270E46FA}" dt="2025-05-13T21:17:56.198" v="3592" actId="2696"/>
        <pc:sldMkLst>
          <pc:docMk/>
          <pc:sldMk cId="2279030089" sldId="2428"/>
        </pc:sldMkLst>
      </pc:sldChg>
      <pc:sldChg chg="modSp add mod">
        <pc:chgData name="Clayton Greer" userId="bfba630e-8fb1-4668-8a48-c57135996d48" providerId="ADAL" clId="{F92A2424-4006-4C2D-8CB3-BA47270E46FA}" dt="2025-05-14T20:42:13.436" v="5984" actId="1076"/>
        <pc:sldMkLst>
          <pc:docMk/>
          <pc:sldMk cId="3838669037" sldId="2429"/>
        </pc:sldMkLst>
        <pc:spChg chg="mod">
          <ac:chgData name="Clayton Greer" userId="bfba630e-8fb1-4668-8a48-c57135996d48" providerId="ADAL" clId="{F92A2424-4006-4C2D-8CB3-BA47270E46FA}" dt="2025-04-23T17:48:10.603" v="17" actId="20577"/>
          <ac:spMkLst>
            <pc:docMk/>
            <pc:sldMk cId="3838669037" sldId="2429"/>
            <ac:spMk id="2" creationId="{D15A4F73-25B1-CC1C-9BE1-69D311CD3336}"/>
          </ac:spMkLst>
        </pc:spChg>
        <pc:spChg chg="mod">
          <ac:chgData name="Clayton Greer" userId="bfba630e-8fb1-4668-8a48-c57135996d48" providerId="ADAL" clId="{F92A2424-4006-4C2D-8CB3-BA47270E46FA}" dt="2025-05-14T20:42:13.436" v="5984" actId="1076"/>
          <ac:spMkLst>
            <pc:docMk/>
            <pc:sldMk cId="3838669037" sldId="2429"/>
            <ac:spMk id="3" creationId="{DE6BB2B3-68D3-C4FE-89E0-1C9B4E48EBB4}"/>
          </ac:spMkLst>
        </pc:spChg>
      </pc:sldChg>
      <pc:sldChg chg="addSp delSp modSp add mod">
        <pc:chgData name="Clayton Greer" userId="bfba630e-8fb1-4668-8a48-c57135996d48" providerId="ADAL" clId="{F92A2424-4006-4C2D-8CB3-BA47270E46FA}" dt="2025-05-14T21:05:03.910" v="6363" actId="27636"/>
        <pc:sldMkLst>
          <pc:docMk/>
          <pc:sldMk cId="1719478228" sldId="2430"/>
        </pc:sldMkLst>
        <pc:spChg chg="mod">
          <ac:chgData name="Clayton Greer" userId="bfba630e-8fb1-4668-8a48-c57135996d48" providerId="ADAL" clId="{F92A2424-4006-4C2D-8CB3-BA47270E46FA}" dt="2025-04-28T15:45:18.735" v="347" actId="20577"/>
          <ac:spMkLst>
            <pc:docMk/>
            <pc:sldMk cId="1719478228" sldId="2430"/>
            <ac:spMk id="2" creationId="{FEFE885A-9569-1EA7-773A-D37C1505DB7E}"/>
          </ac:spMkLst>
        </pc:spChg>
        <pc:spChg chg="mod">
          <ac:chgData name="Clayton Greer" userId="bfba630e-8fb1-4668-8a48-c57135996d48" providerId="ADAL" clId="{F92A2424-4006-4C2D-8CB3-BA47270E46FA}" dt="2025-05-14T21:05:03.910" v="6363" actId="27636"/>
          <ac:spMkLst>
            <pc:docMk/>
            <pc:sldMk cId="1719478228" sldId="2430"/>
            <ac:spMk id="3" creationId="{507AD162-2A55-A982-B841-0004334B701B}"/>
          </ac:spMkLst>
        </pc:spChg>
      </pc:sldChg>
      <pc:sldChg chg="modSp add mod">
        <pc:chgData name="Clayton Greer" userId="bfba630e-8fb1-4668-8a48-c57135996d48" providerId="ADAL" clId="{F92A2424-4006-4C2D-8CB3-BA47270E46FA}" dt="2025-05-14T18:02:57.381" v="4299" actId="1076"/>
        <pc:sldMkLst>
          <pc:docMk/>
          <pc:sldMk cId="1713146662" sldId="2431"/>
        </pc:sldMkLst>
        <pc:spChg chg="mod">
          <ac:chgData name="Clayton Greer" userId="bfba630e-8fb1-4668-8a48-c57135996d48" providerId="ADAL" clId="{F92A2424-4006-4C2D-8CB3-BA47270E46FA}" dt="2025-05-14T18:02:47.775" v="4297" actId="14100"/>
          <ac:spMkLst>
            <pc:docMk/>
            <pc:sldMk cId="1713146662" sldId="2431"/>
            <ac:spMk id="2" creationId="{67E69FA0-6D39-3045-34F8-CC93EF6BBB1C}"/>
          </ac:spMkLst>
        </pc:spChg>
        <pc:spChg chg="mod">
          <ac:chgData name="Clayton Greer" userId="bfba630e-8fb1-4668-8a48-c57135996d48" providerId="ADAL" clId="{F92A2424-4006-4C2D-8CB3-BA47270E46FA}" dt="2025-05-14T18:02:52.153" v="4298" actId="1076"/>
          <ac:spMkLst>
            <pc:docMk/>
            <pc:sldMk cId="1713146662" sldId="2431"/>
            <ac:spMk id="3" creationId="{D86F6EDA-B4CD-B13C-7BEA-453425F307B6}"/>
          </ac:spMkLst>
        </pc:spChg>
        <pc:graphicFrameChg chg="mod modGraphic">
          <ac:chgData name="Clayton Greer" userId="bfba630e-8fb1-4668-8a48-c57135996d48" providerId="ADAL" clId="{F92A2424-4006-4C2D-8CB3-BA47270E46FA}" dt="2025-05-14T18:02:57.381" v="4299" actId="1076"/>
          <ac:graphicFrameMkLst>
            <pc:docMk/>
            <pc:sldMk cId="1713146662" sldId="2431"/>
            <ac:graphicFrameMk id="4" creationId="{B65A48E3-F220-1E49-2BA8-EE0F2234812D}"/>
          </ac:graphicFrameMkLst>
        </pc:graphicFrameChg>
      </pc:sldChg>
      <pc:sldChg chg="delSp modSp add mod">
        <pc:chgData name="Clayton Greer" userId="bfba630e-8fb1-4668-8a48-c57135996d48" providerId="ADAL" clId="{F92A2424-4006-4C2D-8CB3-BA47270E46FA}" dt="2025-05-15T13:24:01.920" v="6440" actId="27636"/>
        <pc:sldMkLst>
          <pc:docMk/>
          <pc:sldMk cId="1146381679" sldId="2432"/>
        </pc:sldMkLst>
        <pc:spChg chg="mod">
          <ac:chgData name="Clayton Greer" userId="bfba630e-8fb1-4668-8a48-c57135996d48" providerId="ADAL" clId="{F92A2424-4006-4C2D-8CB3-BA47270E46FA}" dt="2025-04-28T17:58:21.140" v="1273" actId="20577"/>
          <ac:spMkLst>
            <pc:docMk/>
            <pc:sldMk cId="1146381679" sldId="2432"/>
            <ac:spMk id="2" creationId="{4832AB78-A2EF-E98D-D7C0-E060B3140E52}"/>
          </ac:spMkLst>
        </pc:spChg>
        <pc:spChg chg="mod">
          <ac:chgData name="Clayton Greer" userId="bfba630e-8fb1-4668-8a48-c57135996d48" providerId="ADAL" clId="{F92A2424-4006-4C2D-8CB3-BA47270E46FA}" dt="2025-05-15T13:24:01.920" v="6440" actId="27636"/>
          <ac:spMkLst>
            <pc:docMk/>
            <pc:sldMk cId="1146381679" sldId="2432"/>
            <ac:spMk id="3" creationId="{19A657B2-608D-AA68-9E12-BA467619BA2B}"/>
          </ac:spMkLst>
        </pc:spChg>
      </pc:sldChg>
      <pc:sldChg chg="delSp modSp add mod">
        <pc:chgData name="Clayton Greer" userId="bfba630e-8fb1-4668-8a48-c57135996d48" providerId="ADAL" clId="{F92A2424-4006-4C2D-8CB3-BA47270E46FA}" dt="2025-04-28T18:04:36.068" v="1424" actId="207"/>
        <pc:sldMkLst>
          <pc:docMk/>
          <pc:sldMk cId="3560732689" sldId="2433"/>
        </pc:sldMkLst>
        <pc:spChg chg="mod">
          <ac:chgData name="Clayton Greer" userId="bfba630e-8fb1-4668-8a48-c57135996d48" providerId="ADAL" clId="{F92A2424-4006-4C2D-8CB3-BA47270E46FA}" dt="2025-04-28T18:02:37.692" v="1387" actId="5793"/>
          <ac:spMkLst>
            <pc:docMk/>
            <pc:sldMk cId="3560732689" sldId="2433"/>
            <ac:spMk id="2" creationId="{CD084060-A9B3-0D49-0998-4CFF3917F7E8}"/>
          </ac:spMkLst>
        </pc:spChg>
        <pc:spChg chg="mod">
          <ac:chgData name="Clayton Greer" userId="bfba630e-8fb1-4668-8a48-c57135996d48" providerId="ADAL" clId="{F92A2424-4006-4C2D-8CB3-BA47270E46FA}" dt="2025-04-28T18:04:36.068" v="1424" actId="207"/>
          <ac:spMkLst>
            <pc:docMk/>
            <pc:sldMk cId="3560732689" sldId="2433"/>
            <ac:spMk id="3" creationId="{6F1B13CE-C5D6-E635-04D9-713A7F326276}"/>
          </ac:spMkLst>
        </pc:spChg>
      </pc:sldChg>
      <pc:sldChg chg="modSp new mod">
        <pc:chgData name="Clayton Greer" userId="bfba630e-8fb1-4668-8a48-c57135996d48" providerId="ADAL" clId="{F92A2424-4006-4C2D-8CB3-BA47270E46FA}" dt="2025-05-13T21:19:29.454" v="3613" actId="20577"/>
        <pc:sldMkLst>
          <pc:docMk/>
          <pc:sldMk cId="674627530" sldId="2434"/>
        </pc:sldMkLst>
        <pc:spChg chg="mod">
          <ac:chgData name="Clayton Greer" userId="bfba630e-8fb1-4668-8a48-c57135996d48" providerId="ADAL" clId="{F92A2424-4006-4C2D-8CB3-BA47270E46FA}" dt="2025-04-28T18:34:35.006" v="2326" actId="20577"/>
          <ac:spMkLst>
            <pc:docMk/>
            <pc:sldMk cId="674627530" sldId="2434"/>
            <ac:spMk id="2" creationId="{E83BE57A-66FD-99E9-CFCD-B67ED22BA62A}"/>
          </ac:spMkLst>
        </pc:spChg>
        <pc:spChg chg="mod">
          <ac:chgData name="Clayton Greer" userId="bfba630e-8fb1-4668-8a48-c57135996d48" providerId="ADAL" clId="{F92A2424-4006-4C2D-8CB3-BA47270E46FA}" dt="2025-05-13T21:19:29.454" v="3613" actId="20577"/>
          <ac:spMkLst>
            <pc:docMk/>
            <pc:sldMk cId="674627530" sldId="2434"/>
            <ac:spMk id="3" creationId="{98815D0F-071C-9E36-000E-2B2F6A1B209A}"/>
          </ac:spMkLst>
        </pc:spChg>
      </pc:sldChg>
      <pc:sldChg chg="modSp new mod">
        <pc:chgData name="Clayton Greer" userId="bfba630e-8fb1-4668-8a48-c57135996d48" providerId="ADAL" clId="{F92A2424-4006-4C2D-8CB3-BA47270E46FA}" dt="2025-04-28T19:06:46.797" v="3368" actId="27636"/>
        <pc:sldMkLst>
          <pc:docMk/>
          <pc:sldMk cId="2871744809" sldId="2435"/>
        </pc:sldMkLst>
        <pc:spChg chg="mod">
          <ac:chgData name="Clayton Greer" userId="bfba630e-8fb1-4668-8a48-c57135996d48" providerId="ADAL" clId="{F92A2424-4006-4C2D-8CB3-BA47270E46FA}" dt="2025-04-28T18:59:51.230" v="2801" actId="20577"/>
          <ac:spMkLst>
            <pc:docMk/>
            <pc:sldMk cId="2871744809" sldId="2435"/>
            <ac:spMk id="2" creationId="{D0AAC40C-07EC-C4DB-09B6-FFB07C617219}"/>
          </ac:spMkLst>
        </pc:spChg>
        <pc:spChg chg="mod">
          <ac:chgData name="Clayton Greer" userId="bfba630e-8fb1-4668-8a48-c57135996d48" providerId="ADAL" clId="{F92A2424-4006-4C2D-8CB3-BA47270E46FA}" dt="2025-04-28T19:06:46.797" v="3368" actId="27636"/>
          <ac:spMkLst>
            <pc:docMk/>
            <pc:sldMk cId="2871744809" sldId="2435"/>
            <ac:spMk id="3" creationId="{E620E043-89BF-8F2B-8422-A08F2FB6E4F9}"/>
          </ac:spMkLst>
        </pc:spChg>
      </pc:sldChg>
      <pc:sldChg chg="modSp add mod">
        <pc:chgData name="Clayton Greer" userId="bfba630e-8fb1-4668-8a48-c57135996d48" providerId="ADAL" clId="{F92A2424-4006-4C2D-8CB3-BA47270E46FA}" dt="2025-05-14T20:23:22.658" v="5563" actId="27636"/>
        <pc:sldMkLst>
          <pc:docMk/>
          <pc:sldMk cId="3910009429" sldId="2436"/>
        </pc:sldMkLst>
        <pc:spChg chg="mod">
          <ac:chgData name="Clayton Greer" userId="bfba630e-8fb1-4668-8a48-c57135996d48" providerId="ADAL" clId="{F92A2424-4006-4C2D-8CB3-BA47270E46FA}" dt="2025-05-13T21:20:16.917" v="3658" actId="20577"/>
          <ac:spMkLst>
            <pc:docMk/>
            <pc:sldMk cId="3910009429" sldId="2436"/>
            <ac:spMk id="2" creationId="{C7483CD8-B158-C89A-4D84-08A6751C59ED}"/>
          </ac:spMkLst>
        </pc:spChg>
        <pc:spChg chg="mod">
          <ac:chgData name="Clayton Greer" userId="bfba630e-8fb1-4668-8a48-c57135996d48" providerId="ADAL" clId="{F92A2424-4006-4C2D-8CB3-BA47270E46FA}" dt="2025-05-14T20:23:22.658" v="5563" actId="27636"/>
          <ac:spMkLst>
            <pc:docMk/>
            <pc:sldMk cId="3910009429" sldId="2436"/>
            <ac:spMk id="3" creationId="{EFF13409-175A-9D8F-2CEF-294FF8DE73B6}"/>
          </ac:spMkLst>
        </pc:spChg>
      </pc:sldChg>
      <pc:sldChg chg="modSp new mod">
        <pc:chgData name="Clayton Greer" userId="bfba630e-8fb1-4668-8a48-c57135996d48" providerId="ADAL" clId="{F92A2424-4006-4C2D-8CB3-BA47270E46FA}" dt="2025-05-14T20:47:08.876" v="6206" actId="20577"/>
        <pc:sldMkLst>
          <pc:docMk/>
          <pc:sldMk cId="2335957838" sldId="2437"/>
        </pc:sldMkLst>
        <pc:spChg chg="mod">
          <ac:chgData name="Clayton Greer" userId="bfba630e-8fb1-4668-8a48-c57135996d48" providerId="ADAL" clId="{F92A2424-4006-4C2D-8CB3-BA47270E46FA}" dt="2025-05-14T20:29:48.087" v="5836" actId="14100"/>
          <ac:spMkLst>
            <pc:docMk/>
            <pc:sldMk cId="2335957838" sldId="2437"/>
            <ac:spMk id="2" creationId="{44C46ED1-023E-6F10-AC0D-1DA3D137E67E}"/>
          </ac:spMkLst>
        </pc:spChg>
        <pc:spChg chg="mod">
          <ac:chgData name="Clayton Greer" userId="bfba630e-8fb1-4668-8a48-c57135996d48" providerId="ADAL" clId="{F92A2424-4006-4C2D-8CB3-BA47270E46FA}" dt="2025-05-14T20:47:08.876" v="6206" actId="20577"/>
          <ac:spMkLst>
            <pc:docMk/>
            <pc:sldMk cId="2335957838" sldId="2437"/>
            <ac:spMk id="3" creationId="{F58C8ED5-EEE7-976C-6D8B-06C944E0EF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4F53-F983-4DA7-8F8A-CEB3F75A081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44C8-40B9-4642-8D61-E314EBBF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38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9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4A88-5267-4F2B-8254-22D296886AB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3523-7D26-D012-4604-D9281120C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center ride through &amp; Guaranteed Reliability Load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5D1E5-5135-24D8-F3E1-C3F99EF6D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Large flexible load task force</a:t>
            </a:r>
          </a:p>
          <a:p>
            <a:r>
              <a:rPr lang="en-US" dirty="0"/>
              <a:t>May 16, 2025</a:t>
            </a:r>
          </a:p>
        </p:txBody>
      </p:sp>
    </p:spTree>
    <p:extLst>
      <p:ext uri="{BB962C8B-B14F-4D97-AF65-F5344CB8AC3E}">
        <p14:creationId xmlns:p14="http://schemas.microsoft.com/office/powerpoint/2010/main" val="169405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E57A-66FD-99E9-CFCD-B67ED22B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Load can be fully served if flexible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5D0F-071C-9E36-000E-2B2F6A1B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8288"/>
            <a:ext cx="9905999" cy="38029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500MW load desires to connect to the 345kV system at Graham Switch</a:t>
            </a:r>
          </a:p>
          <a:p>
            <a:r>
              <a:rPr lang="en-US" dirty="0"/>
              <a:t>Firm Load studies show that only 200MWs is available until a transmission project can be completed that is expected to go in service May of 2030</a:t>
            </a:r>
          </a:p>
          <a:p>
            <a:r>
              <a:rPr lang="en-US" dirty="0"/>
              <a:t>Flexible Load studies show that the entire load can be served immediately</a:t>
            </a:r>
          </a:p>
          <a:p>
            <a:r>
              <a:rPr lang="en-US" dirty="0"/>
              <a:t>The load desires energization by May of 2027</a:t>
            </a:r>
          </a:p>
          <a:p>
            <a:r>
              <a:rPr lang="en-US" dirty="0"/>
              <a:t>The load can enter a GRL contract for the period May ‘27 thru completion of the Project defined in the studies</a:t>
            </a:r>
          </a:p>
          <a:p>
            <a:r>
              <a:rPr lang="en-US" dirty="0"/>
              <a:t>The load may be expected to reduce or go on backup any time the elements captured as a limitation in the Firm Load studies are active</a:t>
            </a:r>
          </a:p>
        </p:txBody>
      </p:sp>
    </p:spTree>
    <p:extLst>
      <p:ext uri="{BB962C8B-B14F-4D97-AF65-F5344CB8AC3E}">
        <p14:creationId xmlns:p14="http://schemas.microsoft.com/office/powerpoint/2010/main" val="67462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7EC6-D117-E6CF-71DD-951D26C4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3CD8-B158-C89A-4D84-08A6751C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concept – difficult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3409-175A-9D8F-2CEF-294FF8DE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8288"/>
            <a:ext cx="9905999" cy="38029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of the GRL concept seems like a no-brainer</a:t>
            </a:r>
          </a:p>
          <a:p>
            <a:r>
              <a:rPr lang="en-US" dirty="0"/>
              <a:t>Implementation is not super easy:</a:t>
            </a:r>
          </a:p>
          <a:p>
            <a:r>
              <a:rPr lang="en-US" dirty="0"/>
              <a:t>Planning will need to become scripted</a:t>
            </a:r>
          </a:p>
          <a:p>
            <a:pPr lvl="1"/>
            <a:r>
              <a:rPr lang="en-US" dirty="0"/>
              <a:t>GRL loads need to be at 0 MWs for the specified contingencies</a:t>
            </a:r>
          </a:p>
          <a:p>
            <a:pPr lvl="1"/>
            <a:r>
              <a:rPr lang="en-US" dirty="0"/>
              <a:t>Multiple load models needed to correspond with contingency sets</a:t>
            </a:r>
          </a:p>
          <a:p>
            <a:pPr lvl="1"/>
            <a:r>
              <a:rPr lang="en-US" dirty="0"/>
              <a:t>Fortunately, models are database driven</a:t>
            </a:r>
          </a:p>
          <a:p>
            <a:r>
              <a:rPr lang="en-US" dirty="0"/>
              <a:t>Operations can become more complex</a:t>
            </a:r>
          </a:p>
          <a:p>
            <a:pPr lvl="1"/>
            <a:r>
              <a:rPr lang="en-US" dirty="0"/>
              <a:t>Ideally the load will only be interrupted when conditions warrant</a:t>
            </a:r>
          </a:p>
          <a:p>
            <a:pPr lvl="1"/>
            <a:r>
              <a:rPr lang="en-US" dirty="0"/>
              <a:t>Some cases may need a level of automation</a:t>
            </a:r>
          </a:p>
        </p:txBody>
      </p:sp>
    </p:spTree>
    <p:extLst>
      <p:ext uri="{BB962C8B-B14F-4D97-AF65-F5344CB8AC3E}">
        <p14:creationId xmlns:p14="http://schemas.microsoft.com/office/powerpoint/2010/main" val="391000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ED1-023E-6F10-AC0D-1DA3D137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8615"/>
          </a:xfrm>
        </p:spPr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8ED5-EEE7-976C-6D8B-06C944E0E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7133"/>
            <a:ext cx="9905999" cy="429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Could require extended period on outage or backup gen</a:t>
            </a:r>
          </a:p>
          <a:p>
            <a:pPr lvl="1"/>
            <a:r>
              <a:rPr lang="en-US" dirty="0"/>
              <a:t>Line maintenance for instance</a:t>
            </a:r>
          </a:p>
          <a:p>
            <a:r>
              <a:rPr lang="en-US" dirty="0"/>
              <a:t>May not be suitable solution for non-attainment areas</a:t>
            </a:r>
          </a:p>
          <a:p>
            <a:r>
              <a:rPr lang="en-US" dirty="0"/>
              <a:t>What “risk” data can be made available to allow for informed decision</a:t>
            </a:r>
          </a:p>
          <a:p>
            <a:pPr lvl="1"/>
            <a:r>
              <a:rPr lang="en-US" dirty="0"/>
              <a:t>Line outage histories</a:t>
            </a:r>
          </a:p>
          <a:p>
            <a:pPr lvl="1"/>
            <a:r>
              <a:rPr lang="en-US" dirty="0"/>
              <a:t>Line maintenance schedules</a:t>
            </a:r>
          </a:p>
          <a:p>
            <a:pPr lvl="1"/>
            <a:r>
              <a:rPr lang="en-US" dirty="0"/>
              <a:t>Anything that aids estimation of service usage</a:t>
            </a:r>
          </a:p>
          <a:p>
            <a:r>
              <a:rPr lang="en-US" dirty="0"/>
              <a:t>“Your Milage May Vary” issues</a:t>
            </a:r>
          </a:p>
          <a:p>
            <a:pPr lvl="1"/>
            <a:r>
              <a:rPr lang="en-US" dirty="0"/>
              <a:t>Load, gen, topology in real time will not match study cases</a:t>
            </a:r>
          </a:p>
          <a:p>
            <a:pPr lvl="1"/>
            <a:r>
              <a:rPr lang="en-US" dirty="0"/>
              <a:t>Cases are static estimations of future conditions (summer peak, off-peak)</a:t>
            </a:r>
          </a:p>
          <a:p>
            <a:pPr lvl="1"/>
            <a:r>
              <a:rPr lang="en-US" dirty="0"/>
              <a:t>Load will likely be needed more and less than contract allows</a:t>
            </a:r>
          </a:p>
          <a:p>
            <a:r>
              <a:rPr lang="en-US" dirty="0"/>
              <a:t>Potential automated enhancements</a:t>
            </a:r>
          </a:p>
          <a:p>
            <a:pPr lvl="1"/>
            <a:r>
              <a:rPr lang="en-US" dirty="0"/>
              <a:t>Products exist that can automate many of the responsibilities of the load (</a:t>
            </a:r>
            <a:r>
              <a:rPr lang="en-US" dirty="0" err="1"/>
              <a:t>Splight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5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DC346-153F-5FDE-5B99-59677F60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C534-C239-7501-18A6-324A8B28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740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A book and a question mark&#10;&#10;Description automatically generated">
            <a:extLst>
              <a:ext uri="{FF2B5EF4-FFF2-40B4-BE49-F238E27FC236}">
                <a16:creationId xmlns:a16="http://schemas.microsoft.com/office/drawing/2014/main" id="{5B22DC87-69F2-7626-C2DB-0239B44C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27" y="1725795"/>
            <a:ext cx="4677302" cy="46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9187-ABEB-AB69-1BF6-61C889C9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voltage ride through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4AD01-4E05-47DF-FDAA-56138C9509EF}"/>
              </a:ext>
            </a:extLst>
          </p:cNvPr>
          <p:cNvSpPr txBox="1"/>
          <p:nvPr/>
        </p:nvSpPr>
        <p:spPr>
          <a:xfrm>
            <a:off x="1337983" y="1822076"/>
            <a:ext cx="8599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Definition: Failure to maintain consistent load level on grid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Load that is on, but served off-grid is a problem for the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Three potential failure points with Low Voltage Ride 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Massive failover to backup generation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“3 Strikes”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UPS system switching configurations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Inverter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Variable Frequency Drive motors failing to ride through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Mostly cooling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Today’s focus – UPS system Switching</a:t>
            </a:r>
          </a:p>
        </p:txBody>
      </p:sp>
    </p:spTree>
    <p:extLst>
      <p:ext uri="{BB962C8B-B14F-4D97-AF65-F5344CB8AC3E}">
        <p14:creationId xmlns:p14="http://schemas.microsoft.com/office/powerpoint/2010/main" val="390705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3943-9B8D-FAEC-9095-DBE7F1563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E7CE-D8E5-F2D6-0B14-C91D23AC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7363"/>
          </a:xfrm>
        </p:spPr>
        <p:txBody>
          <a:bodyPr/>
          <a:lstStyle/>
          <a:p>
            <a:r>
              <a:rPr lang="en-US" dirty="0"/>
              <a:t>UPS inverter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BAB3-03E6-E7DB-51A9-60B4E4CC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1328"/>
            <a:ext cx="9905999" cy="4951293"/>
          </a:xfrm>
        </p:spPr>
        <p:txBody>
          <a:bodyPr>
            <a:normAutofit/>
          </a:bodyPr>
          <a:lstStyle/>
          <a:p>
            <a:r>
              <a:rPr lang="en-US" sz="2000" dirty="0"/>
              <a:t>Problem: UPS inverter operation during low voltage events can cause similar results to backup generation use </a:t>
            </a:r>
          </a:p>
          <a:p>
            <a:pPr lvl="1"/>
            <a:r>
              <a:rPr lang="en-US" sz="1800" dirty="0"/>
              <a:t>Inverters act as programmable one-way devices that convert AC power to DC power for battery charging and power conditioning</a:t>
            </a:r>
          </a:p>
          <a:p>
            <a:pPr lvl="1"/>
            <a:r>
              <a:rPr lang="en-US" sz="1800" dirty="0"/>
              <a:t>During events, the inverter in effect opens like a switch and remains open until conditions “stabilize” based on a programmatic delay (usually 5-30 seconds)</a:t>
            </a:r>
          </a:p>
          <a:p>
            <a:pPr lvl="2"/>
            <a:r>
              <a:rPr lang="en-US" sz="1600" dirty="0"/>
              <a:t>Ensure stable power/limit repeated switching</a:t>
            </a:r>
          </a:p>
          <a:p>
            <a:pPr lvl="1"/>
            <a:r>
              <a:rPr lang="en-US" sz="1800" dirty="0"/>
              <a:t>Long delays can cause same problems mentioned previously</a:t>
            </a:r>
          </a:p>
          <a:p>
            <a:r>
              <a:rPr lang="en-US" sz="2000" dirty="0"/>
              <a:t>Solutions:</a:t>
            </a:r>
          </a:p>
          <a:p>
            <a:pPr lvl="1"/>
            <a:r>
              <a:rPr lang="en-US" sz="1600" dirty="0"/>
              <a:t>It appears at least some vendors can revise the control software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DAAE0-C06C-23C4-02B4-35D8041BE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569" y="3480648"/>
            <a:ext cx="40290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CCEA5-A755-999C-BFDB-59011226C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4F73-25B1-CC1C-9BE1-69D311CD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BB2B3-68D3-C4FE-89E0-1C9B4E48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909"/>
            <a:ext cx="10515600" cy="46252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Electrical regions already exist with over 4GWs of load approved for connection</a:t>
            </a:r>
          </a:p>
          <a:p>
            <a:pPr lvl="1"/>
            <a:r>
              <a:rPr lang="en-US" dirty="0"/>
              <a:t>Time is not on our side</a:t>
            </a:r>
          </a:p>
          <a:p>
            <a:r>
              <a:rPr lang="en-US" dirty="0"/>
              <a:t>Appears to be clear line of sight to solutions for LVRT</a:t>
            </a:r>
          </a:p>
          <a:p>
            <a:pPr lvl="1"/>
            <a:r>
              <a:rPr lang="en-US" dirty="0"/>
              <a:t>Proposal for backup generation throwover schemes</a:t>
            </a:r>
          </a:p>
          <a:p>
            <a:pPr lvl="2"/>
            <a:r>
              <a:rPr lang="en-US" dirty="0"/>
              <a:t>Reprogram controls to eliminate “3 strikes” test</a:t>
            </a:r>
          </a:p>
          <a:p>
            <a:pPr lvl="1"/>
            <a:r>
              <a:rPr lang="en-US" dirty="0"/>
              <a:t>Proposal for UPS system switching</a:t>
            </a:r>
          </a:p>
          <a:p>
            <a:pPr lvl="2"/>
            <a:r>
              <a:rPr lang="en-US" dirty="0"/>
              <a:t>Reprogram to immediate return with line-voltage recovery</a:t>
            </a:r>
          </a:p>
          <a:p>
            <a:r>
              <a:rPr lang="en-US" dirty="0"/>
              <a:t>Need to better frame potential solutions</a:t>
            </a:r>
          </a:p>
          <a:p>
            <a:r>
              <a:rPr lang="en-US" dirty="0"/>
              <a:t>Need to perform detailed study on solutions to ensure not creating new issues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Note that there should be a Load Commissioning Requirement coming soon!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dirty="0"/>
              <a:t>Responsibility will be on the load to ensure they can meet standards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6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D0322-0A6C-AD81-5BB8-A7EAF1575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885A-9569-1EA7-773A-D37C1505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/>
              <a:t>New NPRR/PGRR: Guaranteed Reliability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D162-2A55-A982-B841-0004334B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/>
          </a:bodyPr>
          <a:lstStyle/>
          <a:p>
            <a:r>
              <a:rPr lang="en-US" dirty="0"/>
              <a:t>Goal: Provide a bridging solution for loads that can provide flexibility</a:t>
            </a:r>
          </a:p>
          <a:p>
            <a:pPr lvl="1"/>
            <a:r>
              <a:rPr lang="en-US" dirty="0"/>
              <a:t>Allows loads to </a:t>
            </a:r>
            <a:r>
              <a:rPr lang="en-US"/>
              <a:t>potentially connect </a:t>
            </a:r>
            <a:r>
              <a:rPr lang="en-US" dirty="0"/>
              <a:t>years in advance of today’s process</a:t>
            </a:r>
          </a:p>
          <a:p>
            <a:r>
              <a:rPr lang="en-US" dirty="0"/>
              <a:t>Load Interconnection process: </a:t>
            </a:r>
          </a:p>
          <a:p>
            <a:pPr lvl="1"/>
            <a:r>
              <a:rPr lang="en-US" dirty="0"/>
              <a:t>Load requests are submitted to a TSP</a:t>
            </a:r>
          </a:p>
          <a:p>
            <a:pPr lvl="2"/>
            <a:r>
              <a:rPr lang="en-US" dirty="0"/>
              <a:t>load ramp;</a:t>
            </a:r>
          </a:p>
          <a:p>
            <a:pPr lvl="2"/>
            <a:r>
              <a:rPr lang="en-US" dirty="0"/>
              <a:t>anticipated interconnection point;</a:t>
            </a:r>
          </a:p>
          <a:p>
            <a:pPr lvl="2"/>
            <a:r>
              <a:rPr lang="en-US" dirty="0"/>
              <a:t>dynamic data related to the project, etc.</a:t>
            </a:r>
          </a:p>
          <a:p>
            <a:pPr lvl="1"/>
            <a:r>
              <a:rPr lang="en-US" dirty="0"/>
              <a:t>Studies are run to determine that the load can be served without overloading elements of the system which could cause unserved load</a:t>
            </a:r>
          </a:p>
          <a:p>
            <a:pPr lvl="2"/>
            <a:r>
              <a:rPr lang="en-US" dirty="0"/>
              <a:t>Those studies must observe the following contingencies: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31C94-D0E1-00A5-ED33-39C145A94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FA0-6D39-3045-34F8-CC93EF6B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131284"/>
          </a:xfrm>
        </p:spPr>
        <p:txBody>
          <a:bodyPr/>
          <a:lstStyle/>
          <a:p>
            <a:r>
              <a:rPr lang="en-US" dirty="0"/>
              <a:t>Planning guide Contingency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6EDA-B4CD-B13C-7BEA-453425F3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206"/>
            <a:ext cx="10515600" cy="585318"/>
          </a:xfrm>
        </p:spPr>
        <p:txBody>
          <a:bodyPr>
            <a:normAutofit fontScale="92500"/>
          </a:bodyPr>
          <a:lstStyle/>
          <a:p>
            <a:r>
              <a:rPr lang="en-US" dirty="0"/>
              <a:t>From ERCOT Planning Guide 4.1.1.2 Reliability Performance Criteria (emphasis added)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5A48E3-F220-1E49-2BA8-EE0F2234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79687"/>
              </p:ext>
            </p:extLst>
          </p:nvPr>
        </p:nvGraphicFramePr>
        <p:xfrm>
          <a:off x="1299140" y="1685524"/>
          <a:ext cx="8878187" cy="4665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37">
                  <a:extLst>
                    <a:ext uri="{9D8B030D-6E8A-4147-A177-3AD203B41FA5}">
                      <a16:colId xmlns:a16="http://schemas.microsoft.com/office/drawing/2014/main" val="3023715535"/>
                    </a:ext>
                  </a:extLst>
                </a:gridCol>
                <a:gridCol w="2184975">
                  <a:extLst>
                    <a:ext uri="{9D8B030D-6E8A-4147-A177-3AD203B41FA5}">
                      <a16:colId xmlns:a16="http://schemas.microsoft.com/office/drawing/2014/main" val="3199046431"/>
                    </a:ext>
                  </a:extLst>
                </a:gridCol>
                <a:gridCol w="2738134">
                  <a:extLst>
                    <a:ext uri="{9D8B030D-6E8A-4147-A177-3AD203B41FA5}">
                      <a16:colId xmlns:a16="http://schemas.microsoft.com/office/drawing/2014/main" val="3338072235"/>
                    </a:ext>
                  </a:extLst>
                </a:gridCol>
                <a:gridCol w="2074341">
                  <a:extLst>
                    <a:ext uri="{9D8B030D-6E8A-4147-A177-3AD203B41FA5}">
                      <a16:colId xmlns:a16="http://schemas.microsoft.com/office/drawing/2014/main" val="604236628"/>
                    </a:ext>
                  </a:extLst>
                </a:gridCol>
                <a:gridCol w="1576500">
                  <a:extLst>
                    <a:ext uri="{9D8B030D-6E8A-4147-A177-3AD203B41FA5}">
                      <a16:colId xmlns:a16="http://schemas.microsoft.com/office/drawing/2014/main" val="437844739"/>
                    </a:ext>
                  </a:extLst>
                </a:gridCol>
              </a:tblGrid>
              <a:tr h="648233">
                <a:tc gridSpan="2">
                  <a:txBody>
                    <a:bodyPr/>
                    <a:lstStyle/>
                    <a:p>
                      <a:pPr marL="0" marR="0" algn="ctr">
                        <a:spcAft>
                          <a:spcPts val="6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Initial Condition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Event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effectLst/>
                        </a:rPr>
                        <a:t>Facilities within Applicable Ratings and System Stable with No Cascading or Uncontrolled Outages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effectLst/>
                        </a:rPr>
                        <a:t>Non-consequential Load Loss Allowed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 anchor="ctr"/>
                </a:tc>
                <a:extLst>
                  <a:ext uri="{0D108BD9-81ED-4DB2-BD59-A6C34878D82A}">
                    <a16:rowId xmlns:a16="http://schemas.microsoft.com/office/drawing/2014/main" val="944643997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Normal System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Common tower outage, DC Tie Resource outage, or DC Tie Load outage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3685543901"/>
                  </a:ext>
                </a:extLst>
              </a:tr>
              <a:tr h="43215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Unavailability of a generating unit, followed by </a:t>
                      </a:r>
                      <a:r>
                        <a:rPr lang="en-US" sz="900" b="1" dirty="0">
                          <a:effectLst/>
                        </a:rPr>
                        <a:t>Manual System Adjustments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Common tower outage, DC Tie Resource outage, or DC Tie Load outage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3450686586"/>
                  </a:ext>
                </a:extLst>
              </a:tr>
              <a:tr h="1498423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x-none" sz="900" dirty="0">
                          <a:effectLst/>
                        </a:rPr>
                        <a:t>Unavailability </a:t>
                      </a:r>
                      <a:r>
                        <a:rPr lang="en-US" sz="900" dirty="0">
                          <a:effectLst/>
                        </a:rPr>
                        <a:t>of a transformer with the high voltage winding operated at 300 kV or above and low voltage winding operated at 100 kV or above, </a:t>
                      </a:r>
                      <a:r>
                        <a:rPr lang="x-none" sz="900" dirty="0">
                          <a:effectLst/>
                        </a:rPr>
                        <a:t>followed by </a:t>
                      </a:r>
                      <a:r>
                        <a:rPr lang="x-none" sz="900" b="1" dirty="0">
                          <a:effectLst/>
                        </a:rPr>
                        <a:t>Manual System Adjustments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Common tower outage; or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Contingency loss of one of the following: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1.  Generating unit;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2.  Transmission circuit;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3.  Transformer;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4.  Shunt device; 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5.  FACTS device; or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6.  DC Tie Resource or DC Tie Load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2215104221"/>
                  </a:ext>
                </a:extLst>
              </a:tr>
              <a:tr h="1498423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Unavailability of a DC Tie Resource or DC Tie Load, followed by </a:t>
                      </a:r>
                      <a:r>
                        <a:rPr lang="en-US" sz="900" b="1" dirty="0">
                          <a:effectLst/>
                        </a:rPr>
                        <a:t>Manual System Adjustments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Common tower outage; or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Contingency loss of one of the following: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1.  Generating unit;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2.  Transmission circuit;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3.  Transformer;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4.  Shunt device; 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5.  FACTS device; or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6.  DC Tie Resource or DC Tie Load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3286601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4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7730C-B6DD-FD73-DF96-96A0A7A6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4060-A9B3-0D49-0998-4CFF391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13CE-C5D6-E635-04D9-713A7F32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64"/>
            <a:ext cx="10515600" cy="42104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ERCOT Planning Guide 4.1.1.8 Maintenance Outage Reliability Criteria (emphasis added)</a:t>
            </a:r>
          </a:p>
          <a:p>
            <a:pPr marL="4572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	In an off-peak system condition selected in accordance with paragraph (3) below, with any transmission element included in paragraph (2) below unavailable, followed by </a:t>
            </a:r>
            <a:r>
              <a:rPr lang="x-none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Manual System Adjustments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followed by a common tower outage or the contingency loss of a transmission circuit, transformer, shunt device, or FACTS device, with or without a single line-to-ground fault, all Facilities shall be within their applicable Ratings, the ERCOT System shall remain stable with no cascading or uncontrolled Islanding, and there shall be no non-consequential Load loss.  An operational solution may be planned on a permanent basis to resolve a performance deficiency under this condition.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	The unavailability of the following transmission elements shall be considered for the requirements of this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ection: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(i)	Any double-circuit transmission line consisting of two circuits sharing a tower of 0.5 miles or greater where both circuits must be removed from service for a maintenance outage; or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(ii)	Any transmission circuit, transformer, shunt device, or FACTS device.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Aft>
                <a:spcPts val="120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	At least one off-peak system condition occurring outside of the Peak Load Season shall be selected for assessment.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3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30974-7D51-AB76-60DD-049806767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AB78-A2EF-E98D-D7C0-E060B314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 err="1"/>
              <a:t>Pgrr</a:t>
            </a:r>
            <a:r>
              <a:rPr lang="en-US" dirty="0"/>
              <a:t>/</a:t>
            </a:r>
            <a:r>
              <a:rPr lang="en-US" dirty="0" err="1"/>
              <a:t>nprr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57B2-608D-AA68-9E12-BA467619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64"/>
            <a:ext cx="10515600" cy="48555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“double contingency” type constraints are often the most limiting constraint observed in a study</a:t>
            </a:r>
          </a:p>
          <a:p>
            <a:r>
              <a:rPr lang="en-US" dirty="0"/>
              <a:t>As noted in the previous slide “Manual System Adjustments” are allowed between the outages</a:t>
            </a:r>
          </a:p>
          <a:p>
            <a:r>
              <a:rPr lang="en-US"/>
              <a:t>This </a:t>
            </a:r>
            <a:r>
              <a:rPr lang="en-US" dirty="0"/>
              <a:t>PGRR/NPRR would allow use of a load’s flexibility to be observed as a “Manual System Adjustment” in the Planning cases</a:t>
            </a:r>
          </a:p>
          <a:p>
            <a:pPr lvl="1"/>
            <a:r>
              <a:rPr lang="en-US" dirty="0"/>
              <a:t>Use of load reduction</a:t>
            </a:r>
          </a:p>
          <a:p>
            <a:pPr lvl="1"/>
            <a:r>
              <a:rPr lang="en-US" dirty="0"/>
              <a:t>Use of backup generation </a:t>
            </a:r>
          </a:p>
          <a:p>
            <a:r>
              <a:rPr lang="en-US" dirty="0"/>
              <a:t>Studies would incorporate:</a:t>
            </a:r>
          </a:p>
          <a:p>
            <a:pPr lvl="1"/>
            <a:r>
              <a:rPr lang="en-US" dirty="0"/>
              <a:t>Full Firm Load Interconnection</a:t>
            </a:r>
          </a:p>
          <a:p>
            <a:pPr lvl="2"/>
            <a:r>
              <a:rPr lang="en-US" dirty="0"/>
              <a:t>Firm Load studies develop project list</a:t>
            </a:r>
          </a:p>
          <a:p>
            <a:pPr lvl="1"/>
            <a:r>
              <a:rPr lang="en-US" dirty="0"/>
              <a:t>Flexibility study determines what may be done in a bridging scenario</a:t>
            </a:r>
          </a:p>
          <a:p>
            <a:pPr lvl="2"/>
            <a:r>
              <a:rPr lang="en-US" dirty="0"/>
              <a:t>These differences frame the solution and the GRL Agreement between the TSP and the Load</a:t>
            </a:r>
          </a:p>
          <a:p>
            <a:pPr lvl="2"/>
            <a:r>
              <a:rPr lang="en-US" dirty="0"/>
              <a:t>Establishes a list of contingencies elements that, if lost, may require load reduction or use of on-site gen</a:t>
            </a:r>
          </a:p>
          <a:p>
            <a:pPr lvl="2"/>
            <a:r>
              <a:rPr lang="en-US" dirty="0"/>
              <a:t>Establishes level of grid MW reductions based on what is needed to resolve constraints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8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C40C-07EC-C4DB-09B6-FFB07C6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0E043-89BF-8F2B-8422-A08F2FB6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5449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voluntary</a:t>
            </a:r>
          </a:p>
          <a:p>
            <a:r>
              <a:rPr lang="en-US" dirty="0"/>
              <a:t>Are limited to the specific load in the Agreement</a:t>
            </a:r>
          </a:p>
          <a:p>
            <a:r>
              <a:rPr lang="en-US" dirty="0"/>
              <a:t>Are limited to the specific pre-contingency outages shown in the studies that cause limitations</a:t>
            </a:r>
          </a:p>
          <a:p>
            <a:r>
              <a:rPr lang="en-US" dirty="0"/>
              <a:t>Are limited to the MW deficiency amount shown in the studies</a:t>
            </a:r>
          </a:p>
          <a:p>
            <a:r>
              <a:rPr lang="en-US" dirty="0"/>
              <a:t>Are limited in duration to the period when projects alleviate the constraint</a:t>
            </a:r>
          </a:p>
          <a:p>
            <a:r>
              <a:rPr lang="en-US" dirty="0"/>
              <a:t>Are not to be used as the “Easy” button</a:t>
            </a:r>
          </a:p>
        </p:txBody>
      </p:sp>
    </p:spTree>
    <p:extLst>
      <p:ext uri="{BB962C8B-B14F-4D97-AF65-F5344CB8AC3E}">
        <p14:creationId xmlns:p14="http://schemas.microsoft.com/office/powerpoint/2010/main" val="2871744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1553</TotalTime>
  <Words>1348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Times New Roman</vt:lpstr>
      <vt:lpstr>Tw Cen MT</vt:lpstr>
      <vt:lpstr>Circuit</vt:lpstr>
      <vt:lpstr>Data center ride through &amp; Guaranteed Reliability Load</vt:lpstr>
      <vt:lpstr>Low voltage ride through issues</vt:lpstr>
      <vt:lpstr>UPS inverter operation</vt:lpstr>
      <vt:lpstr>Next steps</vt:lpstr>
      <vt:lpstr>New NPRR/PGRR: Guaranteed Reliability Load</vt:lpstr>
      <vt:lpstr>Planning guide Contingency list</vt:lpstr>
      <vt:lpstr>And…</vt:lpstr>
      <vt:lpstr>Pgrr/nprr approach</vt:lpstr>
      <vt:lpstr>GRL Agreements</vt:lpstr>
      <vt:lpstr>Example 1: Load can be fully served if flexible</vt:lpstr>
      <vt:lpstr>Simple concept – difficult implementation</vt:lpstr>
      <vt:lpstr>Things to think about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Clayton Greer</dc:creator>
  <cp:lastModifiedBy>Clayton Greer</cp:lastModifiedBy>
  <cp:revision>10</cp:revision>
  <dcterms:created xsi:type="dcterms:W3CDTF">2024-12-27T22:17:02Z</dcterms:created>
  <dcterms:modified xsi:type="dcterms:W3CDTF">2025-05-15T13:24:10Z</dcterms:modified>
</cp:coreProperties>
</file>