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356" r:id="rId11"/>
    <p:sldId id="357" r:id="rId12"/>
    <p:sldId id="314" r:id="rId13"/>
    <p:sldId id="347" r:id="rId14"/>
    <p:sldId id="295" r:id="rId15"/>
    <p:sldId id="355" r:id="rId16"/>
    <p:sldId id="343" r:id="rId17"/>
    <p:sldId id="351" r:id="rId18"/>
    <p:sldId id="344" r:id="rId19"/>
    <p:sldId id="341" r:id="rId20"/>
    <p:sldId id="345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9" autoAdjust="0"/>
    <p:restoredTop sz="94130" autoAdjust="0"/>
  </p:normalViewPr>
  <p:slideViewPr>
    <p:cSldViewPr showGuides="1">
      <p:cViewPr varScale="1">
        <p:scale>
          <a:sx n="123" d="100"/>
          <a:sy n="123" d="100"/>
        </p:scale>
        <p:origin x="123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May 19,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March 2024 - March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7F0DC19-5E5A-B561-0700-29B47B0FB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566" y="1298711"/>
            <a:ext cx="8134868" cy="245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3846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March 2024 - March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2444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28AF3B01-B26F-C4BE-B1A6-89696A673B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524000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March 2024 - March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3237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CFF959A-CD9B-CF18-7AE3-ED5FE3F25C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143030"/>
            <a:ext cx="8153400" cy="261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March 2024 - March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A8C2BF2-DC40-2D1B-B1C2-66318A94BD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069931"/>
            <a:ext cx="8039100" cy="2934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March 2024 - March 2025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087C441-B409-F886-70BA-137E54CD7D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652" y="1353682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March 2024 - March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864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6811AC0-4A92-982C-4E33-F623DCE1BC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511" y="1295400"/>
            <a:ext cx="8153400" cy="262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Highlights: March</a:t>
            </a:r>
            <a:r>
              <a:rPr lang="en-US" sz="1800" dirty="0">
                <a:cs typeface="Times New Roman" panose="02020603050405020304" pitchFamily="18" charset="0"/>
              </a:rPr>
              <a:t> 2025 – </a:t>
            </a:r>
            <a:r>
              <a:rPr lang="en-US" sz="1800" dirty="0">
                <a:latin typeface="+mn-lt"/>
                <a:cs typeface="Times New Roman" panose="02020603050405020304" pitchFamily="18" charset="0"/>
              </a:rPr>
              <a:t>April</a:t>
            </a:r>
            <a:r>
              <a:rPr lang="en-US" sz="1800" dirty="0">
                <a:cs typeface="Times New Roman" panose="02020603050405020304" pitchFamily="18" charset="0"/>
              </a:rPr>
              <a:t> 2025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Market-wide average Total Potential Exposure (TPE) decreased from $1.84 billion in March to $1.78 billion in April  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TPE decreased as peak extrapolated exposure from the previous month rolled off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Average Discretionary Collateral decreased from $4.10 billion in March to $3.73 billion in April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No unusual collateral call activity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1600" dirty="0">
                <a:cs typeface="Times New Roman" panose="02020603050405020304" pitchFamily="18" charset="0"/>
              </a:rPr>
              <a:t>TPE and Forward Adjustment Factors: April 2024 – April 2025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564898-2F53-9C45-BCC4-6E8D48F379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358881"/>
            <a:ext cx="7865397" cy="3416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HB_NORT:H April 2024 – April 2025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CBBD31-FAA3-17C4-1FA5-BD00E24F5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828800"/>
            <a:ext cx="7704247" cy="332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(TPE):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April 2024 – April 2025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" y="54864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C791B4-10E1-BB20-383E-618E68E620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056" y="1407175"/>
            <a:ext cx="8000087" cy="373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81587"/>
          </a:xfrm>
        </p:spPr>
        <p:txBody>
          <a:bodyPr/>
          <a:lstStyle/>
          <a:p>
            <a:r>
              <a:rPr lang="en-US" sz="1600" dirty="0"/>
              <a:t>Issuer Credit Limits vs Total LC Amounts Per Issuer: End-April 2025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7284" y="51816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As of April 30, 2025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There are a total of 35 banks that have issued LCs.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254A8D-FA5F-96A3-DA0F-42C7A6A3C4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54" y="1752600"/>
            <a:ext cx="8185692" cy="277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4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March 2025 – April 2025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31F51A-7449-5AC7-87CB-4C46DAB04F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838" y="1828800"/>
            <a:ext cx="8060324" cy="311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April 2023 - April 2025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76BA99-0D68-8CAA-6089-B7F6304F91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639" y="1371600"/>
            <a:ext cx="7994721" cy="3477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- April 2025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2223DE-E0DB-3CD8-832C-EC33C055F7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116" y="1670151"/>
            <a:ext cx="6553768" cy="35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187542</TotalTime>
  <Words>792</Words>
  <Application>Microsoft Office PowerPoint</Application>
  <PresentationFormat>On-screen Show (4:3)</PresentationFormat>
  <Paragraphs>141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Highlights: March 2025 – April 2025</vt:lpstr>
      <vt:lpstr>TPE and Forward Adjustment Factors: April 2024 – April 2025 </vt:lpstr>
      <vt:lpstr>TPE/Real-Time &amp; Day-Ahead Daily Average Settlement Point Prices for HB_NORT:H April 2024 – April 2025 </vt:lpstr>
      <vt:lpstr>Available Credit by Type Compared to Total Potential Exposure (TPE):  April 2024 – April 2025</vt:lpstr>
      <vt:lpstr>Issuer Credit Limits vs Total LC Amounts Per Issuer: End-April 2025</vt:lpstr>
      <vt:lpstr>Discretionary Collateral March 2025 – April 2025</vt:lpstr>
      <vt:lpstr>Discretionary Collateral by Market Segment April 2023 - April 2025</vt:lpstr>
      <vt:lpstr>TPE and Discretionary Collateral by Market Segment - April 2025</vt:lpstr>
      <vt:lpstr>TPEA Coverage of Settlements March 2024 - March 2025 </vt:lpstr>
      <vt:lpstr>TPEA Coverage of Settlements March 2024 - March 2025 </vt:lpstr>
      <vt:lpstr>TPEA Coverage of Settlements March 2024 - March 2025 </vt:lpstr>
      <vt:lpstr>TPEA Coverage of Settlements March 2024 - March 2025 </vt:lpstr>
      <vt:lpstr>TPEA Coverage of Settlements March 2024 - March 2025 </vt:lpstr>
      <vt:lpstr>TPEA Coverage of Settlements March 2024 - March 2025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1211</cp:revision>
  <cp:lastPrinted>2019-06-18T19:02:16Z</cp:lastPrinted>
  <dcterms:created xsi:type="dcterms:W3CDTF">2016-01-21T15:20:31Z</dcterms:created>
  <dcterms:modified xsi:type="dcterms:W3CDTF">2025-05-15T19:56:10Z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