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5"/>
    <p:sldMasterId id="2147483648" r:id="rId6"/>
    <p:sldMasterId id="2147483651" r:id="rId7"/>
  </p:sldMasterIdLst>
  <p:notesMasterIdLst>
    <p:notesMasterId r:id="rId13"/>
  </p:notesMasterIdLst>
  <p:handoutMasterIdLst>
    <p:handoutMasterId r:id="rId14"/>
  </p:handoutMasterIdLst>
  <p:sldIdLst>
    <p:sldId id="260" r:id="rId8"/>
    <p:sldId id="504" r:id="rId9"/>
    <p:sldId id="493" r:id="rId10"/>
    <p:sldId id="507" r:id="rId11"/>
    <p:sldId id="508"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4" userDrawn="1">
          <p15:clr>
            <a:srgbClr val="A4A3A4"/>
          </p15:clr>
        </p15:guide>
        <p15:guide id="2" pos="2880">
          <p15:clr>
            <a:srgbClr val="A4A3A4"/>
          </p15:clr>
        </p15:guide>
        <p15:guide id="3" orient="horz" pos="3744" userDrawn="1">
          <p15:clr>
            <a:srgbClr val="A4A3A4"/>
          </p15:clr>
        </p15:guide>
        <p15:guide id="4" pos="672" userDrawn="1">
          <p15:clr>
            <a:srgbClr val="A4A3A4"/>
          </p15:clr>
        </p15:guide>
        <p15:guide id="5" pos="508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06ADE0-151E-C1A5-5981-3B026F0FE1B6}" name="Zapanta, Zaldy" initials="RZ" userId="S::Rizaldy.Zapanta@ercot.com::0a5d519a-fdbc-4590-9386-ba6f3827ebd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pells, Vanessa" initials="SV" lastIdx="2" clrIdx="0">
    <p:extLst>
      <p:ext uri="{19B8F6BF-5375-455C-9EA6-DF929625EA0E}">
        <p15:presenceInfo xmlns:p15="http://schemas.microsoft.com/office/powerpoint/2012/main" userId="S-1-5-21-639947351-343809578-3807592339-43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91" autoAdjust="0"/>
    <p:restoredTop sz="94660" autoAdjust="0"/>
  </p:normalViewPr>
  <p:slideViewPr>
    <p:cSldViewPr showGuides="1">
      <p:cViewPr varScale="1">
        <p:scale>
          <a:sx n="78" d="100"/>
          <a:sy n="78" d="100"/>
        </p:scale>
        <p:origin x="1733" y="43"/>
      </p:cViewPr>
      <p:guideLst>
        <p:guide orient="horz" pos="1104"/>
        <p:guide pos="2880"/>
        <p:guide orient="horz" pos="3744"/>
        <p:guide pos="672"/>
        <p:guide pos="508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howGuides="1">
      <p:cViewPr varScale="1">
        <p:scale>
          <a:sx n="61" d="100"/>
          <a:sy n="61" d="100"/>
        </p:scale>
        <p:origin x="321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5/14/2025</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5/14/2025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2054153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3643953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76200" y="6651536"/>
            <a:ext cx="1164525" cy="246221"/>
          </a:xfrm>
          <a:prstGeom prst="rect">
            <a:avLst/>
          </a:prstGeom>
          <a:noFill/>
        </p:spPr>
        <p:txBody>
          <a:bodyPr wrap="square" rtlCol="0">
            <a:spAutoFit/>
          </a:bodyPr>
          <a:lstStyle/>
          <a:p>
            <a:pPr algn="ctr"/>
            <a:r>
              <a:rPr lang="en-US" sz="1000" b="0" baseline="0" dirty="0">
                <a:solidFill>
                  <a:schemeClr val="tx1"/>
                </a:solidFill>
              </a:rPr>
              <a:t>ERCOT Public</a:t>
            </a:r>
            <a:endParaRPr lang="en-US" sz="1000" b="1" dirty="0">
              <a:solidFill>
                <a:schemeClr val="tx1"/>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1905000"/>
            <a:ext cx="5105400" cy="2616101"/>
          </a:xfrm>
          <a:prstGeom prst="rect">
            <a:avLst/>
          </a:prstGeom>
          <a:noFill/>
        </p:spPr>
        <p:txBody>
          <a:bodyPr wrap="square" rtlCol="0">
            <a:spAutoFit/>
          </a:bodyPr>
          <a:lstStyle/>
          <a:p>
            <a:r>
              <a:rPr lang="en-US" sz="2000" b="1" dirty="0"/>
              <a:t>Stress testing framework </a:t>
            </a:r>
            <a:endParaRPr lang="en-US" dirty="0"/>
          </a:p>
          <a:p>
            <a:endParaRPr lang="en-US" dirty="0"/>
          </a:p>
          <a:p>
            <a:r>
              <a:rPr lang="en-US" dirty="0"/>
              <a:t> </a:t>
            </a:r>
          </a:p>
          <a:p>
            <a:r>
              <a:rPr lang="en-US" dirty="0"/>
              <a:t>Sanchir Dashnyam</a:t>
            </a:r>
          </a:p>
          <a:p>
            <a:r>
              <a:rPr lang="en-US" dirty="0"/>
              <a:t>ERCOT Market Credit Manager </a:t>
            </a:r>
          </a:p>
          <a:p>
            <a:endParaRPr lang="en-US" dirty="0"/>
          </a:p>
          <a:p>
            <a:r>
              <a:rPr lang="en-US" dirty="0"/>
              <a:t>ERCOT Public </a:t>
            </a:r>
          </a:p>
          <a:p>
            <a:r>
              <a:rPr lang="en-US" dirty="0"/>
              <a:t>May 19, 2025</a:t>
            </a:r>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C9A54-BF75-4A27-62F6-EE0BE054B0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ED7DE-2321-DB5C-5821-CC30C0111211}"/>
              </a:ext>
            </a:extLst>
          </p:cNvPr>
          <p:cNvSpPr>
            <a:spLocks noGrp="1"/>
          </p:cNvSpPr>
          <p:nvPr>
            <p:ph type="title"/>
          </p:nvPr>
        </p:nvSpPr>
        <p:spPr>
          <a:xfrm>
            <a:off x="381000" y="243682"/>
            <a:ext cx="8458200" cy="823118"/>
          </a:xfrm>
        </p:spPr>
        <p:txBody>
          <a:bodyPr/>
          <a:lstStyle/>
          <a:p>
            <a:pPr marL="0" marR="0">
              <a:spcBef>
                <a:spcPts val="1200"/>
              </a:spcBef>
              <a:spcAft>
                <a:spcPts val="1200"/>
              </a:spcAft>
            </a:pPr>
            <a:r>
              <a:rPr lang="en-US" sz="1800" b="1" kern="1400" dirty="0">
                <a:effectLst/>
                <a:latin typeface="Arial" panose="020B0604020202020204" pitchFamily="34" charset="0"/>
                <a:ea typeface="Times New Roman" panose="02020603050405020304" pitchFamily="18" charset="0"/>
              </a:rPr>
              <a:t>ERCOT CORPORATE STANDARD - </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Market Credit Risk Corporate Standard</a:t>
            </a:r>
            <a:endParaRPr lang="en-US" sz="1800" b="1" kern="1400" dirty="0">
              <a:effectLst/>
              <a:latin typeface="Arial" panose="020B0604020202020204" pitchFamily="34"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CA2CB3F5-F820-F69D-1A3F-4555BF6C904F}"/>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5" name="Content Placeholder 2">
            <a:extLst>
              <a:ext uri="{FF2B5EF4-FFF2-40B4-BE49-F238E27FC236}">
                <a16:creationId xmlns:a16="http://schemas.microsoft.com/office/drawing/2014/main" id="{A64EE06F-E39A-7741-5E15-8795C8F413E5}"/>
              </a:ext>
            </a:extLst>
          </p:cNvPr>
          <p:cNvSpPr>
            <a:spLocks noGrp="1"/>
          </p:cNvSpPr>
          <p:nvPr>
            <p:ph idx="1"/>
          </p:nvPr>
        </p:nvSpPr>
        <p:spPr>
          <a:xfrm>
            <a:off x="552450" y="1323016"/>
            <a:ext cx="8115300" cy="3429000"/>
          </a:xfrm>
        </p:spPr>
        <p:txBody>
          <a:bodyPr/>
          <a:lstStyle/>
          <a:p>
            <a:pPr marL="0" marR="0" indent="0" algn="just">
              <a:spcBef>
                <a:spcPts val="1200"/>
              </a:spcBef>
              <a:spcAft>
                <a:spcPts val="600"/>
              </a:spcAft>
              <a:buNone/>
            </a:pPr>
            <a:r>
              <a:rPr lang="en-US" sz="1200" b="1" dirty="0">
                <a:effectLst/>
                <a:latin typeface="Arial" panose="020B0604020202020204" pitchFamily="34" charset="0"/>
                <a:ea typeface="Times New Roman" panose="02020603050405020304" pitchFamily="18" charset="0"/>
                <a:cs typeface="Arial" panose="020B0604020202020204" pitchFamily="34" charset="0"/>
              </a:rPr>
              <a:t>Market Credit Risk Objective</a:t>
            </a:r>
            <a:endParaRPr lang="en-US" sz="1200" b="1"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a:spcBef>
                <a:spcPts val="1200"/>
              </a:spcBef>
              <a:spcAft>
                <a:spcPts val="600"/>
              </a:spcAft>
              <a:buNone/>
            </a:pPr>
            <a:r>
              <a:rPr lang="en-US" sz="1200" dirty="0">
                <a:effectLst/>
                <a:latin typeface="Arial" panose="020B0604020202020204" pitchFamily="34" charset="0"/>
                <a:ea typeface="Times New Roman" panose="02020603050405020304" pitchFamily="18" charset="0"/>
                <a:cs typeface="Arial" panose="020B0604020202020204" pitchFamily="34" charset="0"/>
              </a:rPr>
              <a:t>In seeking to fulfill BOD objectives to provide for a reliable Texas electricity market, ERCOT stakeholders will </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p>
            <a:pPr lvl="1" algn="just">
              <a:spcBef>
                <a:spcPts val="600"/>
              </a:spcBef>
              <a:spcAft>
                <a:spcPts val="600"/>
              </a:spcAft>
              <a:buSzPts val="1200"/>
              <a:tabLst>
                <a:tab pos="457200" algn="l"/>
              </a:tabLst>
            </a:pPr>
            <a:r>
              <a:rPr lang="en-US" sz="1200" dirty="0">
                <a:effectLst/>
                <a:latin typeface="Arial" panose="020B0604020202020204" pitchFamily="34" charset="0"/>
                <a:ea typeface="Times New Roman" panose="02020603050405020304" pitchFamily="18" charset="0"/>
                <a:cs typeface="Arial" panose="020B0604020202020204" pitchFamily="34" charset="0"/>
              </a:rPr>
              <a:t>directly consider the credit implications of operational or market decisions, </a:t>
            </a:r>
            <a:r>
              <a:rPr lang="en-US" sz="1200" dirty="0">
                <a:effectLst/>
                <a:latin typeface="Arial" panose="020B0604020202020204" pitchFamily="34" charset="0"/>
                <a:ea typeface="Times New Roman" panose="02020603050405020304" pitchFamily="18" charset="0"/>
                <a:cs typeface="Times New Roman" panose="02020603050405020304" pitchFamily="18" charset="0"/>
              </a:rPr>
              <a:t> </a:t>
            </a:r>
          </a:p>
          <a:p>
            <a:pPr lvl="1" algn="just">
              <a:spcBef>
                <a:spcPts val="600"/>
              </a:spcBef>
              <a:spcAft>
                <a:spcPts val="600"/>
              </a:spcAft>
              <a:buSzPts val="1200"/>
              <a:tabLst>
                <a:tab pos="457200" algn="l"/>
              </a:tabLst>
            </a:pPr>
            <a:r>
              <a:rPr lang="en-US" sz="1200" dirty="0">
                <a:effectLst/>
                <a:latin typeface="Arial" panose="020B0604020202020204" pitchFamily="34" charset="0"/>
                <a:ea typeface="Times New Roman" panose="02020603050405020304" pitchFamily="18" charset="0"/>
                <a:cs typeface="Arial" panose="020B0604020202020204" pitchFamily="34" charset="0"/>
              </a:rPr>
              <a:t>maintain sufficiently detailed </a:t>
            </a:r>
            <a:r>
              <a:rPr lang="en-US" sz="1200" b="1" dirty="0">
                <a:effectLst/>
                <a:latin typeface="Arial" panose="020B0604020202020204" pitchFamily="34" charset="0"/>
                <a:ea typeface="Times New Roman" panose="02020603050405020304" pitchFamily="18" charset="0"/>
                <a:cs typeface="Arial" panose="020B0604020202020204" pitchFamily="34" charset="0"/>
              </a:rPr>
              <a:t>understanding of the nature and scope of market credit risk </a:t>
            </a:r>
            <a:r>
              <a:rPr lang="en-US" sz="1200" dirty="0">
                <a:effectLst/>
                <a:latin typeface="Arial" panose="020B0604020202020204" pitchFamily="34" charset="0"/>
                <a:ea typeface="Times New Roman" panose="02020603050405020304" pitchFamily="18" charset="0"/>
                <a:cs typeface="Arial" panose="020B0604020202020204" pitchFamily="34" charset="0"/>
              </a:rPr>
              <a:t>so as to be able to identify material changes in ERCOT’s credit risk profile in a timely manner and </a:t>
            </a:r>
            <a:r>
              <a:rPr lang="en-US" sz="1200" dirty="0">
                <a:effectLst/>
                <a:latin typeface="Arial" panose="020B0604020202020204" pitchFamily="34" charset="0"/>
                <a:ea typeface="Times New Roman" panose="02020603050405020304" pitchFamily="18" charset="0"/>
                <a:cs typeface="Times New Roman" panose="02020603050405020304" pitchFamily="18" charset="0"/>
              </a:rPr>
              <a:t> </a:t>
            </a:r>
          </a:p>
          <a:p>
            <a:pPr lvl="1" algn="just">
              <a:spcBef>
                <a:spcPts val="600"/>
              </a:spcBef>
              <a:spcAft>
                <a:spcPts val="600"/>
              </a:spcAft>
              <a:buSzPts val="1200"/>
              <a:tabLst>
                <a:tab pos="457200" algn="l"/>
              </a:tabLst>
            </a:pPr>
            <a:r>
              <a:rPr lang="en-US" sz="1200" dirty="0">
                <a:effectLst/>
                <a:latin typeface="Arial" panose="020B0604020202020204" pitchFamily="34" charset="0"/>
                <a:ea typeface="Times New Roman" panose="02020603050405020304" pitchFamily="18" charset="0"/>
                <a:cs typeface="Arial" panose="020B0604020202020204" pitchFamily="34" charset="0"/>
              </a:rPr>
              <a:t>seek to maintain a market-wide credit risk profile consistent with an investment grade rating.</a:t>
            </a:r>
            <a:r>
              <a:rPr lang="en-US" sz="1200" dirty="0">
                <a:effectLst/>
                <a:latin typeface="Arial" panose="020B0604020202020204" pitchFamily="34" charset="0"/>
                <a:ea typeface="Times New Roman" panose="02020603050405020304" pitchFamily="18" charset="0"/>
                <a:cs typeface="Times New Roman" panose="02020603050405020304" pitchFamily="18" charset="0"/>
              </a:rPr>
              <a:t> </a:t>
            </a:r>
          </a:p>
          <a:p>
            <a:pPr marL="0" marR="0">
              <a:spcBef>
                <a:spcPts val="600"/>
              </a:spcBef>
              <a:spcAft>
                <a:spcPts val="60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600"/>
              </a:spcBef>
              <a:spcAft>
                <a:spcPts val="600"/>
              </a:spcAft>
            </a:pPr>
            <a:endParaRPr lang="en-US" sz="1200" dirty="0">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600"/>
              </a:spcBef>
              <a:spcAft>
                <a:spcPts val="60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600"/>
              </a:spcBef>
              <a:spcAft>
                <a:spcPts val="600"/>
              </a:spcAft>
            </a:pPr>
            <a:endParaRPr lang="en-US" sz="1200" dirty="0">
              <a:latin typeface="Arial" panose="020B0604020202020204" pitchFamily="34" charset="0"/>
              <a:ea typeface="Times New Roman" panose="02020603050405020304" pitchFamily="18" charset="0"/>
              <a:cs typeface="Times New Roman" panose="02020603050405020304" pitchFamily="18" charset="0"/>
            </a:endParaRPr>
          </a:p>
          <a:p>
            <a:pPr marL="0" indent="0">
              <a:spcBef>
                <a:spcPts val="0"/>
              </a:spcBef>
              <a:spcAft>
                <a:spcPts val="600"/>
              </a:spcAft>
              <a:buNone/>
            </a:pPr>
            <a:endParaRPr lang="en-US" sz="18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54858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CC6C1-7F73-BA74-3D4E-9AB66AC882EE}"/>
              </a:ext>
            </a:extLst>
          </p:cNvPr>
          <p:cNvSpPr>
            <a:spLocks noGrp="1"/>
          </p:cNvSpPr>
          <p:nvPr>
            <p:ph type="title"/>
          </p:nvPr>
        </p:nvSpPr>
        <p:spPr>
          <a:xfrm>
            <a:off x="381000" y="243682"/>
            <a:ext cx="8458200" cy="823118"/>
          </a:xfrm>
        </p:spPr>
        <p:txBody>
          <a:bodyPr/>
          <a:lstStyle/>
          <a:p>
            <a:r>
              <a:rPr lang="en-US" dirty="0"/>
              <a:t>Stress test framework: problem definition </a:t>
            </a:r>
          </a:p>
        </p:txBody>
      </p:sp>
      <p:sp>
        <p:nvSpPr>
          <p:cNvPr id="4" name="Slide Number Placeholder 3">
            <a:extLst>
              <a:ext uri="{FF2B5EF4-FFF2-40B4-BE49-F238E27FC236}">
                <a16:creationId xmlns:a16="http://schemas.microsoft.com/office/drawing/2014/main" id="{75277CCF-A63B-D772-2049-8516D3C29EF8}"/>
              </a:ext>
            </a:extLst>
          </p:cNvPr>
          <p:cNvSpPr>
            <a:spLocks noGrp="1"/>
          </p:cNvSpPr>
          <p:nvPr>
            <p:ph type="sldNum" sz="quarter" idx="4"/>
          </p:nvPr>
        </p:nvSpPr>
        <p:spPr/>
        <p:txBody>
          <a:bodyPr/>
          <a:lstStyle/>
          <a:p>
            <a:fld id="{1D93BD3E-1E9A-4970-A6F7-E7AC52762E0C}" type="slidenum">
              <a:rPr lang="en-US" smtClean="0"/>
              <a:pPr/>
              <a:t>3</a:t>
            </a:fld>
            <a:endParaRPr lang="en-US" dirty="0"/>
          </a:p>
        </p:txBody>
      </p:sp>
      <p:sp>
        <p:nvSpPr>
          <p:cNvPr id="5" name="Content Placeholder 2">
            <a:extLst>
              <a:ext uri="{FF2B5EF4-FFF2-40B4-BE49-F238E27FC236}">
                <a16:creationId xmlns:a16="http://schemas.microsoft.com/office/drawing/2014/main" id="{1CD81FFA-5988-7755-B03E-A53C0A0185A7}"/>
              </a:ext>
            </a:extLst>
          </p:cNvPr>
          <p:cNvSpPr>
            <a:spLocks noGrp="1"/>
          </p:cNvSpPr>
          <p:nvPr>
            <p:ph idx="1"/>
          </p:nvPr>
        </p:nvSpPr>
        <p:spPr>
          <a:xfrm>
            <a:off x="514350" y="1523999"/>
            <a:ext cx="8115300" cy="4537869"/>
          </a:xfrm>
        </p:spPr>
        <p:txBody>
          <a:bodyPr/>
          <a:lstStyle/>
          <a:p>
            <a:pPr>
              <a:spcBef>
                <a:spcPts val="0"/>
              </a:spcBef>
              <a:spcAft>
                <a:spcPts val="600"/>
              </a:spcAft>
            </a:pPr>
            <a:r>
              <a:rPr lang="en-US" sz="1600" dirty="0">
                <a:latin typeface="Calibri" panose="020F0502020204030204" pitchFamily="34" charset="0"/>
                <a:ea typeface="Times New Roman" panose="02020603050405020304" pitchFamily="18" charset="0"/>
              </a:rPr>
              <a:t>What are the risks embedded in the ERCOT marketplace? </a:t>
            </a:r>
          </a:p>
          <a:p>
            <a:pPr>
              <a:spcBef>
                <a:spcPts val="0"/>
              </a:spcBef>
              <a:spcAft>
                <a:spcPts val="600"/>
              </a:spcAft>
            </a:pPr>
            <a:r>
              <a:rPr lang="en-US" sz="1600" dirty="0">
                <a:latin typeface="Calibri" panose="020F0502020204030204" pitchFamily="34" charset="0"/>
                <a:ea typeface="Times New Roman" panose="02020603050405020304" pitchFamily="18" charset="0"/>
              </a:rPr>
              <a:t>How will market participants behave during extreme volatility periods? </a:t>
            </a:r>
          </a:p>
          <a:p>
            <a:pPr>
              <a:spcBef>
                <a:spcPts val="0"/>
              </a:spcBef>
              <a:spcAft>
                <a:spcPts val="600"/>
              </a:spcAft>
            </a:pPr>
            <a:r>
              <a:rPr lang="en-US" sz="1600" dirty="0">
                <a:latin typeface="Calibri" panose="020F0502020204030204" pitchFamily="34" charset="0"/>
                <a:ea typeface="Times New Roman" panose="02020603050405020304" pitchFamily="18" charset="0"/>
              </a:rPr>
              <a:t>What will be the impact of extreme high prices on the market participants? Who could potentially default and how much will be the potential loss to the market, individually and in aggregate? </a:t>
            </a:r>
          </a:p>
          <a:p>
            <a:pPr>
              <a:spcBef>
                <a:spcPts val="0"/>
              </a:spcBef>
              <a:spcAft>
                <a:spcPts val="600"/>
              </a:spcAft>
            </a:pPr>
            <a:r>
              <a:rPr lang="en-US" sz="1600" dirty="0">
                <a:latin typeface="Calibri" panose="020F0502020204030204" pitchFamily="34" charset="0"/>
                <a:ea typeface="Times New Roman" panose="02020603050405020304" pitchFamily="18" charset="0"/>
              </a:rPr>
              <a:t>Does the market, stakeholders and decision makers need to understand and account for potential financial impact (financial losses to the market) of extremely high prices (whether it is in reference to operational decisions or to strategic/ market design related decisions)?</a:t>
            </a:r>
          </a:p>
          <a:p>
            <a:pPr>
              <a:spcBef>
                <a:spcPts val="0"/>
              </a:spcBef>
              <a:spcAft>
                <a:spcPts val="600"/>
              </a:spcAft>
            </a:pPr>
            <a:r>
              <a:rPr lang="en-US" sz="1600" dirty="0">
                <a:latin typeface="Calibri" panose="020F0502020204030204" pitchFamily="34" charset="0"/>
                <a:ea typeface="Times New Roman" panose="02020603050405020304" pitchFamily="18" charset="0"/>
              </a:rPr>
              <a:t>Do we need to do anything to proactively manage the above risks? </a:t>
            </a:r>
          </a:p>
          <a:p>
            <a:pPr>
              <a:spcBef>
                <a:spcPts val="0"/>
              </a:spcBef>
              <a:spcAft>
                <a:spcPts val="600"/>
              </a:spcAft>
            </a:pPr>
            <a:r>
              <a:rPr lang="en-US" sz="1600" dirty="0">
                <a:latin typeface="Calibri" panose="020F0502020204030204" pitchFamily="34" charset="0"/>
                <a:ea typeface="Times New Roman" panose="02020603050405020304" pitchFamily="18" charset="0"/>
              </a:rPr>
              <a:t>Do all market participants fully understand and actively manage the risks involved in participating in ERCOT market?  </a:t>
            </a:r>
          </a:p>
          <a:p>
            <a:pPr marL="0" indent="0">
              <a:spcBef>
                <a:spcPts val="0"/>
              </a:spcBef>
              <a:spcAft>
                <a:spcPts val="600"/>
              </a:spcAft>
              <a:buNone/>
            </a:pPr>
            <a:endParaRPr lang="en-US" sz="18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778441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09DFA-322A-1315-9D06-DD844FA3F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49120E-4ED1-197B-836E-34437A97110F}"/>
              </a:ext>
            </a:extLst>
          </p:cNvPr>
          <p:cNvSpPr>
            <a:spLocks noGrp="1"/>
          </p:cNvSpPr>
          <p:nvPr>
            <p:ph type="title"/>
          </p:nvPr>
        </p:nvSpPr>
        <p:spPr>
          <a:xfrm>
            <a:off x="381000" y="243682"/>
            <a:ext cx="8458200" cy="823118"/>
          </a:xfrm>
        </p:spPr>
        <p:txBody>
          <a:bodyPr/>
          <a:lstStyle/>
          <a:p>
            <a:r>
              <a:rPr lang="en-US" dirty="0"/>
              <a:t>Stress test framework – existing vs new approach</a:t>
            </a:r>
          </a:p>
        </p:txBody>
      </p:sp>
      <p:sp>
        <p:nvSpPr>
          <p:cNvPr id="4" name="Slide Number Placeholder 3">
            <a:extLst>
              <a:ext uri="{FF2B5EF4-FFF2-40B4-BE49-F238E27FC236}">
                <a16:creationId xmlns:a16="http://schemas.microsoft.com/office/drawing/2014/main" id="{17A5DBEC-24E4-B8C9-F77E-6B745BFBC7FE}"/>
              </a:ext>
            </a:extLst>
          </p:cNvPr>
          <p:cNvSpPr>
            <a:spLocks noGrp="1"/>
          </p:cNvSpPr>
          <p:nvPr>
            <p:ph type="sldNum" sz="quarter" idx="4"/>
          </p:nvPr>
        </p:nvSpPr>
        <p:spPr/>
        <p:txBody>
          <a:bodyPr/>
          <a:lstStyle/>
          <a:p>
            <a:fld id="{1D93BD3E-1E9A-4970-A6F7-E7AC52762E0C}" type="slidenum">
              <a:rPr lang="en-US" smtClean="0"/>
              <a:pPr/>
              <a:t>4</a:t>
            </a:fld>
            <a:endParaRPr lang="en-US" dirty="0"/>
          </a:p>
        </p:txBody>
      </p:sp>
      <p:sp>
        <p:nvSpPr>
          <p:cNvPr id="5" name="Content Placeholder 2">
            <a:extLst>
              <a:ext uri="{FF2B5EF4-FFF2-40B4-BE49-F238E27FC236}">
                <a16:creationId xmlns:a16="http://schemas.microsoft.com/office/drawing/2014/main" id="{AAE1EA38-DBC2-4204-347D-807C1A6407A7}"/>
              </a:ext>
            </a:extLst>
          </p:cNvPr>
          <p:cNvSpPr>
            <a:spLocks noGrp="1"/>
          </p:cNvSpPr>
          <p:nvPr>
            <p:ph idx="1"/>
          </p:nvPr>
        </p:nvSpPr>
        <p:spPr>
          <a:xfrm>
            <a:off x="552450" y="1295400"/>
            <a:ext cx="8286750" cy="5265738"/>
          </a:xfrm>
        </p:spPr>
        <p:txBody>
          <a:bodyPr/>
          <a:lstStyle/>
          <a:p>
            <a:pPr marL="0" indent="0">
              <a:spcBef>
                <a:spcPts val="0"/>
              </a:spcBef>
              <a:spcAft>
                <a:spcPts val="600"/>
              </a:spcAft>
              <a:buNone/>
            </a:pPr>
            <a:r>
              <a:rPr lang="en-US" sz="1800" b="1" dirty="0">
                <a:effectLst/>
                <a:latin typeface="Calibri" panose="020F0502020204030204" pitchFamily="34" charset="0"/>
                <a:ea typeface="Times New Roman" panose="02020603050405020304" pitchFamily="18" charset="0"/>
              </a:rPr>
              <a:t>Current framework</a:t>
            </a:r>
            <a:r>
              <a:rPr lang="en-US" sz="1800" dirty="0">
                <a:effectLst/>
                <a:latin typeface="Calibri" panose="020F0502020204030204" pitchFamily="34" charset="0"/>
                <a:ea typeface="Times New Roman" panose="02020603050405020304" pitchFamily="18" charset="0"/>
              </a:rPr>
              <a:t>: ERCOT credit administers the ERCOT Protocols and manages exposures generated by the TPE formula. If a counterparty can not meet the collateral call or pay invoices, they will go into a default and get terminated. Amounts unpaid at termination will get uplifted to the market. </a:t>
            </a:r>
          </a:p>
          <a:p>
            <a:pPr marL="0" indent="0">
              <a:spcBef>
                <a:spcPts val="0"/>
              </a:spcBef>
              <a:spcAft>
                <a:spcPts val="600"/>
              </a:spcAft>
              <a:buNone/>
            </a:pPr>
            <a:endParaRPr lang="en-US" sz="1800" dirty="0">
              <a:latin typeface="Calibri" panose="020F0502020204030204" pitchFamily="34" charset="0"/>
              <a:ea typeface="Times New Roman" panose="02020603050405020304" pitchFamily="18" charset="0"/>
            </a:endParaRPr>
          </a:p>
          <a:p>
            <a:pPr marL="0" indent="0">
              <a:spcBef>
                <a:spcPts val="0"/>
              </a:spcBef>
              <a:spcAft>
                <a:spcPts val="600"/>
              </a:spcAft>
              <a:buNone/>
            </a:pPr>
            <a:r>
              <a:rPr lang="en-US" sz="1800" b="1" dirty="0">
                <a:effectLst/>
                <a:latin typeface="Calibri" panose="020F0502020204030204" pitchFamily="34" charset="0"/>
                <a:ea typeface="Times New Roman" panose="02020603050405020304" pitchFamily="18" charset="0"/>
              </a:rPr>
              <a:t>New framework</a:t>
            </a:r>
            <a:r>
              <a:rPr lang="en-US" sz="1800" dirty="0">
                <a:effectLst/>
                <a:latin typeface="Calibri" panose="020F0502020204030204" pitchFamily="34" charset="0"/>
                <a:ea typeface="Times New Roman" panose="02020603050405020304" pitchFamily="18" charset="0"/>
              </a:rPr>
              <a:t>: in addition to the existing framework the new approach will inject a more proactive approach to risk management. Instead of “this is what happened”, ERCOT will </a:t>
            </a:r>
            <a:r>
              <a:rPr lang="en-US" sz="1800" b="1" i="1" dirty="0">
                <a:effectLst/>
                <a:latin typeface="Calibri" panose="020F0502020204030204" pitchFamily="34" charset="0"/>
                <a:ea typeface="Times New Roman" panose="02020603050405020304" pitchFamily="18" charset="0"/>
              </a:rPr>
              <a:t>proactively</a:t>
            </a:r>
            <a:r>
              <a:rPr lang="en-US" sz="1800" dirty="0">
                <a:effectLst/>
                <a:latin typeface="Calibri" panose="020F0502020204030204" pitchFamily="34" charset="0"/>
                <a:ea typeface="Times New Roman" panose="02020603050405020304" pitchFamily="18" charset="0"/>
              </a:rPr>
              <a:t> (1) identify, (2) measure and (3) mitigate the risk </a:t>
            </a:r>
            <a:r>
              <a:rPr lang="en-US" sz="1800" b="1" i="1" dirty="0">
                <a:effectLst/>
                <a:latin typeface="Calibri" panose="020F0502020204030204" pitchFamily="34" charset="0"/>
                <a:ea typeface="Times New Roman" panose="02020603050405020304" pitchFamily="18" charset="0"/>
              </a:rPr>
              <a:t>before</a:t>
            </a:r>
            <a:r>
              <a:rPr lang="en-US" sz="1800" i="1" dirty="0">
                <a:effectLst/>
                <a:latin typeface="Calibri" panose="020F0502020204030204" pitchFamily="34" charset="0"/>
                <a:ea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rPr>
              <a:t>the actual event occurs. ERCOT will anticipate the default risk in advance and try to mitigate </a:t>
            </a:r>
            <a:r>
              <a:rPr lang="en-US" sz="1800" dirty="0">
                <a:latin typeface="Calibri" panose="020F0502020204030204" pitchFamily="34" charset="0"/>
                <a:ea typeface="Times New Roman" panose="02020603050405020304" pitchFamily="18" charset="0"/>
              </a:rPr>
              <a:t>it through a preset number of actions before the events happen. This active approach will  strengthen ERCOT market risk management practices and improve overall risk management practices of market participants.  The goal will be to develop a framework to carry out the above 3 activities for each potentially defaulting counter- party and the respective potential loss amounts, individually as well as in aggregate for the market under various stress scenarios. The framework is to be tested and continuously improved and fine tuned as time passes and actual stress events occur. </a:t>
            </a:r>
            <a:endParaRPr lang="en-US" sz="1800" dirty="0">
              <a:effectLst/>
              <a:latin typeface="Calibri" panose="020F0502020204030204" pitchFamily="34" charset="0"/>
              <a:ea typeface="Times New Roman" panose="02020603050405020304" pitchFamily="18" charset="0"/>
            </a:endParaRPr>
          </a:p>
          <a:p>
            <a:pPr marL="0" indent="0">
              <a:spcBef>
                <a:spcPts val="0"/>
              </a:spcBef>
              <a:spcAft>
                <a:spcPts val="600"/>
              </a:spcAft>
              <a:buNone/>
            </a:pPr>
            <a:endParaRPr lang="en-US" sz="1800" dirty="0">
              <a:latin typeface="Calibri" panose="020F0502020204030204" pitchFamily="34" charset="0"/>
              <a:ea typeface="Times New Roman" panose="02020603050405020304" pitchFamily="18" charset="0"/>
            </a:endParaRPr>
          </a:p>
          <a:p>
            <a:pPr marL="0" indent="0">
              <a:spcBef>
                <a:spcPts val="0"/>
              </a:spcBef>
              <a:spcAft>
                <a:spcPts val="600"/>
              </a:spcAft>
              <a:buNone/>
            </a:pPr>
            <a:endParaRPr lang="en-US" sz="18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7953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4DC6D-6490-73C7-ED87-FB8DE7A43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73E969-4EBF-942B-A177-0C81A5A929BD}"/>
              </a:ext>
            </a:extLst>
          </p:cNvPr>
          <p:cNvSpPr>
            <a:spLocks noGrp="1"/>
          </p:cNvSpPr>
          <p:nvPr>
            <p:ph type="title"/>
          </p:nvPr>
        </p:nvSpPr>
        <p:spPr>
          <a:xfrm>
            <a:off x="381000" y="243682"/>
            <a:ext cx="8458200" cy="823118"/>
          </a:xfrm>
        </p:spPr>
        <p:txBody>
          <a:bodyPr/>
          <a:lstStyle/>
          <a:p>
            <a:r>
              <a:rPr lang="en-US" dirty="0"/>
              <a:t>New framework – proactively managing risk</a:t>
            </a:r>
          </a:p>
        </p:txBody>
      </p:sp>
      <p:sp>
        <p:nvSpPr>
          <p:cNvPr id="4" name="Slide Number Placeholder 3">
            <a:extLst>
              <a:ext uri="{FF2B5EF4-FFF2-40B4-BE49-F238E27FC236}">
                <a16:creationId xmlns:a16="http://schemas.microsoft.com/office/drawing/2014/main" id="{FFA25508-A53B-3090-A48B-361BD61B4199}"/>
              </a:ext>
            </a:extLst>
          </p:cNvPr>
          <p:cNvSpPr>
            <a:spLocks noGrp="1"/>
          </p:cNvSpPr>
          <p:nvPr>
            <p:ph type="sldNum" sz="quarter" idx="4"/>
          </p:nvPr>
        </p:nvSpPr>
        <p:spPr/>
        <p:txBody>
          <a:bodyPr/>
          <a:lstStyle/>
          <a:p>
            <a:fld id="{1D93BD3E-1E9A-4970-A6F7-E7AC52762E0C}" type="slidenum">
              <a:rPr lang="en-US" smtClean="0"/>
              <a:pPr/>
              <a:t>5</a:t>
            </a:fld>
            <a:endParaRPr lang="en-US" dirty="0"/>
          </a:p>
        </p:txBody>
      </p:sp>
      <p:sp>
        <p:nvSpPr>
          <p:cNvPr id="5" name="Content Placeholder 2">
            <a:extLst>
              <a:ext uri="{FF2B5EF4-FFF2-40B4-BE49-F238E27FC236}">
                <a16:creationId xmlns:a16="http://schemas.microsoft.com/office/drawing/2014/main" id="{19AB220C-FE68-0CAC-6FE9-95946F5BE559}"/>
              </a:ext>
            </a:extLst>
          </p:cNvPr>
          <p:cNvSpPr>
            <a:spLocks noGrp="1"/>
          </p:cNvSpPr>
          <p:nvPr>
            <p:ph idx="1"/>
          </p:nvPr>
        </p:nvSpPr>
        <p:spPr>
          <a:xfrm>
            <a:off x="552450" y="1066800"/>
            <a:ext cx="8286750" cy="4998536"/>
          </a:xfrm>
        </p:spPr>
        <p:txBody>
          <a:bodyPr/>
          <a:lstStyle/>
          <a:p>
            <a:pPr>
              <a:spcBef>
                <a:spcPts val="0"/>
              </a:spcBef>
              <a:spcAft>
                <a:spcPts val="600"/>
              </a:spcAft>
              <a:buFont typeface="+mj-lt"/>
              <a:buAutoNum type="arabicPeriod"/>
            </a:pPr>
            <a:r>
              <a:rPr lang="en-US" sz="1800" b="1" dirty="0">
                <a:latin typeface="Calibri" panose="020F0502020204030204" pitchFamily="34" charset="0"/>
                <a:ea typeface="Times New Roman" panose="02020603050405020304" pitchFamily="18" charset="0"/>
              </a:rPr>
              <a:t>Identify the risk: </a:t>
            </a:r>
            <a:r>
              <a:rPr lang="en-US" sz="1800" dirty="0">
                <a:latin typeface="Calibri" panose="020F0502020204030204" pitchFamily="34" charset="0"/>
                <a:ea typeface="Times New Roman" panose="02020603050405020304" pitchFamily="18" charset="0"/>
              </a:rPr>
              <a:t>Most of the time power prices (RTM, DAM and AS) tend to fluctuate within a relatively stable band for an extended period. But every once in a while, prices will shoot up and reach </a:t>
            </a:r>
            <a:r>
              <a:rPr lang="en-US" sz="1800" b="1" dirty="0">
                <a:latin typeface="Calibri" panose="020F0502020204030204" pitchFamily="34" charset="0"/>
                <a:ea typeface="Times New Roman" panose="02020603050405020304" pitchFamily="18" charset="0"/>
              </a:rPr>
              <a:t>extremely high</a:t>
            </a:r>
            <a:r>
              <a:rPr lang="en-US" sz="1800" dirty="0">
                <a:latin typeface="Calibri" panose="020F0502020204030204" pitchFamily="34" charset="0"/>
                <a:ea typeface="Times New Roman" panose="02020603050405020304" pitchFamily="18" charset="0"/>
              </a:rPr>
              <a:t> levels and stay there for a few days (winter) or weeks (summer). This extreme volatility imposes a stress on the marketplace and could potentially lead to sizable default(s). </a:t>
            </a:r>
            <a:r>
              <a:rPr lang="en-US" sz="1800" i="1" dirty="0">
                <a:latin typeface="Calibri" panose="020F0502020204030204" pitchFamily="34" charset="0"/>
                <a:ea typeface="Times New Roman" panose="02020603050405020304" pitchFamily="18" charset="0"/>
              </a:rPr>
              <a:t> The risk of unpaid balances incurring losses to the market. </a:t>
            </a:r>
          </a:p>
          <a:p>
            <a:pPr>
              <a:spcBef>
                <a:spcPts val="0"/>
              </a:spcBef>
              <a:spcAft>
                <a:spcPts val="600"/>
              </a:spcAft>
              <a:buFont typeface="+mj-lt"/>
              <a:buAutoNum type="arabicPeriod"/>
            </a:pPr>
            <a:r>
              <a:rPr lang="en-US" sz="1800" b="1" dirty="0">
                <a:effectLst/>
                <a:latin typeface="Calibri" panose="020F0502020204030204" pitchFamily="34" charset="0"/>
                <a:ea typeface="Times New Roman" panose="02020603050405020304" pitchFamily="18" charset="0"/>
              </a:rPr>
              <a:t>Measure the risk:  </a:t>
            </a:r>
            <a:r>
              <a:rPr lang="en-US" sz="1800" dirty="0">
                <a:latin typeface="Calibri" panose="020F0502020204030204" pitchFamily="34" charset="0"/>
                <a:ea typeface="Times New Roman" panose="02020603050405020304" pitchFamily="18" charset="0"/>
              </a:rPr>
              <a:t>Each market participant has a different liquidity and capital profile to weather through these high stress periods. On the other hand, each market participant has a unique potential risk exposure profile, which depends on how it participates in the marketplace and how it chooses to hedge its potential exposures. A combination of the two – liquidity and capital on the one hand layered in against potential exposures realized in the event of high stress on the other hand, will yield insights into whether a market participant could default in the event of high prices and if so, provide an estimate of a potential loss. </a:t>
            </a:r>
          </a:p>
          <a:p>
            <a:pPr marL="400050" lvl="1" indent="0">
              <a:spcBef>
                <a:spcPts val="0"/>
              </a:spcBef>
            </a:pPr>
            <a:r>
              <a:rPr lang="en-US" sz="1400" dirty="0">
                <a:latin typeface="Calibri" panose="020F0502020204030204" pitchFamily="34" charset="0"/>
                <a:ea typeface="Times New Roman" panose="02020603050405020304" pitchFamily="18" charset="0"/>
              </a:rPr>
              <a:t>What qualitative and quantitative factors should we consider? </a:t>
            </a:r>
          </a:p>
          <a:p>
            <a:pPr marL="400050" lvl="1" indent="0">
              <a:spcBef>
                <a:spcPts val="0"/>
              </a:spcBef>
            </a:pPr>
            <a:r>
              <a:rPr lang="en-US" sz="1400" dirty="0">
                <a:latin typeface="Calibri" panose="020F0502020204030204" pitchFamily="34" charset="0"/>
                <a:ea typeface="Times New Roman" panose="02020603050405020304" pitchFamily="18" charset="0"/>
              </a:rPr>
              <a:t>Load and load &amp; gen entities vs traders? </a:t>
            </a:r>
          </a:p>
          <a:p>
            <a:pPr marL="400050" lvl="1" indent="0">
              <a:spcBef>
                <a:spcPts val="0"/>
              </a:spcBef>
            </a:pPr>
            <a:r>
              <a:rPr lang="en-US" sz="1400" dirty="0">
                <a:latin typeface="Calibri" panose="020F0502020204030204" pitchFamily="34" charset="0"/>
                <a:ea typeface="Times New Roman" panose="02020603050405020304" pitchFamily="18" charset="0"/>
              </a:rPr>
              <a:t>Liquidity vs capital </a:t>
            </a:r>
          </a:p>
          <a:p>
            <a:pPr marL="400050" lvl="1" indent="0">
              <a:spcBef>
                <a:spcPts val="0"/>
              </a:spcBef>
            </a:pPr>
            <a:r>
              <a:rPr lang="en-US" sz="1400" dirty="0">
                <a:latin typeface="Calibri" panose="020F0502020204030204" pitchFamily="34" charset="0"/>
                <a:ea typeface="Times New Roman" panose="02020603050405020304" pitchFamily="18" charset="0"/>
              </a:rPr>
              <a:t>Exposure assumptions</a:t>
            </a:r>
          </a:p>
          <a:p>
            <a:pPr>
              <a:spcBef>
                <a:spcPts val="0"/>
              </a:spcBef>
              <a:spcAft>
                <a:spcPts val="600"/>
              </a:spcAft>
              <a:buFont typeface="+mj-lt"/>
              <a:buAutoNum type="arabicPeriod"/>
            </a:pPr>
            <a:endParaRPr lang="en-US" sz="18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803456616"/>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BBSettings xmlns="http://schemas.bloomberg.com/settings/1.0">
  <Item name="DocumentId_Charts">{732889FD-550E-4EF6-891C-1FFE9E1BC96F}</Item>
  <Item xmlns="" name="ShapesMap_Charts">{"{732889FD-550E-4EF6-891C-1FFE9E1BC96F}":{"260":{},"492":{},"493":{},"494":{},"495":{},"496":{},"497":{},"498":{},"499":{},"500":{},"501":{},"502":{},"503":{}}}</Item>
</BBSettings>
</file>

<file path=customXml/item4.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terms/"/>
    <ds:schemaRef ds:uri="http://schemas.openxmlformats.org/package/2006/metadata/core-properties"/>
    <ds:schemaRef ds:uri="http://purl.org/dc/dcmitype/"/>
    <ds:schemaRef ds:uri="http://purl.org/dc/elements/1.1/"/>
    <ds:schemaRef ds:uri="http://schemas.microsoft.com/office/2006/documentManagement/types"/>
    <ds:schemaRef ds:uri="http://schemas.microsoft.com/office/infopath/2007/PartnerControls"/>
    <ds:schemaRef ds:uri="http://www.w3.org/XML/1998/namespace"/>
    <ds:schemaRef ds:uri="c34af464-7aa1-4edd-9be4-83dffc1cb926"/>
    <ds:schemaRef ds:uri="http://schemas.microsoft.com/office/2006/metadata/properties"/>
  </ds:schemaRefs>
</ds:datastoreItem>
</file>

<file path=customXml/itemProps3.xml><?xml version="1.0" encoding="utf-8"?>
<ds:datastoreItem xmlns:ds="http://schemas.openxmlformats.org/officeDocument/2006/customXml" ds:itemID="{D6CBEF4E-C6F0-4C29-905B-43DA8743D48C}">
  <ds:schemaRefs>
    <ds:schemaRef ds:uri="http://schemas.bloomberg.com/settings/1.0"/>
    <ds:schemaRef ds:uri=""/>
  </ds:schemaRefs>
</ds:datastoreItem>
</file>

<file path=customXml/itemProps4.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51518</TotalTime>
  <Words>706</Words>
  <Application>Microsoft Office PowerPoint</Application>
  <PresentationFormat>On-screen Show (4:3)</PresentationFormat>
  <Paragraphs>41</Paragraphs>
  <Slides>5</Slides>
  <Notes>2</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5</vt:i4>
      </vt:variant>
    </vt:vector>
  </HeadingPairs>
  <TitlesOfParts>
    <vt:vector size="10" baseType="lpstr">
      <vt:lpstr>Arial</vt:lpstr>
      <vt:lpstr>Calibri</vt:lpstr>
      <vt:lpstr>1_Custom Design</vt:lpstr>
      <vt:lpstr>Office Theme</vt:lpstr>
      <vt:lpstr>Custom Design</vt:lpstr>
      <vt:lpstr>PowerPoint Presentation</vt:lpstr>
      <vt:lpstr>ERCOT CORPORATE STANDARD - Market Credit Risk Corporate Standard</vt:lpstr>
      <vt:lpstr>Stress test framework: problem definition </vt:lpstr>
      <vt:lpstr>Stress test framework – existing vs new approach</vt:lpstr>
      <vt:lpstr>New framework – proactively managing risk</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Dashnyam, Sanchir</cp:lastModifiedBy>
  <cp:revision>592</cp:revision>
  <cp:lastPrinted>2016-01-21T20:53:15Z</cp:lastPrinted>
  <dcterms:created xsi:type="dcterms:W3CDTF">2016-01-21T15:20:31Z</dcterms:created>
  <dcterms:modified xsi:type="dcterms:W3CDTF">2025-05-14T20:56:36Z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2023-10-06T20:34:45Z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c0b2b8ba-cace-4c3c-96d7-e426ee90befd</vt:lpwstr>
  </property>
  <property fmtid="{D5CDD505-2E9C-101B-9397-08002B2CF9AE}" pid="9" name="MSIP_Label_7084cbda-52b8-46fb-a7b7-cb5bd465ed85_ContentBits">
    <vt:lpwstr>0</vt:lpwstr>
  </property>
</Properties>
</file>