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57" r:id="rId3"/>
    <p:sldId id="261" r:id="rId4"/>
    <p:sldId id="264" r:id="rId5"/>
    <p:sldId id="262" r:id="rId6"/>
    <p:sldId id="26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ddam, Maruthi" initials="GM" lastIdx="2" clrIdx="0">
    <p:extLst>
      <p:ext uri="{19B8F6BF-5375-455C-9EA6-DF929625EA0E}">
        <p15:presenceInfo xmlns:p15="http://schemas.microsoft.com/office/powerpoint/2012/main" userId="S-1-5-21-639947351-343809578-3807592339-3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1D8CD1-78FA-4B81-8312-33391A7B1CA3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80B16-ADF8-49B1-A7D3-BCB20423F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5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56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7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</a:rPr>
              <a:t>Revisions to Credit Exposure Calculations for Ancillary Service (AS) Products related to Real-Time Co-Optimization (RTC)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 Credit 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May XX, 2025</a:t>
            </a:r>
          </a:p>
        </p:txBody>
      </p:sp>
    </p:spTree>
    <p:extLst>
      <p:ext uri="{BB962C8B-B14F-4D97-AF65-F5344CB8AC3E}">
        <p14:creationId xmlns:p14="http://schemas.microsoft.com/office/powerpoint/2010/main" val="62520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283" y="762000"/>
            <a:ext cx="11584317" cy="5673306"/>
          </a:xfrm>
        </p:spPr>
        <p:txBody>
          <a:bodyPr>
            <a:normAutofit/>
          </a:bodyPr>
          <a:lstStyle/>
          <a:p>
            <a:r>
              <a:rPr lang="en-US" sz="1200" dirty="0"/>
              <a:t>Update Unbilled Day-Ahead Amounts(UDAA) component of Estimated Aggregate Liability (EAL) calculation to include Real-Time Co-Optimization (RTC) Ancillary Service (AS) Virtual Offers activity </a:t>
            </a:r>
          </a:p>
          <a:p>
            <a:pPr lvl="1"/>
            <a:r>
              <a:rPr lang="en-US" sz="1200" b="1" dirty="0"/>
              <a:t>Currently</a:t>
            </a:r>
            <a:r>
              <a:rPr lang="en-US" sz="1200" dirty="0"/>
              <a:t>: AS Activity is captured in AS Payments and Charges.</a:t>
            </a:r>
          </a:p>
          <a:p>
            <a:pPr lvl="1"/>
            <a:r>
              <a:rPr lang="en-US" sz="1200" b="1" dirty="0"/>
              <a:t>With RTC</a:t>
            </a:r>
            <a:r>
              <a:rPr lang="en-US" sz="1200" dirty="0"/>
              <a:t>: AS Virtual Offers are captured in AS Payments and Charges.</a:t>
            </a:r>
          </a:p>
          <a:p>
            <a:pPr lvl="1"/>
            <a:r>
              <a:rPr lang="en-US" sz="1200" dirty="0"/>
              <a:t>ERCOT Protocol Section 16.11.4.3.1 </a:t>
            </a:r>
            <a:r>
              <a:rPr lang="en-US" sz="1200" i="1" dirty="0"/>
              <a:t>Day-Ahead Liability Estimate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4.6.4.1.1, Regulation Up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4.6.4.1.2, Regulation Down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4.6.4.1.3, Responsive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4.6.4.1.4, Non-Spinning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4.6.4.1.5, ERCOT Contingency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4.6.4.2.1, Regulation Up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4.6.4.2.2, Regulation Down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4.6.4.2.3, Responsive Reserve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4.6.4.2.4, Non-Spinning Reserve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4.6.4.2.5, ERCOT Contingency Reserve Service Charge;</a:t>
            </a:r>
          </a:p>
          <a:p>
            <a:pPr marL="114300" indent="0">
              <a:lnSpc>
                <a:spcPct val="115000"/>
              </a:lnSpc>
              <a:spcAft>
                <a:spcPts val="1200"/>
              </a:spcAft>
              <a:buNone/>
            </a:pPr>
            <a:r>
              <a:rPr lang="en-US" sz="1200" b="1" dirty="0"/>
              <a:t>“Other Ancillary Services” column will include AS Virtual Offers in “UDAA Details for all QSEs of the Counter-Party” Section of “Estimated Aggregate Liability (EAL) Detail Report”. No change to this section.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C5D913-B7E2-7BB6-147C-3DB91BA1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58" y="5685556"/>
            <a:ext cx="11783683" cy="40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4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776C8-4918-AA84-2727-9D2A43EE1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8075-D85D-EE8C-7746-E5244619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88905-5E72-B8AE-F5D4-247CEB622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4754591"/>
          </a:xfrm>
        </p:spPr>
        <p:txBody>
          <a:bodyPr/>
          <a:lstStyle/>
          <a:p>
            <a:r>
              <a:rPr lang="en-US" sz="1200" dirty="0"/>
              <a:t>Update Real Time Liability Completed and Not Settled (RTLCNS) and  Real-Time Liability Forward (RTLF) components of Estimated Aggregate Liability (EAL) calculation to include Real-Time Co-Optimization (RTC) Ancillary Service (AS) activity </a:t>
            </a:r>
          </a:p>
          <a:p>
            <a:pPr lvl="1"/>
            <a:r>
              <a:rPr lang="en-US" sz="1200" dirty="0"/>
              <a:t>Capture AS Payments and Charges in RTLCNS. </a:t>
            </a:r>
          </a:p>
          <a:p>
            <a:pPr lvl="1"/>
            <a:r>
              <a:rPr lang="en-US" sz="1200" dirty="0"/>
              <a:t>Capture AS Payments and Charges in RTLF (150% of AS Payments and Charges). </a:t>
            </a:r>
          </a:p>
          <a:p>
            <a:pPr lvl="1"/>
            <a:r>
              <a:rPr lang="en-US" sz="1200" dirty="0"/>
              <a:t>ERCOT Protocol Section 16.11.4.3.2 </a:t>
            </a:r>
            <a:r>
              <a:rPr lang="en-US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Real-Time Liability Estimate</a:t>
            </a:r>
            <a:endParaRPr lang="en-US" sz="1200" i="1" dirty="0"/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6.7.5.2, Regulation Up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6.7.5.3, Regulation Down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6.7.5.4, Responsive Reserve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6.7.5.5, Non-Spinning Reserve Payments and Charges; and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6.7.5.6, ERCOT Contingency Reserve Service Payments and Charges.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“Real-Time Ancillary Service Volume(</a:t>
            </a:r>
            <a:r>
              <a:rPr lang="en-US" sz="1200" dirty="0" err="1"/>
              <a:t>Mwh</a:t>
            </a:r>
            <a:r>
              <a:rPr lang="en-US" sz="1200" dirty="0"/>
              <a:t>)” and “Real-Time Ancillary Service Amount($)”columns will be included in “RTLCNS Details for all QSEs of the Counter-Party” Section and “RTLF Details for all QSEs of the Counter-Party” Section of “Estimated Aggregate Liability (EAL) Detail Report”.</a:t>
            </a:r>
            <a:endParaRPr lang="en-US" sz="9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CF974-C2B3-979C-0639-CD4F594E2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AB53C4-A566-7CEE-435B-7F00815A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3406"/>
            <a:ext cx="12192000" cy="86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5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Update the Minimum Current Exposure (MCE) component of Total Potential Exposure (TPE) calculation to include Real-Time Co-Optimization (RTC) Ancillary Service (AS) activity </a:t>
            </a:r>
          </a:p>
          <a:p>
            <a:pPr lvl="1"/>
            <a:r>
              <a:rPr lang="en-US" sz="1200" dirty="0"/>
              <a:t>For virtual offers capture price risk between Day Ahead Market (DAM) Market Clearing Price for Capacity (MCPC) and Real-Time (RT) Market Clearing Price for Capacity (MCPC)</a:t>
            </a:r>
          </a:p>
          <a:p>
            <a:pPr lvl="1"/>
            <a:r>
              <a:rPr lang="en-US" sz="1200" dirty="0"/>
              <a:t>Section 16.11.4.1 Determination of Total Potential Exposure for a Counter-Party</a:t>
            </a:r>
          </a:p>
          <a:p>
            <a:pPr lvl="1"/>
            <a:r>
              <a:rPr lang="en-US" sz="1200" dirty="0"/>
              <a:t>“Extrapolated Net DAM Ancillary Service Only Activities” will be displayed under below highlighted columns in the “Minimum Current Exposure (MCE) Summary Report”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ACF34F-7087-F88D-C65D-42AECA53A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1666"/>
            <a:ext cx="12192000" cy="13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6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55C1E-DFD4-2B27-7E5C-873DB2A55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7694-1D2F-FD00-E963-83C1681F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Changes to Default Uplift Supporting Data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F702-97B2-A8C8-F464-9365D0EF0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Update the Default Uplift Supporting Data Reporting report to include “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Uplift Day-Ahead Ancillary Service Only Award</a:t>
            </a:r>
            <a:r>
              <a:rPr lang="en-US" sz="1200" i="1" dirty="0">
                <a:latin typeface="Times New Roman" panose="02020603050405020304" pitchFamily="18" charset="0"/>
              </a:rPr>
              <a:t>(UDAASOAWD)”</a:t>
            </a:r>
          </a:p>
          <a:p>
            <a:pPr lvl="1"/>
            <a:r>
              <a:rPr lang="en-US" sz="1200" dirty="0"/>
              <a:t>“Uplift Day-Ahead Ancillary Service Only Award” will be displayed under below highlighted columns in the Default Uplift Data Report.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DAFD0-EA3F-9526-1FC8-1AA7A08CD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E10DD2-63D0-A8D4-275E-9852D4DA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188182"/>
            <a:ext cx="12019471" cy="9822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FEFAD1-84AE-0EC1-D177-72D430662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444266"/>
            <a:ext cx="12019471" cy="947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F41C79-A003-4941-7069-0FD637DBFF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96622"/>
            <a:ext cx="12019470" cy="9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588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572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Times New Roman</vt:lpstr>
      <vt:lpstr>Wingdings</vt:lpstr>
      <vt:lpstr>1_Custom Design</vt:lpstr>
      <vt:lpstr>1_Office Theme</vt:lpstr>
      <vt:lpstr>PowerPoint Presentation</vt:lpstr>
      <vt:lpstr>Revisions to Credit Exposure Calculations for AS Products Related to RTC</vt:lpstr>
      <vt:lpstr>Revisions to Credit Exposure Calculations for AS Products Related to RTC</vt:lpstr>
      <vt:lpstr>Revisions to Credit Exposure Calculations for AS Products Related to RTC</vt:lpstr>
      <vt:lpstr>Changes to Default Uplift Supporting Data Reporting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Gaddam, Maruthi</cp:lastModifiedBy>
  <cp:revision>26</cp:revision>
  <cp:lastPrinted>2019-10-23T14:40:18Z</cp:lastPrinted>
  <dcterms:created xsi:type="dcterms:W3CDTF">2019-10-21T15:29:45Z</dcterms:created>
  <dcterms:modified xsi:type="dcterms:W3CDTF">2025-04-24T20:32:40Z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2025-04-24T14:21:15Z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08a13009-c208-4ecf-8527-39c7b5898fd5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Tag">
    <vt:lpwstr>10, 3, 0, 1</vt:lpwstr>
  </property>
</Properties>
</file>