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8"/>
  </p:notesMasterIdLst>
  <p:sldIdLst>
    <p:sldId id="257" r:id="rId3"/>
    <p:sldId id="261" r:id="rId4"/>
    <p:sldId id="264" r:id="rId5"/>
    <p:sldId id="262" r:id="rId6"/>
    <p:sldId id="266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ddam, Maruthi" initials="GM" lastIdx="2" clrIdx="0">
    <p:extLst>
      <p:ext uri="{19B8F6BF-5375-455C-9EA6-DF929625EA0E}">
        <p15:presenceInfo xmlns:p15="http://schemas.microsoft.com/office/powerpoint/2012/main" userId="S-1-5-21-639947351-343809578-3807592339-36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81D8CD1-78FA-4B81-8312-33391A7B1CA3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480B16-ADF8-49B1-A7D3-BCB20423FE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11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9755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560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04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579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661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071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5B6770"/>
                </a:solidFill>
              </a:rPr>
              <a:t>Revisions to Credit Exposure Calculations for Ancillary Service (AS) Products related to Real-Time Co-Optimization (RTC)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endParaRPr lang="en-US" dirty="0">
              <a:solidFill>
                <a:srgbClr val="5B6770"/>
              </a:solidFill>
            </a:endParaRP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ERCOT Credit 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May 19, 2025</a:t>
            </a:r>
          </a:p>
        </p:txBody>
      </p:sp>
    </p:spTree>
    <p:extLst>
      <p:ext uri="{BB962C8B-B14F-4D97-AF65-F5344CB8AC3E}">
        <p14:creationId xmlns:p14="http://schemas.microsoft.com/office/powerpoint/2010/main" val="625208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Revisions to Credit Exposure Calculations for AS Products Related to RTC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762000"/>
            <a:ext cx="11785600" cy="5690558"/>
          </a:xfrm>
        </p:spPr>
        <p:txBody>
          <a:bodyPr>
            <a:normAutofit/>
          </a:bodyPr>
          <a:lstStyle/>
          <a:p>
            <a:r>
              <a:rPr lang="en-US" sz="1200" dirty="0"/>
              <a:t>Update Unbilled Day-Ahead Amounts(UDAA) component of Estimated Aggregate Liability (EAL) calculation to include Real-Time Co-Optimization (RTC) Ancillary Service (AS) Virtual Offers activity </a:t>
            </a:r>
          </a:p>
          <a:p>
            <a:pPr lvl="1"/>
            <a:r>
              <a:rPr lang="en-US" sz="1200" b="1" dirty="0"/>
              <a:t>Currently</a:t>
            </a:r>
            <a:r>
              <a:rPr lang="en-US" sz="1200" dirty="0"/>
              <a:t>: AS Activity is captured in AS Payments and Charges.</a:t>
            </a:r>
          </a:p>
          <a:p>
            <a:pPr lvl="1"/>
            <a:r>
              <a:rPr lang="en-US" sz="1200" b="1" dirty="0"/>
              <a:t>With RTC</a:t>
            </a:r>
            <a:r>
              <a:rPr lang="en-US" sz="1200" dirty="0"/>
              <a:t>: AS Virtual Offers are captured in AS Payments and Charges.</a:t>
            </a:r>
          </a:p>
          <a:p>
            <a:pPr lvl="1"/>
            <a:r>
              <a:rPr lang="en-US" sz="1200" dirty="0"/>
              <a:t>ERCOT Protocol Section 16.11.4.3.1 </a:t>
            </a:r>
            <a:r>
              <a:rPr lang="en-US" sz="1200" i="1" dirty="0"/>
              <a:t>Day-Ahead Liability Estimate</a:t>
            </a:r>
          </a:p>
          <a:p>
            <a:pPr lvl="3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Section 4.6.4.1.1, Regulation Up Service Payment;</a:t>
            </a:r>
          </a:p>
          <a:p>
            <a:pPr lvl="3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Section 4.6.4.1.2, Regulation Down Service Payment;</a:t>
            </a:r>
          </a:p>
          <a:p>
            <a:pPr lvl="3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Section 4.6.4.1.3, Responsive Reserve Service Payment;</a:t>
            </a:r>
          </a:p>
          <a:p>
            <a:pPr lvl="3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Section 4.6.4.1.4, Non-Spinning Reserve Service Payment;</a:t>
            </a:r>
          </a:p>
          <a:p>
            <a:pPr lvl="3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Section 4.6.4.1.5, ERCOT Contingency Reserve Service Payment;</a:t>
            </a:r>
          </a:p>
          <a:p>
            <a:pPr lvl="3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Section 4.6.4.2.1, Regulation Up Service Charge;</a:t>
            </a:r>
          </a:p>
          <a:p>
            <a:pPr lvl="3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Section 4.6.4.2.2, Regulation Down Service Charge;</a:t>
            </a:r>
          </a:p>
          <a:p>
            <a:pPr lvl="3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Section 4.6.4.2.3, Responsive Reserve Service Charge;</a:t>
            </a:r>
          </a:p>
          <a:p>
            <a:pPr lvl="3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Section 4.6.4.2.4, Non-Spinning Reserve Service Charge;</a:t>
            </a:r>
          </a:p>
          <a:p>
            <a:pPr lvl="3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Section 4.6.4.2.5, ERCOT Contingency Reserve Service Charge;</a:t>
            </a:r>
          </a:p>
          <a:p>
            <a:pPr marL="114300" indent="0">
              <a:lnSpc>
                <a:spcPct val="115000"/>
              </a:lnSpc>
              <a:spcAft>
                <a:spcPts val="1200"/>
              </a:spcAft>
              <a:buNone/>
            </a:pPr>
            <a:r>
              <a:rPr lang="en-US" sz="1200" b="1" dirty="0"/>
              <a:t>“Other Ancillary Services” column will include AS Virtual Offers in “UDAA Details for all QSEs of the Counter-Party” Section of “Estimated Aggregate Liability (EAL) Detail Report”. No change to this section.</a:t>
            </a:r>
          </a:p>
          <a:p>
            <a:pPr lvl="3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sz="9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662124E-C342-0FCC-2DF7-819F712C1C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73985"/>
            <a:ext cx="12192000" cy="38671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F796960-99CB-902E-6683-B01F3D13CFBD}"/>
              </a:ext>
            </a:extLst>
          </p:cNvPr>
          <p:cNvSpPr txBox="1"/>
          <p:nvPr/>
        </p:nvSpPr>
        <p:spPr>
          <a:xfrm>
            <a:off x="8747184" y="5828275"/>
            <a:ext cx="992038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446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F776C8-4918-AA84-2727-9D2A43EE1A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28075-D85D-EE8C-7746-E5244619C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Revisions to Credit Exposure Calculations for AS Products Related to RTC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88905-5E72-B8AE-F5D4-247CEB622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4754591"/>
          </a:xfrm>
        </p:spPr>
        <p:txBody>
          <a:bodyPr/>
          <a:lstStyle/>
          <a:p>
            <a:r>
              <a:rPr lang="en-US" sz="1200" dirty="0"/>
              <a:t>Update Real Time Liability Completed and Not Settled (RTLCNS) and  Real-Time Liability Forward (RTLF) components of Estimated Aggregate Liability (EAL) calculation to include Real-Time Co-Optimization (RTC) Ancillary Service (AS) activity </a:t>
            </a:r>
          </a:p>
          <a:p>
            <a:pPr lvl="1"/>
            <a:r>
              <a:rPr lang="en-US" sz="1200" dirty="0"/>
              <a:t>Capture AS Payments and Charges in RTLCNS. </a:t>
            </a:r>
          </a:p>
          <a:p>
            <a:pPr lvl="1"/>
            <a:r>
              <a:rPr lang="en-US" sz="1200" dirty="0"/>
              <a:t>Capture AS Payments and Charges in RTLF (150% of AS Payments and Charges). </a:t>
            </a:r>
          </a:p>
          <a:p>
            <a:pPr lvl="1"/>
            <a:r>
              <a:rPr lang="en-US" sz="1200" dirty="0"/>
              <a:t>ERCOT Protocol Section 16.11.4.3.2 </a:t>
            </a:r>
            <a:r>
              <a:rPr lang="en-US" sz="1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Real-Time Liability Estimate</a:t>
            </a:r>
            <a:endParaRPr lang="en-US" sz="1200" i="1" dirty="0"/>
          </a:p>
          <a:p>
            <a:pPr marR="0" lvl="3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900" kern="100" dirty="0">
                <a:latin typeface="Aptos" panose="020B0004020202020204" pitchFamily="34" charset="0"/>
                <a:cs typeface="Times New Roman" panose="02020603050405020304" pitchFamily="18" charset="0"/>
              </a:rPr>
              <a:t>Section 6.7.5.2, Regulation Up Payments and Charges; </a:t>
            </a:r>
          </a:p>
          <a:p>
            <a:pPr marR="0" lvl="3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900" kern="100" dirty="0">
                <a:latin typeface="Aptos" panose="020B0004020202020204" pitchFamily="34" charset="0"/>
                <a:cs typeface="Times New Roman" panose="02020603050405020304" pitchFamily="18" charset="0"/>
              </a:rPr>
              <a:t>Section 6.7.5.3, Regulation Down Payments and Charges; </a:t>
            </a:r>
          </a:p>
          <a:p>
            <a:pPr marR="0" lvl="3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900" kern="100" dirty="0">
                <a:latin typeface="Aptos" panose="020B0004020202020204" pitchFamily="34" charset="0"/>
                <a:cs typeface="Times New Roman" panose="02020603050405020304" pitchFamily="18" charset="0"/>
              </a:rPr>
              <a:t>Section 6.7.5.4, Responsive Reserve Payments and Charges; </a:t>
            </a:r>
          </a:p>
          <a:p>
            <a:pPr marR="0" lvl="3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900" kern="100" dirty="0">
                <a:latin typeface="Aptos" panose="020B0004020202020204" pitchFamily="34" charset="0"/>
                <a:cs typeface="Times New Roman" panose="02020603050405020304" pitchFamily="18" charset="0"/>
              </a:rPr>
              <a:t>Section 6.7.5.5, Non-Spinning Reserve Payments and Charges; and</a:t>
            </a:r>
          </a:p>
          <a:p>
            <a:pPr marR="0" lvl="3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900" kern="100" dirty="0">
                <a:latin typeface="Aptos" panose="020B0004020202020204" pitchFamily="34" charset="0"/>
                <a:cs typeface="Times New Roman" panose="02020603050405020304" pitchFamily="18" charset="0"/>
              </a:rPr>
              <a:t>Section 6.7.5.6, ERCOT Contingency Reserve Service Payments and Charges.</a:t>
            </a:r>
          </a:p>
          <a:p>
            <a:pPr lvl="1">
              <a:lnSpc>
                <a:spcPct val="115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“Real-Time Ancillary Service Volume(</a:t>
            </a:r>
            <a:r>
              <a:rPr lang="en-US" sz="1200" dirty="0" err="1"/>
              <a:t>Mwh</a:t>
            </a:r>
            <a:r>
              <a:rPr lang="en-US" sz="1200" dirty="0"/>
              <a:t>)” and “Real-Time Ancillary Service Amount($)”columns will be displayed under below highlighted columns in the  “RTLCNS Details for all QSEs of the Counter-Party” Section and “RTLF Details for all QSEs of the Counter-Party” Section of “Estimated Aggregate Liability (EAL) Detail Report”.</a:t>
            </a:r>
          </a:p>
          <a:p>
            <a:pPr lvl="1">
              <a:lnSpc>
                <a:spcPct val="115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900" kern="100" dirty="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5CF974-C2B3-979C-0639-CD4F594E29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A4472AA-7E05-C881-18CB-6AC03A9A81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59934"/>
            <a:ext cx="12192000" cy="7734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127DDF8-AA2C-C49F-4138-14A98B66E842}"/>
              </a:ext>
            </a:extLst>
          </p:cNvPr>
          <p:cNvSpPr txBox="1"/>
          <p:nvPr/>
        </p:nvSpPr>
        <p:spPr>
          <a:xfrm>
            <a:off x="8691116" y="4554824"/>
            <a:ext cx="983410" cy="53483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E29DB36-A78C-8604-0333-595B062D91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71381"/>
            <a:ext cx="12192000" cy="75320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68FD587-E4F5-5895-5467-B04B664B84A0}"/>
              </a:ext>
            </a:extLst>
          </p:cNvPr>
          <p:cNvSpPr txBox="1"/>
          <p:nvPr/>
        </p:nvSpPr>
        <p:spPr>
          <a:xfrm>
            <a:off x="8729935" y="5556930"/>
            <a:ext cx="905772" cy="63034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58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Revisions to Credit Exposure Calculations for AS Products Related to RTC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200" dirty="0"/>
              <a:t>Update the Minimum Current Exposure (MCE) component of Total Potential Exposure (TPE) calculation to include Real-Time Co-Optimization (RTC) Ancillary Service (AS) activity </a:t>
            </a:r>
          </a:p>
          <a:p>
            <a:pPr lvl="1"/>
            <a:r>
              <a:rPr lang="en-US" sz="1200" dirty="0"/>
              <a:t>For virtual offers capture price risk between Day Ahead Market (DAM) Market Clearing Price for Capacity (MCPC) and Real-Time (RT) Market Clearing Price for Capacity (MCPC)</a:t>
            </a:r>
          </a:p>
          <a:p>
            <a:pPr lvl="1"/>
            <a:r>
              <a:rPr lang="en-US" sz="1200" dirty="0"/>
              <a:t>Section 16.11.4.1 Determination of Total Potential Exposure for a Counter-Party</a:t>
            </a:r>
          </a:p>
          <a:p>
            <a:pPr lvl="1"/>
            <a:r>
              <a:rPr lang="en-US" sz="1200" dirty="0"/>
              <a:t>“Extrapolated Net DAM Ancillary Service Only Activities” will be displayed under below highlighted columns in the “Minimum Current Exposure (MCE) Summary Report”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FACF34F-7087-F88D-C65D-42AECA53A3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51665"/>
            <a:ext cx="12192000" cy="135466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E3848AD-C464-143A-A346-D07A43075803}"/>
              </a:ext>
            </a:extLst>
          </p:cNvPr>
          <p:cNvSpPr txBox="1"/>
          <p:nvPr/>
        </p:nvSpPr>
        <p:spPr>
          <a:xfrm>
            <a:off x="4063042" y="2915728"/>
            <a:ext cx="543464" cy="119060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DDD728-1FD1-E4DC-9511-97A55D37AFD0}"/>
              </a:ext>
            </a:extLst>
          </p:cNvPr>
          <p:cNvSpPr txBox="1"/>
          <p:nvPr/>
        </p:nvSpPr>
        <p:spPr>
          <a:xfrm>
            <a:off x="7719683" y="2915727"/>
            <a:ext cx="622059" cy="119060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768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755C1E-DFD4-2B27-7E5C-873DB2A55B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B7694-1D2F-FD00-E963-83C1681F7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Changes to Default Uplift Supporting Data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6F702-97B2-A8C8-F464-9365D0EF0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200" dirty="0"/>
              <a:t>Update the Default Uplift Supporting Data Reporting report to include “</a:t>
            </a:r>
            <a:r>
              <a:rPr lang="en-US" sz="1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Uplift Day-Ahead Ancillary Service Only Award</a:t>
            </a:r>
            <a:r>
              <a:rPr lang="en-US" sz="1200" i="1" dirty="0">
                <a:latin typeface="Times New Roman" panose="02020603050405020304" pitchFamily="18" charset="0"/>
              </a:rPr>
              <a:t>(UDAASOAWD)”</a:t>
            </a:r>
          </a:p>
          <a:p>
            <a:pPr lvl="1"/>
            <a:r>
              <a:rPr lang="en-US" sz="1200" dirty="0"/>
              <a:t>Section 9.19.3 Default Uplift Supporting Data Reporting.</a:t>
            </a:r>
          </a:p>
          <a:p>
            <a:pPr lvl="1"/>
            <a:r>
              <a:rPr lang="en-US" sz="1200" dirty="0"/>
              <a:t>“Uplift Day-Ahead Ancillary Service Only Award” will be displayed under below highlighted columns in the Default Uplift Data Report.</a:t>
            </a:r>
          </a:p>
          <a:p>
            <a:pPr marL="457200" lvl="1" indent="0">
              <a:buNone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DAFD0-EA3F-9526-1FC8-1AA7A08CD0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AE10DD2-63D0-A8D4-275E-9852D4DA26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188182"/>
            <a:ext cx="12019471" cy="98225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DFEFAD1-84AE-0EC1-D177-72D4306626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3444266"/>
            <a:ext cx="12019471" cy="94768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3F41C79-A003-4941-7069-0FD637DBFF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596622"/>
            <a:ext cx="12019470" cy="94016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E55C1D5-5E85-0E13-2526-3EE5F6107051}"/>
              </a:ext>
            </a:extLst>
          </p:cNvPr>
          <p:cNvSpPr txBox="1"/>
          <p:nvPr/>
        </p:nvSpPr>
        <p:spPr>
          <a:xfrm>
            <a:off x="11379200" y="2372264"/>
            <a:ext cx="640271" cy="79817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5CFC25-36EB-1F34-51EE-F7748092C6CD}"/>
              </a:ext>
            </a:extLst>
          </p:cNvPr>
          <p:cNvSpPr txBox="1"/>
          <p:nvPr/>
        </p:nvSpPr>
        <p:spPr>
          <a:xfrm>
            <a:off x="11414664" y="3555435"/>
            <a:ext cx="640271" cy="79817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E46090-8424-9AF1-D9A7-3AE942ED66A1}"/>
              </a:ext>
            </a:extLst>
          </p:cNvPr>
          <p:cNvSpPr txBox="1"/>
          <p:nvPr/>
        </p:nvSpPr>
        <p:spPr>
          <a:xfrm>
            <a:off x="11414663" y="4738606"/>
            <a:ext cx="640271" cy="79817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15888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585</Words>
  <Application>Microsoft Office PowerPoint</Application>
  <PresentationFormat>Widescreen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Aptos</vt:lpstr>
      <vt:lpstr>Arial</vt:lpstr>
      <vt:lpstr>Calibri</vt:lpstr>
      <vt:lpstr>Times New Roman</vt:lpstr>
      <vt:lpstr>Wingdings</vt:lpstr>
      <vt:lpstr>1_Custom Design</vt:lpstr>
      <vt:lpstr>1_Office Theme</vt:lpstr>
      <vt:lpstr>PowerPoint Presentation</vt:lpstr>
      <vt:lpstr>Revisions to Credit Exposure Calculations for AS Products Related to RTC</vt:lpstr>
      <vt:lpstr>Revisions to Credit Exposure Calculations for AS Products Related to RTC</vt:lpstr>
      <vt:lpstr>Revisions to Credit Exposure Calculations for AS Products Related to RTC</vt:lpstr>
      <vt:lpstr>Changes to Default Uplift Supporting Data Reporting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Shaw, Pamela</dc:creator>
  <cp:lastModifiedBy>Gaddam, Maruthi</cp:lastModifiedBy>
  <cp:revision>28</cp:revision>
  <cp:lastPrinted>2019-10-23T14:40:18Z</cp:lastPrinted>
  <dcterms:created xsi:type="dcterms:W3CDTF">2019-10-21T15:29:45Z</dcterms:created>
  <dcterms:modified xsi:type="dcterms:W3CDTF">2025-05-05T16:26:24Z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SetDate">
    <vt:lpwstr>2025-04-24T14:21:15Z</vt:lpwstr>
  </property>
  <property fmtid="{D5CDD505-2E9C-101B-9397-08002B2CF9AE}" pid="4" name="MSIP_Label_7084cbda-52b8-46fb-a7b7-cb5bd465ed85_Method">
    <vt:lpwstr>Standard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SiteId">
    <vt:lpwstr>0afb747d-bff7-4596-a9fc-950ef9e0ec45</vt:lpwstr>
  </property>
  <property fmtid="{D5CDD505-2E9C-101B-9397-08002B2CF9AE}" pid="7" name="MSIP_Label_7084cbda-52b8-46fb-a7b7-cb5bd465ed85_ActionId">
    <vt:lpwstr>08a13009-c208-4ecf-8527-39c7b5898fd5</vt:lpwstr>
  </property>
  <property fmtid="{D5CDD505-2E9C-101B-9397-08002B2CF9AE}" pid="8" name="MSIP_Label_7084cbda-52b8-46fb-a7b7-cb5bd465ed85_ContentBits">
    <vt:lpwstr>0</vt:lpwstr>
  </property>
  <property fmtid="{D5CDD505-2E9C-101B-9397-08002B2CF9AE}" pid="9" name="MSIP_Label_7084cbda-52b8-46fb-a7b7-cb5bd465ed85_Tag">
    <vt:lpwstr>10, 3, 0, 1</vt:lpwstr>
  </property>
</Properties>
</file>