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706" r:id="rId10"/>
    <p:sldId id="708" r:id="rId11"/>
    <p:sldId id="294" r:id="rId12"/>
    <p:sldId id="267" r:id="rId13"/>
    <p:sldId id="351" r:id="rId14"/>
    <p:sldId id="626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040CDB-D012-4258-AB65-19779E7349CA}" v="24" dt="2025-05-12T13:23:18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2" autoAdjust="0"/>
    <p:restoredTop sz="96721" autoAdjust="0"/>
  </p:normalViewPr>
  <p:slideViewPr>
    <p:cSldViewPr showGuides="1">
      <p:cViewPr varScale="1">
        <p:scale>
          <a:sx n="106" d="100"/>
          <a:sy n="106" d="100"/>
        </p:scale>
        <p:origin x="22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5A040CDB-D012-4258-AB65-19779E7349CA}"/>
    <pc:docChg chg="undo custSel addSld delSld modSld sldOrd modMainMaster">
      <pc:chgData name="Anderson, Troy" userId="04de3903-03dd-44db-8353-3f14e4dd6886" providerId="ADAL" clId="{5A040CDB-D012-4258-AB65-19779E7349CA}" dt="2025-05-13T18:41:32.398" v="1983" actId="6549"/>
      <pc:docMkLst>
        <pc:docMk/>
      </pc:docMkLst>
      <pc:sldChg chg="modSp mod">
        <pc:chgData name="Anderson, Troy" userId="04de3903-03dd-44db-8353-3f14e4dd6886" providerId="ADAL" clId="{5A040CDB-D012-4258-AB65-19779E7349CA}" dt="2025-05-11T14:34:13.176" v="291" actId="108"/>
        <pc:sldMkLst>
          <pc:docMk/>
          <pc:sldMk cId="530499478" sldId="258"/>
        </pc:sldMkLst>
        <pc:spChg chg="mod">
          <ac:chgData name="Anderson, Troy" userId="04de3903-03dd-44db-8353-3f14e4dd6886" providerId="ADAL" clId="{5A040CDB-D012-4258-AB65-19779E7349CA}" dt="2025-05-11T14:34:13.176" v="291" actId="108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5A040CDB-D012-4258-AB65-19779E7349CA}" dt="2025-04-09T16:24:27.498" v="21" actId="6549"/>
        <pc:sldMkLst>
          <pc:docMk/>
          <pc:sldMk cId="730603795" sldId="260"/>
        </pc:sldMkLst>
        <pc:spChg chg="mod">
          <ac:chgData name="Anderson, Troy" userId="04de3903-03dd-44db-8353-3f14e4dd6886" providerId="ADAL" clId="{5A040CDB-D012-4258-AB65-19779E7349CA}" dt="2025-04-09T16:24:27.498" v="21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5A040CDB-D012-4258-AB65-19779E7349CA}" dt="2025-05-11T18:14:32.747" v="632" actId="14100"/>
        <pc:sldMkLst>
          <pc:docMk/>
          <pc:sldMk cId="3190927396" sldId="267"/>
        </pc:sldMkLst>
        <pc:spChg chg="mod">
          <ac:chgData name="Anderson, Troy" userId="04de3903-03dd-44db-8353-3f14e4dd6886" providerId="ADAL" clId="{5A040CDB-D012-4258-AB65-19779E7349CA}" dt="2025-05-11T18:14:27.119" v="631" actId="20577"/>
          <ac:spMkLst>
            <pc:docMk/>
            <pc:sldMk cId="3190927396" sldId="267"/>
            <ac:spMk id="6" creationId="{9C7C0899-E457-4E0E-9843-38E0B3739B05}"/>
          </ac:spMkLst>
        </pc:spChg>
        <pc:picChg chg="add mod">
          <ac:chgData name="Anderson, Troy" userId="04de3903-03dd-44db-8353-3f14e4dd6886" providerId="ADAL" clId="{5A040CDB-D012-4258-AB65-19779E7349CA}" dt="2025-05-11T18:14:32.747" v="632" actId="14100"/>
          <ac:picMkLst>
            <pc:docMk/>
            <pc:sldMk cId="3190927396" sldId="267"/>
            <ac:picMk id="5" creationId="{3400E29D-DD47-0E5F-5AFB-B6BA882C5ADB}"/>
          </ac:picMkLst>
        </pc:picChg>
      </pc:sldChg>
      <pc:sldChg chg="addSp delSp modSp mod">
        <pc:chgData name="Anderson, Troy" userId="04de3903-03dd-44db-8353-3f14e4dd6886" providerId="ADAL" clId="{5A040CDB-D012-4258-AB65-19779E7349CA}" dt="2025-05-13T18:41:32.398" v="1983" actId="6549"/>
        <pc:sldMkLst>
          <pc:docMk/>
          <pc:sldMk cId="135025254" sldId="294"/>
        </pc:sldMkLst>
        <pc:spChg chg="add del mod">
          <ac:chgData name="Anderson, Troy" userId="04de3903-03dd-44db-8353-3f14e4dd6886" providerId="ADAL" clId="{5A040CDB-D012-4258-AB65-19779E7349CA}" dt="2025-05-12T03:37:36.597" v="1359" actId="478"/>
          <ac:spMkLst>
            <pc:docMk/>
            <pc:sldMk cId="135025254" sldId="294"/>
            <ac:spMk id="5" creationId="{FDEE33A3-3A74-A4E6-3C41-1CC2FF895244}"/>
          </ac:spMkLst>
        </pc:spChg>
        <pc:spChg chg="mod">
          <ac:chgData name="Anderson, Troy" userId="04de3903-03dd-44db-8353-3f14e4dd6886" providerId="ADAL" clId="{5A040CDB-D012-4258-AB65-19779E7349CA}" dt="2025-04-09T17:02:16.378" v="160" actId="20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5A040CDB-D012-4258-AB65-19779E7349CA}" dt="2025-05-13T18:41:32.398" v="1983" actId="6549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addSp modSp mod">
        <pc:chgData name="Anderson, Troy" userId="04de3903-03dd-44db-8353-3f14e4dd6886" providerId="ADAL" clId="{5A040CDB-D012-4258-AB65-19779E7349CA}" dt="2025-05-11T14:32:55.451" v="279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5A040CDB-D012-4258-AB65-19779E7349CA}" dt="2025-04-09T17:01:08.789" v="153" actId="6549"/>
          <ac:spMkLst>
            <pc:docMk/>
            <pc:sldMk cId="4064255820" sldId="318"/>
            <ac:spMk id="3" creationId="{00000000-0000-0000-0000-000000000000}"/>
          </ac:spMkLst>
        </pc:spChg>
        <pc:spChg chg="add mod">
          <ac:chgData name="Anderson, Troy" userId="04de3903-03dd-44db-8353-3f14e4dd6886" providerId="ADAL" clId="{5A040CDB-D012-4258-AB65-19779E7349CA}" dt="2025-05-11T14:32:55.451" v="279" actId="20577"/>
          <ac:spMkLst>
            <pc:docMk/>
            <pc:sldMk cId="4064255820" sldId="318"/>
            <ac:spMk id="4" creationId="{B09E1B2F-6CBA-288C-2C44-06C49C8FD010}"/>
          </ac:spMkLst>
        </pc:spChg>
      </pc:sldChg>
      <pc:sldChg chg="delSp modSp add mod">
        <pc:chgData name="Anderson, Troy" userId="04de3903-03dd-44db-8353-3f14e4dd6886" providerId="ADAL" clId="{5A040CDB-D012-4258-AB65-19779E7349CA}" dt="2025-05-13T16:12:27.272" v="1824" actId="20577"/>
        <pc:sldMkLst>
          <pc:docMk/>
          <pc:sldMk cId="778800923" sldId="351"/>
        </pc:sldMkLst>
        <pc:spChg chg="mod">
          <ac:chgData name="Anderson, Troy" userId="04de3903-03dd-44db-8353-3f14e4dd6886" providerId="ADAL" clId="{5A040CDB-D012-4258-AB65-19779E7349CA}" dt="2025-05-13T16:12:27.272" v="1824" actId="20577"/>
          <ac:spMkLst>
            <pc:docMk/>
            <pc:sldMk cId="778800923" sldId="351"/>
            <ac:spMk id="5" creationId="{F6E15D7B-B500-432B-996F-7120B3DA706D}"/>
          </ac:spMkLst>
        </pc:spChg>
      </pc:sldChg>
      <pc:sldChg chg="addSp delSp modSp add mod">
        <pc:chgData name="Anderson, Troy" userId="04de3903-03dd-44db-8353-3f14e4dd6886" providerId="ADAL" clId="{5A040CDB-D012-4258-AB65-19779E7349CA}" dt="2025-05-13T16:26:25.104" v="1880" actId="20577"/>
        <pc:sldMkLst>
          <pc:docMk/>
          <pc:sldMk cId="3195340007" sldId="626"/>
        </pc:sldMkLst>
        <pc:spChg chg="add del mod">
          <ac:chgData name="Anderson, Troy" userId="04de3903-03dd-44db-8353-3f14e4dd6886" providerId="ADAL" clId="{5A040CDB-D012-4258-AB65-19779E7349CA}" dt="2025-05-13T15:23:42.629" v="1547" actId="478"/>
          <ac:spMkLst>
            <pc:docMk/>
            <pc:sldMk cId="3195340007" sldId="626"/>
            <ac:spMk id="3" creationId="{2F71AAFD-FC28-A847-C4D5-B6CAC8541F78}"/>
          </ac:spMkLst>
        </pc:spChg>
        <pc:spChg chg="mod">
          <ac:chgData name="Anderson, Troy" userId="04de3903-03dd-44db-8353-3f14e4dd6886" providerId="ADAL" clId="{5A040CDB-D012-4258-AB65-19779E7349CA}" dt="2025-05-13T16:22:12.443" v="1876" actId="20577"/>
          <ac:spMkLst>
            <pc:docMk/>
            <pc:sldMk cId="3195340007" sldId="626"/>
            <ac:spMk id="8" creationId="{71DF028C-4C37-FFCA-C1B7-BAF688E245CA}"/>
          </ac:spMkLst>
        </pc:spChg>
        <pc:graphicFrameChg chg="mod modGraphic">
          <ac:chgData name="Anderson, Troy" userId="04de3903-03dd-44db-8353-3f14e4dd6886" providerId="ADAL" clId="{5A040CDB-D012-4258-AB65-19779E7349CA}" dt="2025-05-13T16:26:25.104" v="1880" actId="20577"/>
          <ac:graphicFrameMkLst>
            <pc:docMk/>
            <pc:sldMk cId="3195340007" sldId="626"/>
            <ac:graphicFrameMk id="5" creationId="{927A835B-ACB1-4E3E-AA09-4133D4F8734C}"/>
          </ac:graphicFrameMkLst>
        </pc:graphicFrameChg>
      </pc:sldChg>
      <pc:sldChg chg="del">
        <pc:chgData name="Anderson, Troy" userId="04de3903-03dd-44db-8353-3f14e4dd6886" providerId="ADAL" clId="{5A040CDB-D012-4258-AB65-19779E7349CA}" dt="2025-04-09T16:44:01.543" v="22" actId="47"/>
        <pc:sldMkLst>
          <pc:docMk/>
          <pc:sldMk cId="2426861495" sldId="709"/>
        </pc:sldMkLst>
      </pc:sldChg>
      <pc:sldChg chg="del">
        <pc:chgData name="Anderson, Troy" userId="04de3903-03dd-44db-8353-3f14e4dd6886" providerId="ADAL" clId="{5A040CDB-D012-4258-AB65-19779E7349CA}" dt="2025-04-09T16:44:02.756" v="23" actId="47"/>
        <pc:sldMkLst>
          <pc:docMk/>
          <pc:sldMk cId="118536085" sldId="710"/>
        </pc:sldMkLst>
      </pc:sldChg>
      <pc:sldChg chg="add del ord">
        <pc:chgData name="Anderson, Troy" userId="04de3903-03dd-44db-8353-3f14e4dd6886" providerId="ADAL" clId="{5A040CDB-D012-4258-AB65-19779E7349CA}" dt="2025-05-11T22:32:48.549" v="667" actId="47"/>
        <pc:sldMkLst>
          <pc:docMk/>
          <pc:sldMk cId="2112790004" sldId="711"/>
        </pc:sldMkLst>
      </pc:sldChg>
      <pc:sldMasterChg chg="modSldLayout">
        <pc:chgData name="Anderson, Troy" userId="04de3903-03dd-44db-8353-3f14e4dd6886" providerId="ADAL" clId="{5A040CDB-D012-4258-AB65-19779E7349CA}" dt="2025-04-09T16:24:13.715" v="15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5A040CDB-D012-4258-AB65-19779E7349CA}" dt="2025-04-09T16:24:13.715" v="15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5A040CDB-D012-4258-AB65-19779E7349CA}" dt="2025-04-09T16:24:13.715" v="15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358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May 14, 2025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48768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2025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NPRR1214 – </a:t>
            </a:r>
            <a:r>
              <a:rPr lang="en-US" sz="16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Reliability Deployment Price Adder Fix to Provide 			Locational Price Signals, Reduce Uplift and Risk</a:t>
            </a:r>
            <a:endParaRPr lang="en-US" sz="1600" i="1" dirty="0"/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NPRR1226 – </a:t>
            </a:r>
            <a:r>
              <a:rPr lang="en-US" sz="16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Estimated Demand Response Data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NPRR1238 – </a:t>
            </a:r>
            <a:r>
              <a:rPr lang="en-US" sz="16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Registration of Loads with Curtailable Load Capabilities</a:t>
            </a:r>
            <a:endParaRPr lang="en-US" sz="1600" i="1" dirty="0">
              <a:solidFill>
                <a:schemeClr val="dk1"/>
              </a:solidFill>
            </a:endParaRP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NPRR1267 – </a:t>
            </a:r>
            <a:r>
              <a:rPr lang="en-US" sz="1600" i="1" dirty="0">
                <a:solidFill>
                  <a:schemeClr val="dk1"/>
                </a:solidFill>
              </a:rPr>
              <a:t>Large Load Interconnection Status Report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5/29/2025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Aging Projects Related to Revision Requests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257800"/>
          </a:xfrm>
        </p:spPr>
        <p:txBody>
          <a:bodyPr/>
          <a:lstStyle/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2025 May Release – </a:t>
            </a:r>
            <a:r>
              <a:rPr lang="en-US" sz="1600" b="1" dirty="0"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5/29/2025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NPRR1253 	– Incorporate ESR Charging Load Information into ICCP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ICCP and Public API implementation</a:t>
            </a:r>
            <a:endParaRPr lang="en-US" dirty="0">
              <a:effectLst/>
            </a:endParaRPr>
          </a:p>
          <a:p>
            <a:pPr marL="1143000" marR="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Implementation Update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buFont typeface="Courier New" panose="02070309020205020404" pitchFamily="49" charset="0"/>
              <a:buChar char="o"/>
              <a:tabLst>
                <a:tab pos="18288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Background: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Recall that ERCOT was challenged to support this NPRR’s reporting requirements without disrupting RTC development and took an action item to consider alternative ways to develop the API reporting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TAC, ERCOT stated there was an alternative technical reporting solutions, however, it was recently discovered this will not fully meet the protocol requirements (published every 5 minutes, rather than every SCED run)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buFont typeface="Courier New" panose="02070309020205020404" pitchFamily="49" charset="0"/>
              <a:buChar char="o"/>
              <a:tabLst>
                <a:tab pos="18288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 will proceed as planned with delivery of the new telemetry points and API reporting for ESR charging data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 will issue a Market Notice in next 1-2 weeks with more details on how to access the ESR charging  (as discussed at TWG meeting)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ERCOT’s delivery of NPRR1253 will provide the data requested by the market (real-time telemetry and API values for ESR charging)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technical delivery for summer 2025 will not strictly meet the protocol language as related to reporting requirements for “each SCED process” so NPRR1253 will remain gray-boxed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288860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  <p:sp>
        <p:nvSpPr>
          <p:cNvPr id="4" name="TextBox 22">
            <a:extLst>
              <a:ext uri="{FF2B5EF4-FFF2-40B4-BE49-F238E27FC236}">
                <a16:creationId xmlns:a16="http://schemas.microsoft.com/office/drawing/2014/main" id="{B09E1B2F-6CBA-288C-2C44-06C49C8FD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792" y="5334000"/>
            <a:ext cx="3492208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Reminder from last month’s report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241417"/>
              </p:ext>
            </p:extLst>
          </p:nvPr>
        </p:nvGraphicFramePr>
        <p:xfrm>
          <a:off x="160280" y="739904"/>
          <a:ext cx="8839200" cy="24505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RTC+B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 Trials Sandbox Deployed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NPRR1253</a:t>
                      </a:r>
                      <a:endParaRPr kumimoji="0" lang="en-US" sz="11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642300"/>
              </p:ext>
            </p:extLst>
          </p:nvPr>
        </p:nvGraphicFramePr>
        <p:xfrm>
          <a:off x="160280" y="3176074"/>
          <a:ext cx="8839200" cy="23042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Stabilization begins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708745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662461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139456" y="3962401"/>
            <a:ext cx="2864424" cy="545913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139456" y="4653616"/>
            <a:ext cx="2864424" cy="545913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60280" y="3962400"/>
            <a:ext cx="2963416" cy="551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44520" y="4653615"/>
            <a:ext cx="2979176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6172200" y="1282588"/>
            <a:ext cx="2826434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6172200" y="1902777"/>
            <a:ext cx="2834370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52673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2" y="3931467"/>
            <a:ext cx="768096" cy="139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984702"/>
            <a:ext cx="681892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NPRR1245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34335"/>
            <a:ext cx="1691639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NPRR1253(a) – ICCP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NPRR1253(b) – Public API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34728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6AF2B741-07AA-BAC8-93F9-453058B5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205012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C3E3253-6895-F1FF-8ECA-FA116C4C2906}"/>
              </a:ext>
            </a:extLst>
          </p:cNvPr>
          <p:cNvSpPr txBox="1"/>
          <p:nvPr/>
        </p:nvSpPr>
        <p:spPr>
          <a:xfrm>
            <a:off x="7145688" y="285024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90ED5A1E-3866-5EE5-43F1-1FEAD803E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158" y="1600200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0B0756-31BE-5966-47A4-55F3ED8C8FA6}"/>
              </a:ext>
            </a:extLst>
          </p:cNvPr>
          <p:cNvSpPr txBox="1"/>
          <p:nvPr/>
        </p:nvSpPr>
        <p:spPr>
          <a:xfrm>
            <a:off x="2795586" y="19050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20788E33-F5D2-FABD-28BF-A39CF5E84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346" y="2269185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BD1726-D2EF-8F2B-7412-47CB25B44C33}"/>
              </a:ext>
            </a:extLst>
          </p:cNvPr>
          <p:cNvSpPr txBox="1"/>
          <p:nvPr/>
        </p:nvSpPr>
        <p:spPr>
          <a:xfrm>
            <a:off x="2793522" y="261701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C544188-76D6-FAC4-4414-66882705D347}"/>
              </a:ext>
            </a:extLst>
          </p:cNvPr>
          <p:cNvSpPr txBox="1"/>
          <p:nvPr/>
        </p:nvSpPr>
        <p:spPr>
          <a:xfrm>
            <a:off x="4225663" y="125452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705852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6F4EC3-604F-F7C0-4C69-C34481C57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81" y="890416"/>
            <a:ext cx="8940048" cy="23933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6F5A89-2ED6-9BD7-6FBD-07EE146102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592" y="4213761"/>
            <a:ext cx="8782015" cy="142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647741"/>
              </p:ext>
            </p:extLst>
          </p:nvPr>
        </p:nvGraphicFramePr>
        <p:xfrm>
          <a:off x="89933" y="877012"/>
          <a:ext cx="8955921" cy="4645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Reliability Deployment Price Adder Fix to Provide Locational Price Signals, Reduce Uplift and Risk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$800k-$1.2M, 12-18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MMS, Settlements, 		Reporting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501353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Estimated Demand Response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$100k-$150k, 5-7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EMS, Reporting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448938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Registration of Loads with Curtailable Load Capabilities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$700k-$1M, 10-14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MMS, EMS, NMMS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ERCOT continues to discuss the approach to a manual data collection process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471508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Large Load Interconnection Status Report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4760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$100k-$150k, 5-8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RIOO, Public API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will deliver a monthly manual report until the project to automate it using data sourced from RIOO can be completed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41932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539676"/>
              </p:ext>
            </p:extLst>
          </p:nvPr>
        </p:nvGraphicFramePr>
        <p:xfrm>
          <a:off x="3581400" y="659446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362200" y="6074082"/>
            <a:ext cx="51816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2025 Rank in Business Strategy 	= 4570	Next 2028 Rank in Business Strategy 	= 5110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2026 Rank in Business Strategy 	= 4760	</a:t>
            </a:r>
            <a:r>
              <a:rPr lang="en-US" sz="900" b="0" kern="0" dirty="0">
                <a:solidFill>
                  <a:schemeClr val="bg1"/>
                </a:solidFill>
              </a:rPr>
              <a:t>Next 2029 Rank in Business Strategy 	= 5300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2027 Rank in Business Strategy	= 4900	Next Rank in Regulatory 	= 400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4/24/2025: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5/29/2025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00E29D-DD47-0E5F-5AFB-B6BA882C5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447800"/>
            <a:ext cx="5222328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686801" cy="4876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After the RTC+B project goes live, it will be valuable to have a reprioritized list of pending Revision Request projects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 “Aging Projects Relating to Revision Requests” list used in 2024 has been updated for recent activity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Multi-month review at PRS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May: Review the contents of the posted aging list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June: PRS members are asked to be prepared for a priority discussion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July/August: Follow-up discussion after ERCOT assesses resources on the highest priority items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Legislative priorities will be an important consideration</a:t>
            </a:r>
          </a:p>
        </p:txBody>
      </p:sp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dirty="0"/>
              <a:t>Aging Revision Request Review at PRS – Stats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422496"/>
              </p:ext>
            </p:extLst>
          </p:nvPr>
        </p:nvGraphicFramePr>
        <p:xfrm>
          <a:off x="4038600" y="914400"/>
          <a:ext cx="4648200" cy="4648200"/>
        </p:xfrm>
        <a:graphic>
          <a:graphicData uri="http://schemas.openxmlformats.org/drawingml/2006/table">
            <a:tbl>
              <a:tblPr firstRow="1" band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146507040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400" strike="noStrike" dirty="0"/>
                        <a:t>Category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2024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Process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May 2025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– Proceed as Planned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– No Action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– Candidate for Revision / Removal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– Post-RTC+B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– Market Input Needed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91523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  <a:endParaRPr lang="en-US" sz="140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69898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DF028C-4C37-FFCA-C1B7-BAF688E24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3657600" cy="49530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“2024 Process” is where PRS concluded in August 2024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“May 2025” includes updates since last year’s review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RR’s started and completed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Newly approved items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New items in the queue for PUCT or Board approval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See posted Excel file for details</a:t>
            </a:r>
          </a:p>
        </p:txBody>
      </p:sp>
    </p:spTree>
    <p:extLst>
      <p:ext uri="{BB962C8B-B14F-4D97-AF65-F5344CB8AC3E}">
        <p14:creationId xmlns:p14="http://schemas.microsoft.com/office/powerpoint/2010/main" val="31953400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762545</TotalTime>
  <Words>1020</Words>
  <Application>Microsoft Office PowerPoint</Application>
  <PresentationFormat>On-screen Show (4:3)</PresentationFormat>
  <Paragraphs>296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2025 Release Targets – Approved NPRRs / SCRs / xGRRs </vt:lpstr>
      <vt:lpstr>Major Projects</vt:lpstr>
      <vt:lpstr>Priority / Rank Recommendations for Revision Requests with Impacts</vt:lpstr>
      <vt:lpstr>Technology Working Group (TWG)</vt:lpstr>
      <vt:lpstr>Aging Revision Request Project Review</vt:lpstr>
      <vt:lpstr>Aging Revision Request Review at PRS –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3142</cp:revision>
  <cp:lastPrinted>2024-02-06T15:16:31Z</cp:lastPrinted>
  <dcterms:created xsi:type="dcterms:W3CDTF">2016-01-21T15:20:31Z</dcterms:created>
  <dcterms:modified xsi:type="dcterms:W3CDTF">2025-05-13T18:41:40Z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