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706" r:id="rId10"/>
    <p:sldId id="708" r:id="rId11"/>
    <p:sldId id="294" r:id="rId12"/>
    <p:sldId id="267" r:id="rId13"/>
    <p:sldId id="351" r:id="rId14"/>
    <p:sldId id="626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040CDB-D012-4258-AB65-19779E7349CA}" v="24" dt="2025-05-12T13:23:18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2" autoAdjust="0"/>
    <p:restoredTop sz="96721" autoAdjust="0"/>
  </p:normalViewPr>
  <p:slideViewPr>
    <p:cSldViewPr showGuides="1">
      <p:cViewPr varScale="1">
        <p:scale>
          <a:sx n="106" d="100"/>
          <a:sy n="106" d="100"/>
        </p:scale>
        <p:origin x="22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5A040CDB-D012-4258-AB65-19779E7349CA}"/>
    <pc:docChg chg="undo custSel addSld delSld modSld sldOrd modMainMaster">
      <pc:chgData name="Anderson, Troy" userId="04de3903-03dd-44db-8353-3f14e4dd6886" providerId="ADAL" clId="{5A040CDB-D012-4258-AB65-19779E7349CA}" dt="2025-05-13T18:41:32.398" v="1983" actId="6549"/>
      <pc:docMkLst>
        <pc:docMk/>
      </pc:docMkLst>
      <pc:sldChg chg="modSp mod">
        <pc:chgData name="Anderson, Troy" userId="04de3903-03dd-44db-8353-3f14e4dd6886" providerId="ADAL" clId="{5A040CDB-D012-4258-AB65-19779E7349CA}" dt="2025-05-11T14:34:13.176" v="291" actId="108"/>
        <pc:sldMkLst>
          <pc:docMk/>
          <pc:sldMk cId="530499478" sldId="258"/>
        </pc:sldMkLst>
        <pc:spChg chg="mod">
          <ac:chgData name="Anderson, Troy" userId="04de3903-03dd-44db-8353-3f14e4dd6886" providerId="ADAL" clId="{5A040CDB-D012-4258-AB65-19779E7349CA}" dt="2025-05-11T14:34:13.176" v="291" actId="108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5A040CDB-D012-4258-AB65-19779E7349CA}" dt="2025-04-09T16:24:27.498" v="21" actId="6549"/>
        <pc:sldMkLst>
          <pc:docMk/>
          <pc:sldMk cId="730603795" sldId="260"/>
        </pc:sldMkLst>
        <pc:spChg chg="mod">
          <ac:chgData name="Anderson, Troy" userId="04de3903-03dd-44db-8353-3f14e4dd6886" providerId="ADAL" clId="{5A040CDB-D012-4258-AB65-19779E7349CA}" dt="2025-04-09T16:24:27.498" v="21" actId="6549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Anderson, Troy" userId="04de3903-03dd-44db-8353-3f14e4dd6886" providerId="ADAL" clId="{5A040CDB-D012-4258-AB65-19779E7349CA}" dt="2025-05-11T18:14:32.747" v="632" actId="14100"/>
        <pc:sldMkLst>
          <pc:docMk/>
          <pc:sldMk cId="3190927396" sldId="267"/>
        </pc:sldMkLst>
        <pc:spChg chg="mod">
          <ac:chgData name="Anderson, Troy" userId="04de3903-03dd-44db-8353-3f14e4dd6886" providerId="ADAL" clId="{5A040CDB-D012-4258-AB65-19779E7349CA}" dt="2025-05-11T18:14:27.119" v="631" actId="20577"/>
          <ac:spMkLst>
            <pc:docMk/>
            <pc:sldMk cId="3190927396" sldId="267"/>
            <ac:spMk id="6" creationId="{9C7C0899-E457-4E0E-9843-38E0B3739B05}"/>
          </ac:spMkLst>
        </pc:spChg>
        <pc:picChg chg="add mod">
          <ac:chgData name="Anderson, Troy" userId="04de3903-03dd-44db-8353-3f14e4dd6886" providerId="ADAL" clId="{5A040CDB-D012-4258-AB65-19779E7349CA}" dt="2025-05-11T18:14:32.747" v="632" actId="14100"/>
          <ac:picMkLst>
            <pc:docMk/>
            <pc:sldMk cId="3190927396" sldId="267"/>
            <ac:picMk id="5" creationId="{3400E29D-DD47-0E5F-5AFB-B6BA882C5ADB}"/>
          </ac:picMkLst>
        </pc:picChg>
      </pc:sldChg>
      <pc:sldChg chg="addSp delSp modSp mod">
        <pc:chgData name="Anderson, Troy" userId="04de3903-03dd-44db-8353-3f14e4dd6886" providerId="ADAL" clId="{5A040CDB-D012-4258-AB65-19779E7349CA}" dt="2025-05-13T18:41:32.398" v="1983" actId="6549"/>
        <pc:sldMkLst>
          <pc:docMk/>
          <pc:sldMk cId="135025254" sldId="294"/>
        </pc:sldMkLst>
        <pc:spChg chg="add del mod">
          <ac:chgData name="Anderson, Troy" userId="04de3903-03dd-44db-8353-3f14e4dd6886" providerId="ADAL" clId="{5A040CDB-D012-4258-AB65-19779E7349CA}" dt="2025-05-12T03:37:36.597" v="1359" actId="478"/>
          <ac:spMkLst>
            <pc:docMk/>
            <pc:sldMk cId="135025254" sldId="294"/>
            <ac:spMk id="5" creationId="{FDEE33A3-3A74-A4E6-3C41-1CC2FF895244}"/>
          </ac:spMkLst>
        </pc:spChg>
        <pc:spChg chg="mod">
          <ac:chgData name="Anderson, Troy" userId="04de3903-03dd-44db-8353-3f14e4dd6886" providerId="ADAL" clId="{5A040CDB-D012-4258-AB65-19779E7349CA}" dt="2025-04-09T17:02:16.378" v="160" actId="207"/>
          <ac:spMkLst>
            <pc:docMk/>
            <pc:sldMk cId="135025254" sldId="294"/>
            <ac:spMk id="6" creationId="{00000000-0000-0000-0000-000000000000}"/>
          </ac:spMkLst>
        </pc:spChg>
        <pc:graphicFrameChg chg="mod modGraphic">
          <ac:chgData name="Anderson, Troy" userId="04de3903-03dd-44db-8353-3f14e4dd6886" providerId="ADAL" clId="{5A040CDB-D012-4258-AB65-19779E7349CA}" dt="2025-05-13T18:41:32.398" v="1983" actId="6549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addSp modSp mod">
        <pc:chgData name="Anderson, Troy" userId="04de3903-03dd-44db-8353-3f14e4dd6886" providerId="ADAL" clId="{5A040CDB-D012-4258-AB65-19779E7349CA}" dt="2025-05-11T14:32:55.451" v="279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5A040CDB-D012-4258-AB65-19779E7349CA}" dt="2025-04-09T17:01:08.789" v="153" actId="6549"/>
          <ac:spMkLst>
            <pc:docMk/>
            <pc:sldMk cId="4064255820" sldId="318"/>
            <ac:spMk id="3" creationId="{00000000-0000-0000-0000-000000000000}"/>
          </ac:spMkLst>
        </pc:spChg>
        <pc:spChg chg="add mod">
          <ac:chgData name="Anderson, Troy" userId="04de3903-03dd-44db-8353-3f14e4dd6886" providerId="ADAL" clId="{5A040CDB-D012-4258-AB65-19779E7349CA}" dt="2025-05-11T14:32:55.451" v="279" actId="20577"/>
          <ac:spMkLst>
            <pc:docMk/>
            <pc:sldMk cId="4064255820" sldId="318"/>
            <ac:spMk id="4" creationId="{B09E1B2F-6CBA-288C-2C44-06C49C8FD010}"/>
          </ac:spMkLst>
        </pc:spChg>
      </pc:sldChg>
      <pc:sldChg chg="delSp modSp add mod">
        <pc:chgData name="Anderson, Troy" userId="04de3903-03dd-44db-8353-3f14e4dd6886" providerId="ADAL" clId="{5A040CDB-D012-4258-AB65-19779E7349CA}" dt="2025-05-13T16:12:27.272" v="1824" actId="20577"/>
        <pc:sldMkLst>
          <pc:docMk/>
          <pc:sldMk cId="778800923" sldId="351"/>
        </pc:sldMkLst>
        <pc:spChg chg="mod">
          <ac:chgData name="Anderson, Troy" userId="04de3903-03dd-44db-8353-3f14e4dd6886" providerId="ADAL" clId="{5A040CDB-D012-4258-AB65-19779E7349CA}" dt="2025-05-13T16:12:27.272" v="1824" actId="20577"/>
          <ac:spMkLst>
            <pc:docMk/>
            <pc:sldMk cId="778800923" sldId="351"/>
            <ac:spMk id="5" creationId="{F6E15D7B-B500-432B-996F-7120B3DA706D}"/>
          </ac:spMkLst>
        </pc:spChg>
      </pc:sldChg>
      <pc:sldChg chg="addSp delSp modSp add mod">
        <pc:chgData name="Anderson, Troy" userId="04de3903-03dd-44db-8353-3f14e4dd6886" providerId="ADAL" clId="{5A040CDB-D012-4258-AB65-19779E7349CA}" dt="2025-05-13T16:26:25.104" v="1880" actId="20577"/>
        <pc:sldMkLst>
          <pc:docMk/>
          <pc:sldMk cId="3195340007" sldId="626"/>
        </pc:sldMkLst>
        <pc:spChg chg="add del mod">
          <ac:chgData name="Anderson, Troy" userId="04de3903-03dd-44db-8353-3f14e4dd6886" providerId="ADAL" clId="{5A040CDB-D012-4258-AB65-19779E7349CA}" dt="2025-05-13T15:23:42.629" v="1547" actId="478"/>
          <ac:spMkLst>
            <pc:docMk/>
            <pc:sldMk cId="3195340007" sldId="626"/>
            <ac:spMk id="3" creationId="{2F71AAFD-FC28-A847-C4D5-B6CAC8541F78}"/>
          </ac:spMkLst>
        </pc:spChg>
        <pc:spChg chg="mod">
          <ac:chgData name="Anderson, Troy" userId="04de3903-03dd-44db-8353-3f14e4dd6886" providerId="ADAL" clId="{5A040CDB-D012-4258-AB65-19779E7349CA}" dt="2025-05-13T16:22:12.443" v="1876" actId="20577"/>
          <ac:spMkLst>
            <pc:docMk/>
            <pc:sldMk cId="3195340007" sldId="626"/>
            <ac:spMk id="8" creationId="{71DF028C-4C37-FFCA-C1B7-BAF688E245CA}"/>
          </ac:spMkLst>
        </pc:spChg>
        <pc:graphicFrameChg chg="mod modGraphic">
          <ac:chgData name="Anderson, Troy" userId="04de3903-03dd-44db-8353-3f14e4dd6886" providerId="ADAL" clId="{5A040CDB-D012-4258-AB65-19779E7349CA}" dt="2025-05-13T16:26:25.104" v="1880" actId="20577"/>
          <ac:graphicFrameMkLst>
            <pc:docMk/>
            <pc:sldMk cId="3195340007" sldId="626"/>
            <ac:graphicFrameMk id="5" creationId="{927A835B-ACB1-4E3E-AA09-4133D4F8734C}"/>
          </ac:graphicFrameMkLst>
        </pc:graphicFrameChg>
      </pc:sldChg>
      <pc:sldChg chg="del">
        <pc:chgData name="Anderson, Troy" userId="04de3903-03dd-44db-8353-3f14e4dd6886" providerId="ADAL" clId="{5A040CDB-D012-4258-AB65-19779E7349CA}" dt="2025-04-09T16:44:01.543" v="22" actId="47"/>
        <pc:sldMkLst>
          <pc:docMk/>
          <pc:sldMk cId="2426861495" sldId="709"/>
        </pc:sldMkLst>
      </pc:sldChg>
      <pc:sldChg chg="del">
        <pc:chgData name="Anderson, Troy" userId="04de3903-03dd-44db-8353-3f14e4dd6886" providerId="ADAL" clId="{5A040CDB-D012-4258-AB65-19779E7349CA}" dt="2025-04-09T16:44:02.756" v="23" actId="47"/>
        <pc:sldMkLst>
          <pc:docMk/>
          <pc:sldMk cId="118536085" sldId="710"/>
        </pc:sldMkLst>
      </pc:sldChg>
      <pc:sldChg chg="add del ord">
        <pc:chgData name="Anderson, Troy" userId="04de3903-03dd-44db-8353-3f14e4dd6886" providerId="ADAL" clId="{5A040CDB-D012-4258-AB65-19779E7349CA}" dt="2025-05-11T22:32:48.549" v="667" actId="47"/>
        <pc:sldMkLst>
          <pc:docMk/>
          <pc:sldMk cId="2112790004" sldId="711"/>
        </pc:sldMkLst>
      </pc:sldChg>
      <pc:sldMasterChg chg="modSldLayout">
        <pc:chgData name="Anderson, Troy" userId="04de3903-03dd-44db-8353-3f14e4dd6886" providerId="ADAL" clId="{5A040CDB-D012-4258-AB65-19779E7349CA}" dt="2025-04-09T16:24:13.715" v="15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5A040CDB-D012-4258-AB65-19779E7349CA}" dt="2025-04-09T16:24:13.715" v="15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5A040CDB-D012-4258-AB65-19779E7349CA}" dt="2025-04-09T16:24:13.715" v="15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79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1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358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May 14, 2025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48768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2025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NPRR1214 – </a:t>
            </a:r>
            <a:r>
              <a:rPr lang="en-US" sz="16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Reliability Deployment Price Adder Fix to Provide 			Locational Price Signals, Reduce Uplift and Risk</a:t>
            </a:r>
            <a:endParaRPr lang="en-US" sz="1600" i="1" dirty="0"/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NPRR1226 – </a:t>
            </a:r>
            <a:r>
              <a:rPr lang="en-US" sz="16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Estimated Demand Response Data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NPRR1238 – </a:t>
            </a:r>
            <a:r>
              <a:rPr lang="en-US" sz="1600" i="1" kern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Registration of Loads with Curtailable Load Capabilities</a:t>
            </a:r>
            <a:endParaRPr lang="en-US" sz="1600" i="1" dirty="0">
              <a:solidFill>
                <a:schemeClr val="dk1"/>
              </a:solidFill>
            </a:endParaRP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NPRR1267 – </a:t>
            </a:r>
            <a:r>
              <a:rPr lang="en-US" sz="1600" i="1" dirty="0">
                <a:solidFill>
                  <a:schemeClr val="dk1"/>
                </a:solidFill>
              </a:rPr>
              <a:t>Large Load Interconnection Status Report</a:t>
            </a:r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5/29/2025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Aging Projects Related to Revision Requests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257800"/>
          </a:xfrm>
        </p:spPr>
        <p:txBody>
          <a:bodyPr/>
          <a:lstStyle/>
          <a:p>
            <a:pPr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2025 May Release – </a:t>
            </a:r>
            <a:r>
              <a:rPr lang="en-US" sz="1600" b="1" dirty="0">
                <a:latin typeface="Arial" panose="020B0604020202020204" pitchFamily="34" charset="0"/>
              </a:rPr>
              <a:t>R5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5/29/2025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NPRR1253 	– Incorporate ESR Charging Load Information into ICCP</a:t>
            </a:r>
          </a:p>
          <a:p>
            <a:pPr lvl="2">
              <a:tabLst>
                <a:tab pos="1770063" algn="l"/>
                <a:tab pos="1828800" algn="l"/>
                <a:tab pos="2171700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ICCP and Public API implementation</a:t>
            </a:r>
            <a:endParaRPr lang="en-US" dirty="0">
              <a:effectLst/>
            </a:endParaRPr>
          </a:p>
          <a:p>
            <a:pPr marL="1143000" marR="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 Update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buFont typeface="Courier New" panose="02070309020205020404" pitchFamily="49" charset="0"/>
              <a:buChar char="o"/>
              <a:tabLst>
                <a:tab pos="18288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Background: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Recall that ERCOT was challenged to support this NPRR’s reporting requirements without disrupting RTC development and took an action item to consider alternative ways to develop the API reporting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TAC, ERCOT stated there was an alternative technical reporting solutions, however, it was recently discovered this will not fully meet the protocol requirements (published every 5 minutes, rather than every SCED run)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buFont typeface="Courier New" panose="02070309020205020404" pitchFamily="49" charset="0"/>
              <a:buChar char="o"/>
              <a:tabLst>
                <a:tab pos="18288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 will proceed as planned with delivery of the new telemetry points and API reporting for ESR charging data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 will issue a Market Notice in next 1-2 weeks with more details on how to access the ESR charging  (as discussed at TWG meeting)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ERCOT’s delivery of NPRR1253 will provide the data requested by the market (real-time telemetry and API values for ESR charging)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technical delivery for summer 2025 will not strictly meet the protocol language as related to reporting requirements for “each SCED process” so NPRR1253 will remain gray-boxed</a:t>
            </a:r>
            <a:endParaRPr lang="en-US" sz="12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288860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  <p:sp>
        <p:nvSpPr>
          <p:cNvPr id="4" name="TextBox 22">
            <a:extLst>
              <a:ext uri="{FF2B5EF4-FFF2-40B4-BE49-F238E27FC236}">
                <a16:creationId xmlns:a16="http://schemas.microsoft.com/office/drawing/2014/main" id="{B09E1B2F-6CBA-288C-2C44-06C49C8FD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792" y="5334000"/>
            <a:ext cx="3492208" cy="3077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Reminder from last month’s report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2025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241417"/>
              </p:ext>
            </p:extLst>
          </p:nvPr>
        </p:nvGraphicFramePr>
        <p:xfrm>
          <a:off x="160280" y="739904"/>
          <a:ext cx="8839200" cy="245059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RTC+B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 Trials Sandbox Deployed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RTC+B Market Trials begin on 5/5/2025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NPRR1253</a:t>
                      </a:r>
                      <a:endParaRPr kumimoji="0" lang="en-US" sz="11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4642300"/>
              </p:ext>
            </p:extLst>
          </p:nvPr>
        </p:nvGraphicFramePr>
        <p:xfrm>
          <a:off x="160280" y="3176074"/>
          <a:ext cx="8839200" cy="230428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10/23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Stabilization begins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18374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19198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5F62EFB-D714-1571-D587-DE9AD37940A4}"/>
              </a:ext>
            </a:extLst>
          </p:cNvPr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2F974D47-70AE-8B16-8AFF-79EA315C83EA}"/>
              </a:ext>
            </a:extLst>
          </p:cNvPr>
          <p:cNvSpPr/>
          <p:nvPr/>
        </p:nvSpPr>
        <p:spPr>
          <a:xfrm>
            <a:off x="3123696" y="3182112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8D714B-568B-7116-7E19-FFA899FE34D1}"/>
              </a:ext>
            </a:extLst>
          </p:cNvPr>
          <p:cNvSpPr txBox="1"/>
          <p:nvPr/>
        </p:nvSpPr>
        <p:spPr>
          <a:xfrm>
            <a:off x="6073697" y="3708745"/>
            <a:ext cx="13610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NPRR1007-1013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E6E02350-D7E2-A621-1C4A-E23E54FC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662461"/>
            <a:ext cx="1516120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Market Trials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5184D5-02EA-FC5F-62ED-AFCBC03B7EAE}"/>
              </a:ext>
            </a:extLst>
          </p:cNvPr>
          <p:cNvSpPr/>
          <p:nvPr/>
        </p:nvSpPr>
        <p:spPr>
          <a:xfrm>
            <a:off x="3139456" y="3962401"/>
            <a:ext cx="2864424" cy="545913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Closed-loop SCED/LFC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6A88F9-126C-4AFF-A9FE-3DEAAFD04664}"/>
              </a:ext>
            </a:extLst>
          </p:cNvPr>
          <p:cNvSpPr/>
          <p:nvPr/>
        </p:nvSpPr>
        <p:spPr>
          <a:xfrm>
            <a:off x="3139456" y="4653616"/>
            <a:ext cx="2864424" cy="54591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Day-Ahead Market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B7D7C9-1D43-4FBD-CC01-0B92F05044CE}"/>
              </a:ext>
            </a:extLst>
          </p:cNvPr>
          <p:cNvSpPr/>
          <p:nvPr/>
        </p:nvSpPr>
        <p:spPr>
          <a:xfrm>
            <a:off x="160280" y="3962400"/>
            <a:ext cx="2963416" cy="551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Open-loop RTC SCED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4298ED-6F96-E8BE-6F2A-6A5286DF5E47}"/>
              </a:ext>
            </a:extLst>
          </p:cNvPr>
          <p:cNvSpPr/>
          <p:nvPr/>
        </p:nvSpPr>
        <p:spPr>
          <a:xfrm>
            <a:off x="144520" y="4653615"/>
            <a:ext cx="2979176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QSE Telemetry Tests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7283F4-E212-A1A9-262F-34411FE2EF9F}"/>
              </a:ext>
            </a:extLst>
          </p:cNvPr>
          <p:cNvSpPr/>
          <p:nvPr/>
        </p:nvSpPr>
        <p:spPr>
          <a:xfrm>
            <a:off x="6172200" y="1282588"/>
            <a:ext cx="2826434" cy="543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F34012-CD28-318A-7E53-C6DD49EAC532}"/>
              </a:ext>
            </a:extLst>
          </p:cNvPr>
          <p:cNvSpPr/>
          <p:nvPr/>
        </p:nvSpPr>
        <p:spPr>
          <a:xfrm>
            <a:off x="6172200" y="1902777"/>
            <a:ext cx="2834370" cy="67858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15">
            <a:extLst>
              <a:ext uri="{FF2B5EF4-FFF2-40B4-BE49-F238E27FC236}">
                <a16:creationId xmlns:a16="http://schemas.microsoft.com/office/drawing/2014/main" id="{49811323-921D-3C31-0BF9-B5BAAEAF3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052673"/>
            <a:ext cx="151612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Stabilization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8C68C5E7-6110-1043-A807-C185F79C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637" y="3172306"/>
            <a:ext cx="1435608" cy="4985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RTC+B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12/5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0643D-2073-8F79-87D0-82D2BBC2D9EA}"/>
              </a:ext>
            </a:extLst>
          </p:cNvPr>
          <p:cNvSpPr txBox="1"/>
          <p:nvPr/>
        </p:nvSpPr>
        <p:spPr>
          <a:xfrm>
            <a:off x="6034172" y="3931467"/>
            <a:ext cx="768096" cy="139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NPRR963</a:t>
            </a:r>
            <a:r>
              <a:rPr kumimoji="0" lang="en-US" sz="7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(a)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NPRR1054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NPRR1058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NPRR1172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46DDB-5068-A1A0-9AC3-B8FE9DA5BA9A}"/>
              </a:ext>
            </a:extLst>
          </p:cNvPr>
          <p:cNvSpPr txBox="1"/>
          <p:nvPr/>
        </p:nvSpPr>
        <p:spPr>
          <a:xfrm>
            <a:off x="6773411" y="3984702"/>
            <a:ext cx="681892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NPRR1236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NPRR1245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NPRR1246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NOGRR211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NOGRR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268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OBDRR020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OBDRR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052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PGRR118</a:t>
            </a:r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526C8B-9728-07BC-115D-2FA367AF8530}"/>
              </a:ext>
            </a:extLst>
          </p:cNvPr>
          <p:cNvSpPr txBox="1"/>
          <p:nvPr/>
        </p:nvSpPr>
        <p:spPr>
          <a:xfrm>
            <a:off x="7099288" y="3303452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D71B230A-1570-ABB5-7E64-53318C74B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558" y="5634335"/>
            <a:ext cx="169163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NPRR963(a) – Portion of NPRR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NPRR1253(a) – ICCP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NPRR1253(b) – Public API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35025-BCF2-72E5-B929-E9862EC89D4F}"/>
              </a:ext>
            </a:extLst>
          </p:cNvPr>
          <p:cNvSpPr txBox="1"/>
          <p:nvPr/>
        </p:nvSpPr>
        <p:spPr>
          <a:xfrm>
            <a:off x="1257653" y="1234728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6" name="TextBox 12">
            <a:extLst>
              <a:ext uri="{FF2B5EF4-FFF2-40B4-BE49-F238E27FC236}">
                <a16:creationId xmlns:a16="http://schemas.microsoft.com/office/drawing/2014/main" id="{6AF2B741-07AA-BAC8-93F9-453058B5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80" y="2050120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C3E3253-6895-F1FF-8ECA-FA116C4C2906}"/>
              </a:ext>
            </a:extLst>
          </p:cNvPr>
          <p:cNvSpPr txBox="1"/>
          <p:nvPr/>
        </p:nvSpPr>
        <p:spPr>
          <a:xfrm>
            <a:off x="7145688" y="285024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90ED5A1E-3866-5EE5-43F1-1FEAD803E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158" y="1600200"/>
            <a:ext cx="15133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0B0756-31BE-5966-47A4-55F3ED8C8FA6}"/>
              </a:ext>
            </a:extLst>
          </p:cNvPr>
          <p:cNvSpPr txBox="1"/>
          <p:nvPr/>
        </p:nvSpPr>
        <p:spPr>
          <a:xfrm>
            <a:off x="2795586" y="19050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20788E33-F5D2-FABD-28BF-A39CF5E84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346" y="2269185"/>
            <a:ext cx="15133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3/7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BD1726-D2EF-8F2B-7412-47CB25B44C33}"/>
              </a:ext>
            </a:extLst>
          </p:cNvPr>
          <p:cNvSpPr txBox="1"/>
          <p:nvPr/>
        </p:nvSpPr>
        <p:spPr>
          <a:xfrm>
            <a:off x="2793522" y="261701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C544188-76D6-FAC4-4414-66882705D347}"/>
              </a:ext>
            </a:extLst>
          </p:cNvPr>
          <p:cNvSpPr txBox="1"/>
          <p:nvPr/>
        </p:nvSpPr>
        <p:spPr>
          <a:xfrm>
            <a:off x="4225663" y="125452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8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705852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6F4EC3-604F-F7C0-4C69-C34481C57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81" y="890416"/>
            <a:ext cx="8940048" cy="23933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6F5A89-2ED6-9BD7-6FBD-07EE146102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592" y="4213761"/>
            <a:ext cx="8782015" cy="142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647741"/>
              </p:ext>
            </p:extLst>
          </p:nvPr>
        </p:nvGraphicFramePr>
        <p:xfrm>
          <a:off x="89933" y="877012"/>
          <a:ext cx="8955921" cy="46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Reliability Deployment Price Adder Fix to Provide Locational Price Signals, Reduce Uplift and Risk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$800k-$1.2M, 12-18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MMS, Settlements, 		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5501353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Estimated Demand Response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$100k-$150k, 5-7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EMS, Reporting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489386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Registration of Loads with Curtailable Load Capabilities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$700k-$1M, 10-14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MMS, EMS, NMMS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ERCOT continues to discuss the approach to a manual data collection process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471508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NPRR1267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Large Load Interconnection Status Report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4760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$100k-$150k, 5-8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RIOO, Public API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will deliver a monthly manual report until the project to automate it using data sourced from RIOO can be completed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41932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539676"/>
              </p:ext>
            </p:extLst>
          </p:nvPr>
        </p:nvGraphicFramePr>
        <p:xfrm>
          <a:off x="3581400" y="659446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362200" y="6074082"/>
            <a:ext cx="51816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001838" algn="l"/>
                <a:tab pos="2627313" algn="l"/>
                <a:tab pos="4572000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2025 Rank in Business Strategy 	= 4570	Next 2028 Rank in Business Strategy 	= 5110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001838" algn="l"/>
                <a:tab pos="2627313" algn="l"/>
                <a:tab pos="4572000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2026 Rank in Business Strategy 	= 4760	</a:t>
            </a:r>
            <a:r>
              <a:rPr lang="en-US" sz="900" b="0" kern="0" dirty="0">
                <a:solidFill>
                  <a:schemeClr val="bg1"/>
                </a:solidFill>
              </a:rPr>
              <a:t>Next 2029 Rank in Business Strategy 	= 5300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01838" algn="l"/>
                <a:tab pos="2627313" algn="l"/>
                <a:tab pos="4572000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2027 Rank in Business Strategy	= 4900	Next Rank in Regulatory 	= 400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533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for TWG meeting held on 4/24/2025: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scheduled for 5/29/2025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00E29D-DD47-0E5F-5AFB-B6BA882C5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447800"/>
            <a:ext cx="5222328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95400"/>
            <a:ext cx="8686801" cy="4876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After the RTC+B project goes live, it will be valuable to have a reprioritized list of pending Revision Request projects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 “Aging Projects Relating to Revision Requests” list used in 2024 has been updated for recent activity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Multi-month review at PRS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May: Review the contents of the posted aging list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June: PRS members are asked to be prepared for a priority discussion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July/August: Follow-up discussion after ERCOT assesses resources on the highest priority items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Legislative priorities will be an important consideration</a:t>
            </a:r>
          </a:p>
        </p:txBody>
      </p:sp>
    </p:spTree>
    <p:extLst>
      <p:ext uri="{BB962C8B-B14F-4D97-AF65-F5344CB8AC3E}">
        <p14:creationId xmlns:p14="http://schemas.microsoft.com/office/powerpoint/2010/main" val="778800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6089-660C-4B78-8CC2-FB08CD54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dirty="0"/>
              <a:t>Aging Revision Request Review at PRS – Stats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F46E8-0C6F-40D6-82AC-E9222DB2E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7A835B-ACB1-4E3E-AA09-4133D4F87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422496"/>
              </p:ext>
            </p:extLst>
          </p:nvPr>
        </p:nvGraphicFramePr>
        <p:xfrm>
          <a:off x="4038600" y="914400"/>
          <a:ext cx="4648200" cy="4648200"/>
        </p:xfrm>
        <a:graphic>
          <a:graphicData uri="http://schemas.openxmlformats.org/drawingml/2006/table">
            <a:tbl>
              <a:tblPr firstRow="1" bandRow="1"/>
              <a:tblGrid>
                <a:gridCol w="2743200">
                  <a:extLst>
                    <a:ext uri="{9D8B030D-6E8A-4147-A177-3AD203B41FA5}">
                      <a16:colId xmlns:a16="http://schemas.microsoft.com/office/drawing/2014/main" val="250375309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64139915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146507040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400" strike="noStrike" dirty="0"/>
                        <a:t>Category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2024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Process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b="1" strike="noStrike" kern="1200" dirty="0">
                          <a:solidFill>
                            <a:schemeClr val="lt1"/>
                          </a:solidFill>
                          <a:latin typeface="Arial" panose="020B0604020202020204"/>
                          <a:ea typeface="+mn-ea"/>
                          <a:cs typeface="+mn-cs"/>
                        </a:rPr>
                        <a:t>May 2025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300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– Proceed as Planned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19585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– No Action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1790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 – Candidate for Revision / Removal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2220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– Post-RTC+B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6521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– Market Input Needed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91523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  <a:endParaRPr lang="en-US" sz="1400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698981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1DF028C-4C37-FFCA-C1B7-BAF688E24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3657600" cy="49530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“2024 Process” is where PRS concluded in August 2024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“May 2025” includes updates since last year’s review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RR’s started and completed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Newly approved items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400" dirty="0"/>
              <a:t>New items in the queue for PUCT or Board approval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See posted Excel file for details</a:t>
            </a:r>
          </a:p>
        </p:txBody>
      </p:sp>
    </p:spTree>
    <p:extLst>
      <p:ext uri="{BB962C8B-B14F-4D97-AF65-F5344CB8AC3E}">
        <p14:creationId xmlns:p14="http://schemas.microsoft.com/office/powerpoint/2010/main" val="31953400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762545</TotalTime>
  <Words>1020</Words>
  <Application>Microsoft Office PowerPoint</Application>
  <PresentationFormat>On-screen Show (4:3)</PresentationFormat>
  <Paragraphs>296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2025 Release Targets – Approved NPRRs / SCRs / xGRRs </vt:lpstr>
      <vt:lpstr>Major Projects</vt:lpstr>
      <vt:lpstr>Priority / Rank Recommendations for Revision Requests with Impacts</vt:lpstr>
      <vt:lpstr>Technology Working Group (TWG)</vt:lpstr>
      <vt:lpstr>Aging Revision Request Project Review</vt:lpstr>
      <vt:lpstr>Aging Revision Request Review at PRS –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3142</cp:revision>
  <cp:lastPrinted>2024-02-06T15:16:31Z</cp:lastPrinted>
  <dcterms:created xsi:type="dcterms:W3CDTF">2016-01-21T15:20:31Z</dcterms:created>
  <dcterms:modified xsi:type="dcterms:W3CDTF">2025-05-13T18:41:40Z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