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0"/>
  </p:notesMasterIdLst>
  <p:sldIdLst>
    <p:sldId id="256" r:id="rId4"/>
    <p:sldId id="273" r:id="rId5"/>
    <p:sldId id="275" r:id="rId6"/>
    <p:sldId id="276" r:id="rId7"/>
    <p:sldId id="282" r:id="rId8"/>
    <p:sldId id="281"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3" autoAdjust="0"/>
  </p:normalViewPr>
  <p:slideViewPr>
    <p:cSldViewPr snapToGrid="0">
      <p:cViewPr varScale="1">
        <p:scale>
          <a:sx n="147" d="100"/>
          <a:sy n="147" d="100"/>
        </p:scale>
        <p:origin x="792" y="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0D1443C-CE44-4172-AB8B-E82421BDF7A4}" type="datetimeFigureOut">
              <a:rPr lang="en-US" smtClean="0"/>
              <a:t>5/13/2025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4132385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5/13/2025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5/13/2025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a:bodyPr>
          <a:lstStyle/>
          <a:p>
            <a:r>
              <a:rPr lang="en-US" dirty="0"/>
              <a:t>Chair- Rickey Floyd</a:t>
            </a:r>
          </a:p>
          <a:p>
            <a:r>
              <a:rPr lang="en-US" dirty="0"/>
              <a:t>Vice-Chair- Tyler Springer</a:t>
            </a:r>
          </a:p>
          <a:p>
            <a:r>
              <a:rPr lang="en-US" dirty="0"/>
              <a:t>05/13/2025</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a:xfrm>
            <a:off x="319119" y="1825625"/>
            <a:ext cx="11518986" cy="4351338"/>
          </a:xfrm>
        </p:spPr>
        <p:txBody>
          <a:bodyPr>
            <a:normAutofit/>
          </a:bodyPr>
          <a:lstStyle/>
          <a:p>
            <a:r>
              <a:rPr lang="en-US" dirty="0"/>
              <a:t>Freddy Garcia</a:t>
            </a:r>
          </a:p>
          <a:p>
            <a:pPr algn="l">
              <a:buFont typeface="Arial" panose="020B0604020202020204" pitchFamily="34" charset="0"/>
              <a:buChar char="•"/>
            </a:pPr>
            <a:r>
              <a:rPr lang="en-US" b="0" i="0" dirty="0">
                <a:effectLst/>
                <a:latin typeface="Momentum"/>
              </a:rPr>
              <a:t>The unofficial ERCOT peak load for April 2025 was 65,614 MW, which was new demand record for the month of April. The demand for April of 2024 was 64,003 MW. </a:t>
            </a:r>
          </a:p>
          <a:p>
            <a:pPr algn="l">
              <a:buFont typeface="Arial" panose="020B0604020202020204" pitchFamily="34" charset="0"/>
              <a:buChar char="•"/>
            </a:pPr>
            <a:r>
              <a:rPr lang="en-US" b="0" i="0" dirty="0">
                <a:effectLst/>
                <a:latin typeface="Momentum"/>
              </a:rPr>
              <a:t>A new Solar generation record of 26,741MW was set on April 11th @ 12:02, 50.37% penetration </a:t>
            </a:r>
          </a:p>
          <a:p>
            <a:pPr algn="l">
              <a:buFont typeface="Arial" panose="020B0604020202020204" pitchFamily="34" charset="0"/>
              <a:buChar char="•"/>
            </a:pPr>
            <a:r>
              <a:rPr lang="en-US" b="0" i="0" dirty="0">
                <a:effectLst/>
                <a:latin typeface="Momentum"/>
              </a:rPr>
              <a:t>A new Renewable generation record of 41,962 MW was set on April 17th @ 14:50, 67.5% penetration </a:t>
            </a:r>
          </a:p>
          <a:p>
            <a:pPr algn="l">
              <a:buFont typeface="Arial" panose="020B0604020202020204" pitchFamily="34" charset="0"/>
              <a:buChar char="•"/>
            </a:pPr>
            <a:endParaRPr lang="en-US" b="0" i="0" dirty="0">
              <a:effectLst/>
              <a:latin typeface="Momentum"/>
            </a:endParaRPr>
          </a:p>
          <a:p>
            <a:pPr lvl="1"/>
            <a:endParaRPr lang="en-US" b="0" i="0" dirty="0">
              <a:effectLst/>
              <a:latin typeface="Momentum"/>
            </a:endParaRPr>
          </a:p>
          <a:p>
            <a:endParaRPr lang="en-US" dirty="0"/>
          </a:p>
          <a:p>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a:spcBef>
                <a:spcPts val="0"/>
              </a:spcBef>
            </a:pPr>
            <a:r>
              <a:rPr lang="en-US" dirty="0">
                <a:latin typeface="Calibri" panose="020F0502020204030204" pitchFamily="34" charset="0"/>
              </a:rPr>
              <a:t>Bob</a:t>
            </a:r>
          </a:p>
          <a:p>
            <a:pPr>
              <a:spcBef>
                <a:spcPts val="0"/>
              </a:spcBef>
            </a:pPr>
            <a:r>
              <a:rPr lang="en-US" dirty="0">
                <a:latin typeface="Calibri" panose="020F0502020204030204" pitchFamily="34" charset="0"/>
              </a:rPr>
              <a:t>5/14 IRC and Board meeting at Texas RE</a:t>
            </a:r>
          </a:p>
          <a:p>
            <a:pPr>
              <a:spcBef>
                <a:spcPts val="0"/>
              </a:spcBef>
            </a:pPr>
            <a:r>
              <a:rPr lang="en-US" dirty="0">
                <a:latin typeface="Calibri" panose="020F0502020204030204" pitchFamily="34" charset="0"/>
              </a:rPr>
              <a:t>Next week is Talk with Texas on their opinion on summer outlook</a:t>
            </a:r>
          </a:p>
          <a:p>
            <a:pPr>
              <a:spcBef>
                <a:spcPts val="0"/>
              </a:spcBef>
            </a:pPr>
            <a:r>
              <a:rPr lang="en-US" dirty="0">
                <a:latin typeface="Calibri" panose="020F0502020204030204" pitchFamily="34" charset="0"/>
              </a:rPr>
              <a:t>5/28 talk with Texas on GOP functions for 3</a:t>
            </a:r>
            <a:r>
              <a:rPr lang="en-US" baseline="30000" dirty="0">
                <a:latin typeface="Calibri" panose="020F0502020204030204" pitchFamily="34" charset="0"/>
              </a:rPr>
              <a:t>rd</a:t>
            </a:r>
            <a:r>
              <a:rPr lang="en-US" dirty="0">
                <a:latin typeface="Calibri" panose="020F0502020204030204" pitchFamily="34" charset="0"/>
              </a:rPr>
              <a:t> party control centers </a:t>
            </a:r>
          </a:p>
          <a:p>
            <a:pPr>
              <a:spcBef>
                <a:spcPts val="0"/>
              </a:spcBef>
            </a:pPr>
            <a:r>
              <a:rPr lang="en-US" dirty="0">
                <a:latin typeface="Calibri" panose="020F0502020204030204" pitchFamily="34" charset="0"/>
              </a:rPr>
              <a:t>On the NERC side a couple of days ago a new definition was approved for rules of procedures for GO / GOP category 2, 60kV or above generation with a 20 MVA connection point to the system.  This will be hitting some IBR’s for the definition. 8 standards will be impacted by the new definition. </a:t>
            </a:r>
          </a:p>
          <a:p>
            <a:pPr>
              <a:spcBef>
                <a:spcPts val="0"/>
              </a:spcBef>
            </a:pPr>
            <a:endParaRPr lang="en-US" dirty="0">
              <a:latin typeface="Calibri" panose="020F0502020204030204" pitchFamily="34" charset="0"/>
            </a:endParaRPr>
          </a:p>
          <a:p>
            <a:pPr lvl="1">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marL="0" indent="0">
              <a:spcBef>
                <a:spcPts val="0"/>
              </a:spcBef>
              <a:buNone/>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a:spcBef>
                <a:spcPts val="0"/>
              </a:spcBef>
            </a:pPr>
            <a:endParaRPr lang="en-US" dirty="0">
              <a:latin typeface="Calibri" panose="020F0502020204030204" pitchFamily="34" charset="0"/>
            </a:endParaRPr>
          </a:p>
          <a:p>
            <a:pPr lvl="1">
              <a:spcBef>
                <a:spcPts val="0"/>
              </a:spcBef>
            </a:pPr>
            <a:endParaRPr lang="en-US" sz="1400" dirty="0">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1690688"/>
            <a:ext cx="10515600" cy="4351338"/>
          </a:xfrm>
        </p:spPr>
        <p:txBody>
          <a:bodyPr/>
          <a:lstStyle/>
          <a:p>
            <a:r>
              <a:rPr lang="en-US" dirty="0"/>
              <a:t>Remains tabled.  </a:t>
            </a:r>
          </a:p>
          <a:p>
            <a:r>
              <a:rPr lang="en-US" dirty="0"/>
              <a:t>No updates today, should be completed  by next meeting. </a:t>
            </a:r>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t>NPRR 1278 – Establishing Advanced Grid Support Service as Ancillary Service</a:t>
            </a:r>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a:xfrm>
            <a:off x="838200" y="2228849"/>
            <a:ext cx="10515600" cy="3948113"/>
          </a:xfrm>
        </p:spPr>
        <p:txBody>
          <a:bodyPr>
            <a:normAutofit fontScale="85000" lnSpcReduction="20000"/>
          </a:bodyPr>
          <a:lstStyle/>
          <a:p>
            <a:r>
              <a:rPr lang="en-US" dirty="0"/>
              <a:t>Look at this as a living ancillary service, at any given time during any given year ERCOT can make adjustments necessary. IBR owners can purchase if they wish. </a:t>
            </a:r>
          </a:p>
          <a:p>
            <a:r>
              <a:rPr lang="en-US" dirty="0"/>
              <a:t>Discussed a PDCWG yesterday, NPRR has no risk and should move through the stakeholder process.  Goes to PRS tomorrow to be officially remanded to ROS.</a:t>
            </a:r>
          </a:p>
          <a:p>
            <a:r>
              <a:rPr lang="en-US" dirty="0"/>
              <a:t>Gives ERCOT the same as the NOGRR, this just adjusts how the service is procured.  It also opens the service up to more units.  The NOGRR is only required for new generation coming online.  The NPRR open the service up to all available. </a:t>
            </a:r>
          </a:p>
          <a:p>
            <a:r>
              <a:rPr lang="en-US" dirty="0"/>
              <a:t>There is a cost associated with this service, we don’t yet know the cost yet.  </a:t>
            </a:r>
          </a:p>
          <a:p>
            <a:r>
              <a:rPr lang="en-US" dirty="0"/>
              <a:t>We look at this NPRR to put a framework in place for stability type ancillary service.</a:t>
            </a:r>
          </a:p>
          <a:p>
            <a:r>
              <a:rPr lang="en-US" dirty="0"/>
              <a:t>Still needs more review by OWG, recommend keeping tabled at OWG for another month for continued review.  </a:t>
            </a:r>
          </a:p>
        </p:txBody>
      </p:sp>
    </p:spTree>
    <p:extLst>
      <p:ext uri="{BB962C8B-B14F-4D97-AF65-F5344CB8AC3E}">
        <p14:creationId xmlns:p14="http://schemas.microsoft.com/office/powerpoint/2010/main" val="424406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Props1.xml><?xml version="1.0" encoding="utf-8"?>
<ds:datastoreItem xmlns:ds="http://schemas.openxmlformats.org/officeDocument/2006/customXml" ds:itemID="{7D0E9768-4E07-4096-8BF0-02E6CC063129}">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28629</TotalTime>
  <Words>389</Words>
  <Application>Microsoft Office PowerPoint</Application>
  <PresentationFormat>Widescreen</PresentationFormat>
  <Paragraphs>44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Momentum</vt:lpstr>
      <vt:lpstr>Office Theme</vt:lpstr>
      <vt:lpstr>Operations Working Group  </vt:lpstr>
      <vt:lpstr>ERCOT Updates and System Operation Report</vt:lpstr>
      <vt:lpstr>Texas Reliability Entity Report</vt:lpstr>
      <vt:lpstr>NPRR 1070 - Planning Criteria for GTC Exit Solutions</vt:lpstr>
      <vt:lpstr>NPRR 1278 – Establishing Advanced Grid Support Service as Ancillary Service</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138</cp:revision>
  <cp:lastPrinted>2025-04-29T11:46:45Z</cp:lastPrinted>
  <dcterms:created xsi:type="dcterms:W3CDTF">2017-05-03T20:12:06Z</dcterms:created>
  <dcterms:modified xsi:type="dcterms:W3CDTF">2025-05-13T15:34:43Z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b8ce9577-bfda-4247-b1c0-df27a771fd16</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