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4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3"/>
  </p:notesMasterIdLst>
  <p:handoutMasterIdLst>
    <p:handoutMasterId r:id="rId14"/>
  </p:handoutMasterIdLst>
  <p:sldIdLst>
    <p:sldId id="260" r:id="rId7"/>
    <p:sldId id="257" r:id="rId8"/>
    <p:sldId id="265" r:id="rId9"/>
    <p:sldId id="268" r:id="rId10"/>
    <p:sldId id="266" r:id="rId11"/>
    <p:sldId id="267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0129" autoAdjust="0"/>
  </p:normalViewPr>
  <p:slideViewPr>
    <p:cSldViewPr showGuides="1">
      <p:cViewPr varScale="1">
        <p:scale>
          <a:sx n="91" d="100"/>
          <a:sy n="91" d="100"/>
        </p:scale>
        <p:origin x="2466" y="306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presProps" Target="presProps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Performance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Sheet1!$B$20:$B$31</c:f>
              <c:numCache>
                <c:formatCode>General</c:formatCode>
                <c:ptCount val="12"/>
                <c:pt idx="0">
                  <c:v>0.24</c:v>
                </c:pt>
                <c:pt idx="1">
                  <c:v>0.26</c:v>
                </c:pt>
                <c:pt idx="2">
                  <c:v>0.22</c:v>
                </c:pt>
                <c:pt idx="3">
                  <c:v>0.22</c:v>
                </c:pt>
                <c:pt idx="4">
                  <c:v>0.31</c:v>
                </c:pt>
                <c:pt idx="5">
                  <c:v>0.28999999999999998</c:v>
                </c:pt>
                <c:pt idx="6">
                  <c:v>0.27</c:v>
                </c:pt>
                <c:pt idx="7">
                  <c:v>0.21</c:v>
                </c:pt>
                <c:pt idx="8">
                  <c:v>0.23</c:v>
                </c:pt>
                <c:pt idx="9">
                  <c:v>0.25</c:v>
                </c:pt>
                <c:pt idx="10">
                  <c:v>0.25</c:v>
                </c:pt>
                <c:pt idx="11">
                  <c:v>0.23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Sheet1!$C$20:$C$31</c:f>
              <c:numCache>
                <c:formatCode>General</c:formatCode>
                <c:ptCount val="12"/>
                <c:pt idx="0">
                  <c:v>0.66</c:v>
                </c:pt>
                <c:pt idx="1">
                  <c:v>0.69</c:v>
                </c:pt>
                <c:pt idx="2">
                  <c:v>0.99</c:v>
                </c:pt>
                <c:pt idx="3">
                  <c:v>1.1000000000000001</c:v>
                </c:pt>
                <c:pt idx="4">
                  <c:v>1.33</c:v>
                </c:pt>
                <c:pt idx="5">
                  <c:v>0.97</c:v>
                </c:pt>
                <c:pt idx="6">
                  <c:v>0.92</c:v>
                </c:pt>
                <c:pt idx="7">
                  <c:v>1.05</c:v>
                </c:pt>
                <c:pt idx="8">
                  <c:v>0.79</c:v>
                </c:pt>
                <c:pt idx="9">
                  <c:v>0.99</c:v>
                </c:pt>
                <c:pt idx="10">
                  <c:v>1.31</c:v>
                </c:pt>
                <c:pt idx="11">
                  <c:v>1.17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Sheet1!$D$20:$D$31</c:f>
              <c:numCache>
                <c:formatCode>General</c:formatCode>
                <c:ptCount val="12"/>
                <c:pt idx="0">
                  <c:v>0.35</c:v>
                </c:pt>
                <c:pt idx="1">
                  <c:v>0.63</c:v>
                </c:pt>
                <c:pt idx="2">
                  <c:v>0.34</c:v>
                </c:pt>
                <c:pt idx="3">
                  <c:v>0.33</c:v>
                </c:pt>
                <c:pt idx="4">
                  <c:v>0.41</c:v>
                </c:pt>
                <c:pt idx="5">
                  <c:v>0.41</c:v>
                </c:pt>
                <c:pt idx="6">
                  <c:v>0.4</c:v>
                </c:pt>
                <c:pt idx="7">
                  <c:v>0.38</c:v>
                </c:pt>
                <c:pt idx="8">
                  <c:v>0.37</c:v>
                </c:pt>
                <c:pt idx="9">
                  <c:v>0.39</c:v>
                </c:pt>
                <c:pt idx="10">
                  <c:v>0.4</c:v>
                </c:pt>
                <c:pt idx="11">
                  <c:v>0.41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Historical Volume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0" i="0" u="none" strike="noStrike" kern="1200" cap="none" spc="0" normalizeH="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QueryDetail</c:v>
                </c:pt>
              </c:strCache>
            </c:strRef>
          </c:tx>
          <c:spPr>
            <a:ln w="3810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Sheet1!$B$20:$B$31</c:f>
              <c:numCache>
                <c:formatCode>General</c:formatCode>
                <c:ptCount val="12"/>
                <c:pt idx="0">
                  <c:v>133972</c:v>
                </c:pt>
                <c:pt idx="1">
                  <c:v>146063</c:v>
                </c:pt>
                <c:pt idx="2">
                  <c:v>190614</c:v>
                </c:pt>
                <c:pt idx="3">
                  <c:v>215922</c:v>
                </c:pt>
                <c:pt idx="4">
                  <c:v>181856</c:v>
                </c:pt>
                <c:pt idx="5">
                  <c:v>296322</c:v>
                </c:pt>
                <c:pt idx="6">
                  <c:v>119115</c:v>
                </c:pt>
                <c:pt idx="7">
                  <c:v>110959</c:v>
                </c:pt>
                <c:pt idx="8">
                  <c:v>118843</c:v>
                </c:pt>
                <c:pt idx="9">
                  <c:v>113902</c:v>
                </c:pt>
                <c:pt idx="10">
                  <c:v>93909</c:v>
                </c:pt>
                <c:pt idx="11">
                  <c:v>93010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4CD-4206-A26E-620836DBFDF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QueryList</c:v>
                </c:pt>
              </c:strCache>
            </c:strRef>
          </c:tx>
          <c:spPr>
            <a:ln w="3810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Sheet1!$C$20:$C$31</c:f>
              <c:numCache>
                <c:formatCode>General</c:formatCode>
                <c:ptCount val="12"/>
                <c:pt idx="0">
                  <c:v>69410</c:v>
                </c:pt>
                <c:pt idx="1">
                  <c:v>67206</c:v>
                </c:pt>
                <c:pt idx="2">
                  <c:v>70787</c:v>
                </c:pt>
                <c:pt idx="3">
                  <c:v>72105</c:v>
                </c:pt>
                <c:pt idx="4">
                  <c:v>63958</c:v>
                </c:pt>
                <c:pt idx="5">
                  <c:v>75309</c:v>
                </c:pt>
                <c:pt idx="6">
                  <c:v>66984</c:v>
                </c:pt>
                <c:pt idx="7">
                  <c:v>73053</c:v>
                </c:pt>
                <c:pt idx="8">
                  <c:v>72775</c:v>
                </c:pt>
                <c:pt idx="9">
                  <c:v>66013</c:v>
                </c:pt>
                <c:pt idx="10">
                  <c:v>69627</c:v>
                </c:pt>
                <c:pt idx="11">
                  <c:v>71027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4CD-4206-A26E-620836DBFD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Update</c:v>
                </c:pt>
              </c:strCache>
            </c:strRef>
          </c:tx>
          <c:spPr>
            <a:ln w="3810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Sheet1!$A$20:$A$31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Sheet1!$D$20:$D$31</c:f>
              <c:numCache>
                <c:formatCode>General</c:formatCode>
                <c:ptCount val="12"/>
                <c:pt idx="0">
                  <c:v>22952</c:v>
                </c:pt>
                <c:pt idx="1">
                  <c:v>26208</c:v>
                </c:pt>
                <c:pt idx="2">
                  <c:v>38191</c:v>
                </c:pt>
                <c:pt idx="3">
                  <c:v>41440</c:v>
                </c:pt>
                <c:pt idx="4">
                  <c:v>34240</c:v>
                </c:pt>
                <c:pt idx="5">
                  <c:v>39923</c:v>
                </c:pt>
                <c:pt idx="6">
                  <c:v>18447</c:v>
                </c:pt>
                <c:pt idx="7">
                  <c:v>19430</c:v>
                </c:pt>
                <c:pt idx="8">
                  <c:v>21971</c:v>
                </c:pt>
                <c:pt idx="9">
                  <c:v>24038</c:v>
                </c:pt>
                <c:pt idx="10">
                  <c:v>15806</c:v>
                </c:pt>
                <c:pt idx="11">
                  <c:v>14027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4CD-4206-A26E-620836DBFD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Recipient</a:t>
            </a:r>
            <a:r>
              <a:rPr lang="en-US" baseline="0" dirty="0"/>
              <a:t> Trends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Sheet1!$A$21:$A$32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Sheet1!$B$21:$B$32</c:f>
              <c:numCache>
                <c:formatCode>General</c:formatCode>
                <c:ptCount val="12"/>
                <c:pt idx="0">
                  <c:v>505788</c:v>
                </c:pt>
                <c:pt idx="1">
                  <c:v>480493</c:v>
                </c:pt>
                <c:pt idx="2">
                  <c:v>524774</c:v>
                </c:pt>
                <c:pt idx="3">
                  <c:v>448774</c:v>
                </c:pt>
                <c:pt idx="4">
                  <c:v>531670</c:v>
                </c:pt>
                <c:pt idx="5">
                  <c:v>369309</c:v>
                </c:pt>
                <c:pt idx="6">
                  <c:v>324810</c:v>
                </c:pt>
                <c:pt idx="7">
                  <c:v>308225</c:v>
                </c:pt>
                <c:pt idx="8">
                  <c:v>412489</c:v>
                </c:pt>
                <c:pt idx="9">
                  <c:v>388108</c:v>
                </c:pt>
                <c:pt idx="10">
                  <c:v>352929</c:v>
                </c:pt>
                <c:pt idx="11">
                  <c:v>339169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20C-4D04-9061-802338FC255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ListServ</a:t>
            </a:r>
            <a:r>
              <a:rPr lang="en-US" dirty="0"/>
              <a:t> Post Trends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elete val="1"/>
          </c:dLbls>
          <c:cat>
            <c:strRef>
              <c:f>Sheet1!$A$19:$A$30</c:f>
              <c:strCache>
                <c:ptCount val="12"/>
                <c:pt idx="0">
                  <c:v>2024/05</c:v>
                </c:pt>
                <c:pt idx="1">
                  <c:v>2024/06</c:v>
                </c:pt>
                <c:pt idx="2">
                  <c:v>2024/07</c:v>
                </c:pt>
                <c:pt idx="3">
                  <c:v>2024/08</c:v>
                </c:pt>
                <c:pt idx="4">
                  <c:v>2024/09</c:v>
                </c:pt>
                <c:pt idx="5">
                  <c:v>2024/10</c:v>
                </c:pt>
                <c:pt idx="6">
                  <c:v>2024/11</c:v>
                </c:pt>
                <c:pt idx="7">
                  <c:v>2024/12</c:v>
                </c:pt>
                <c:pt idx="8">
                  <c:v>2025/01</c:v>
                </c:pt>
                <c:pt idx="9">
                  <c:v>2025/02</c:v>
                </c:pt>
                <c:pt idx="10">
                  <c:v>2025/03</c:v>
                </c:pt>
                <c:pt idx="11">
                  <c:v>2025/04</c:v>
                </c:pt>
              </c:strCache>
            </c:strRef>
          </c:cat>
          <c:val>
            <c:numRef>
              <c:f>Sheet1!$B$19:$B$30</c:f>
              <c:numCache>
                <c:formatCode>General</c:formatCode>
                <c:ptCount val="12"/>
                <c:pt idx="0">
                  <c:v>3839</c:v>
                </c:pt>
                <c:pt idx="1">
                  <c:v>3876</c:v>
                </c:pt>
                <c:pt idx="2">
                  <c:v>3896</c:v>
                </c:pt>
                <c:pt idx="3">
                  <c:v>3950</c:v>
                </c:pt>
                <c:pt idx="4">
                  <c:v>3778</c:v>
                </c:pt>
                <c:pt idx="5">
                  <c:v>3800</c:v>
                </c:pt>
                <c:pt idx="6">
                  <c:v>3598</c:v>
                </c:pt>
                <c:pt idx="7">
                  <c:v>3481</c:v>
                </c:pt>
                <c:pt idx="8">
                  <c:v>3638</c:v>
                </c:pt>
                <c:pt idx="9">
                  <c:v>3267</c:v>
                </c:pt>
                <c:pt idx="10">
                  <c:v>3651</c:v>
                </c:pt>
                <c:pt idx="11">
                  <c:v>3500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DA7-4579-BB2D-9A856D9D133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599697023"/>
        <c:axId val="599704095"/>
      </c:lineChart>
      <c:catAx>
        <c:axId val="59969702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704095"/>
        <c:crosses val="autoZero"/>
        <c:auto val="1"/>
        <c:lblAlgn val="ctr"/>
        <c:lblOffset val="100"/>
        <c:tickLblSkip val="2"/>
        <c:tickMarkSkip val="1"/>
        <c:noMultiLvlLbl val="0"/>
      </c:catAx>
      <c:valAx>
        <c:axId val="5997040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99697023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 rot="2700000"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35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b="0" kern="1200" cap="none" spc="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dk1">
          <a:lumMod val="15000"/>
          <a:lumOff val="8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810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8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tx1">
        <a:lumMod val="65000"/>
        <a:lumOff val="35000"/>
      </a:schemeClr>
    </cs:fontRef>
    <cs:defRPr sz="2200" b="0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round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5/12/2025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3245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6478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1984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7562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ERCOT Public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/>
              <a:t>ERCOT Public</a:t>
            </a:r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rcot.com/services/sla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Mick Hanna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Market Applications Services Support</a:t>
            </a:r>
          </a:p>
          <a:p>
            <a:endParaRPr lang="en-US" dirty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Public</a:t>
            </a:r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May 2025</a:t>
            </a: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 – April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targets.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Market Data Transparency IT systems met all SLA targets.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Retail Incidents &amp; Maintenance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4/6/2025 Site Failover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4/23/2025 Outage impacting Find ESI ID and Find Transaction functionality in the MIS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4/24/2025 Weekday Retail Application Release</a:t>
            </a:r>
          </a:p>
          <a:p>
            <a:pPr marL="0" indent="0" algn="l"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Non-Retail Incidents &amp; Maintenance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4/3 Site Failover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4/24 Application Release</a:t>
            </a:r>
          </a:p>
          <a:p>
            <a:pPr marL="0" indent="0">
              <a:buNone/>
            </a:pPr>
            <a:r>
              <a:rPr lang="en-US" sz="1600" b="1" kern="0" dirty="0" err="1">
                <a:solidFill>
                  <a:srgbClr val="000000"/>
                </a:solidFill>
              </a:rPr>
              <a:t>ListServ</a:t>
            </a:r>
            <a:r>
              <a:rPr lang="en-US" sz="1600" b="1" kern="0" dirty="0">
                <a:solidFill>
                  <a:srgbClr val="000000"/>
                </a:solidFill>
              </a:rPr>
              <a:t> Incidents &amp; Maintenance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4/6 Site Failover</a:t>
            </a:r>
          </a:p>
          <a:p>
            <a:pPr marL="0" lvl="1" indent="0" fontAlgn="base">
              <a:spcAft>
                <a:spcPct val="0"/>
              </a:spcAft>
              <a:buClr>
                <a:srgbClr val="00B050"/>
              </a:buClr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SLA Documents and Incident Reporting</a:t>
            </a: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r>
              <a:rPr lang="en-US" sz="1600" kern="0" dirty="0">
                <a:solidFill>
                  <a:srgbClr val="000000"/>
                </a:solidFill>
                <a:hlinkClick r:id="rId3"/>
              </a:rPr>
              <a:t>https://www.ercot.com/services/sla/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anose="05000000000000000000" pitchFamily="2" charset="2"/>
              <a:buChar char="§"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algn="l"/>
            <a:endParaRPr lang="en-US" sz="1100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indent="0" algn="l">
              <a:buNone/>
            </a:pPr>
            <a:endParaRPr lang="en-US" sz="1100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  <a:p>
            <a:pPr marL="0" indent="0" algn="l">
              <a:buNone/>
            </a:pPr>
            <a:r>
              <a:rPr lang="en-US" sz="1100" i="1" dirty="0">
                <a:solidFill>
                  <a:srgbClr val="000000"/>
                </a:solidFill>
                <a:latin typeface="Arial" panose="020B0604020202020204" pitchFamily="34" charset="0"/>
              </a:rPr>
              <a:t>*Will also be reported on in May’s report.</a:t>
            </a:r>
            <a:endParaRPr lang="en-US" sz="1100" i="1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1230520"/>
              </p:ext>
            </p:extLst>
          </p:nvPr>
        </p:nvGraphicFramePr>
        <p:xfrm>
          <a:off x="302690" y="838200"/>
          <a:ext cx="8688910" cy="2059174"/>
        </p:xfrm>
        <a:graphic>
          <a:graphicData uri="http://schemas.openxmlformats.org/drawingml/2006/table">
            <a:tbl>
              <a:tblPr/>
              <a:tblGrid>
                <a:gridCol w="14116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59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8430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8100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6232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April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2025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Availability (%)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Response Time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SLO (seconds)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.23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.25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1.17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.94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100.00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.41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.39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GUI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99.92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.92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1.22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99.98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79132755"/>
              </p:ext>
            </p:extLst>
          </p:nvPr>
        </p:nvGraphicFramePr>
        <p:xfrm>
          <a:off x="0" y="2971800"/>
          <a:ext cx="899160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318996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MarkeTrak Volumes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4</a:t>
            </a:fld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884177"/>
              </p:ext>
            </p:extLst>
          </p:nvPr>
        </p:nvGraphicFramePr>
        <p:xfrm>
          <a:off x="302690" y="838200"/>
          <a:ext cx="8688910" cy="1586518"/>
        </p:xfrm>
        <a:graphic>
          <a:graphicData uri="http://schemas.openxmlformats.org/drawingml/2006/table">
            <a:tbl>
              <a:tblPr/>
              <a:tblGrid>
                <a:gridCol w="21895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1141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8798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62327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MarkeTrak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kern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April</a:t>
                      </a:r>
                      <a:r>
                        <a:rPr lang="en-US" sz="1400" b="1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2025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Volume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Monthly Total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12 Month Average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t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QueryDetail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93010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147607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699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</a:t>
                      </a:r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QueryList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71027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69803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6232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API Update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14027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26447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435646E1-E2CD-494F-A913-6948F6A136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05946510"/>
              </p:ext>
            </p:extLst>
          </p:nvPr>
        </p:nvGraphicFramePr>
        <p:xfrm>
          <a:off x="0" y="2971800"/>
          <a:ext cx="8991600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2945248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dirty="0"/>
              <a:t>April </a:t>
            </a:r>
            <a:r>
              <a:rPr lang="en-US" dirty="0" err="1"/>
              <a:t>ListServ</a:t>
            </a:r>
            <a:r>
              <a:rPr lang="en-US" dirty="0"/>
              <a:t> Stats</a:t>
            </a:r>
          </a:p>
        </p:txBody>
      </p:sp>
      <p:sp>
        <p:nvSpPr>
          <p:cNvPr id="16" name="Content Placeholder 15">
            <a:extLst>
              <a:ext uri="{FF2B5EF4-FFF2-40B4-BE49-F238E27FC236}">
                <a16:creationId xmlns:a16="http://schemas.microsoft.com/office/drawing/2014/main" id="{69AA1256-8F72-4E96-940D-EBEF73D426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055858"/>
            <a:ext cx="8915400" cy="4319832"/>
          </a:xfrm>
        </p:spPr>
        <p:txBody>
          <a:bodyPr/>
          <a:lstStyle/>
          <a:p>
            <a:r>
              <a:rPr lang="en-US" sz="2000" dirty="0"/>
              <a:t>3500 Posts</a:t>
            </a:r>
          </a:p>
          <a:p>
            <a:r>
              <a:rPr lang="en-US" sz="2000" dirty="0"/>
              <a:t>339169 Recipients</a:t>
            </a:r>
          </a:p>
          <a:p>
            <a:r>
              <a:rPr lang="en-US" sz="2000" dirty="0"/>
              <a:t>RMS List Highlights</a:t>
            </a:r>
          </a:p>
          <a:p>
            <a:pPr lvl="1"/>
            <a:r>
              <a:rPr lang="en-US" sz="2000" dirty="0"/>
              <a:t>53 Posts</a:t>
            </a:r>
          </a:p>
          <a:p>
            <a:pPr lvl="1"/>
            <a:r>
              <a:rPr lang="en-US" sz="2000" dirty="0"/>
              <a:t>5 New Subscriptions</a:t>
            </a:r>
          </a:p>
          <a:p>
            <a:pPr lvl="1"/>
            <a:r>
              <a:rPr lang="en-US" sz="2000" dirty="0"/>
              <a:t>7 Unsubscribes</a:t>
            </a:r>
          </a:p>
          <a:p>
            <a:r>
              <a:rPr lang="en-US" sz="2000" dirty="0"/>
              <a:t>TDTMS List Highlights</a:t>
            </a:r>
          </a:p>
          <a:p>
            <a:pPr lvl="1"/>
            <a:r>
              <a:rPr lang="en-US" sz="2000" dirty="0"/>
              <a:t>1 Posts</a:t>
            </a:r>
          </a:p>
          <a:p>
            <a:pPr lvl="1"/>
            <a:r>
              <a:rPr lang="en-US" sz="2000" dirty="0"/>
              <a:t>0 New Subscriptions</a:t>
            </a:r>
          </a:p>
          <a:p>
            <a:pPr lvl="1"/>
            <a:r>
              <a:rPr lang="en-US" sz="2000" dirty="0"/>
              <a:t>1 Unsubscribe</a:t>
            </a:r>
          </a:p>
          <a:p>
            <a:pPr lvl="1"/>
            <a:endParaRPr 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7E04CBA-5A6A-48FE-92B5-61D91FA1C80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04106033"/>
              </p:ext>
            </p:extLst>
          </p:nvPr>
        </p:nvGraphicFramePr>
        <p:xfrm>
          <a:off x="3581400" y="3392197"/>
          <a:ext cx="5562599" cy="29106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E9F40177-2F52-4E9D-B5B1-F492DEA2505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0179677"/>
              </p:ext>
            </p:extLst>
          </p:nvPr>
        </p:nvGraphicFramePr>
        <p:xfrm>
          <a:off x="3733800" y="381000"/>
          <a:ext cx="5472331" cy="31273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390031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Weather Moratorium Removals</a:t>
            </a:r>
            <a:br>
              <a:rPr lang="en-US" sz="2400" dirty="0"/>
            </a:b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3640" y="723900"/>
            <a:ext cx="8534400" cy="5676900"/>
          </a:xfrm>
        </p:spPr>
        <p:txBody>
          <a:bodyPr/>
          <a:lstStyle/>
          <a:p>
            <a:pPr marL="457200" lvl="1" indent="0" eaLnBrk="0" fontAlgn="base" hangingPunct="0">
              <a:spcAft>
                <a:spcPct val="0"/>
              </a:spcAft>
              <a:buClr>
                <a:srgbClr val="00B050"/>
              </a:buClr>
              <a:buNone/>
              <a:defRPr/>
            </a:pPr>
            <a:endParaRPr lang="en-US" sz="1600" kern="0" dirty="0">
              <a:solidFill>
                <a:srgbClr val="000000"/>
              </a:solidFill>
            </a:endParaRPr>
          </a:p>
          <a:p>
            <a:pPr algn="l"/>
            <a:endParaRPr lang="en-US" sz="1100" b="0" i="0" dirty="0"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6</a:t>
            </a:fld>
            <a:endParaRPr lang="en-US"/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C1B9E603-9A61-3E7E-18FD-A5774CF220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1212560"/>
              </p:ext>
            </p:extLst>
          </p:nvPr>
        </p:nvGraphicFramePr>
        <p:xfrm>
          <a:off x="324590" y="855738"/>
          <a:ext cx="8419360" cy="514652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81018">
                  <a:extLst>
                    <a:ext uri="{9D8B030D-6E8A-4147-A177-3AD203B41FA5}">
                      <a16:colId xmlns:a16="http://schemas.microsoft.com/office/drawing/2014/main" val="3963868438"/>
                    </a:ext>
                  </a:extLst>
                </a:gridCol>
                <a:gridCol w="1735144">
                  <a:extLst>
                    <a:ext uri="{9D8B030D-6E8A-4147-A177-3AD203B41FA5}">
                      <a16:colId xmlns:a16="http://schemas.microsoft.com/office/drawing/2014/main" val="501349505"/>
                    </a:ext>
                  </a:extLst>
                </a:gridCol>
                <a:gridCol w="2998198">
                  <a:extLst>
                    <a:ext uri="{9D8B030D-6E8A-4147-A177-3AD203B41FA5}">
                      <a16:colId xmlns:a16="http://schemas.microsoft.com/office/drawing/2014/main" val="2216702305"/>
                    </a:ext>
                  </a:extLst>
                </a:gridCol>
                <a:gridCol w="1905000">
                  <a:extLst>
                    <a:ext uri="{9D8B030D-6E8A-4147-A177-3AD203B41FA5}">
                      <a16:colId xmlns:a16="http://schemas.microsoft.com/office/drawing/2014/main" val="2127333652"/>
                    </a:ext>
                  </a:extLst>
                </a:gridCol>
              </a:tblGrid>
              <a:tr h="32748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kern="100" dirty="0">
                          <a:effectLst/>
                        </a:rPr>
                        <a:t>DATE</a:t>
                      </a:r>
                      <a:endParaRPr lang="en-US" sz="1100" kern="100" dirty="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kern="100">
                          <a:effectLst/>
                        </a:rPr>
                        <a:t>LIST</a:t>
                      </a: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kern="100">
                          <a:effectLst/>
                        </a:rPr>
                        <a:t>EMAIL</a:t>
                      </a: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kern="100">
                          <a:effectLst/>
                        </a:rPr>
                        <a:t>ACTION</a:t>
                      </a: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 anchor="b"/>
                </a:tc>
                <a:extLst>
                  <a:ext uri="{0D108BD9-81ED-4DB2-BD59-A6C34878D82A}">
                    <a16:rowId xmlns:a16="http://schemas.microsoft.com/office/drawing/2014/main" val="2330488522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kern="10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2025-04-04 08:32:00</a:t>
                      </a: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kern="1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weather_moratoriums</a:t>
                      </a: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kern="1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baskocny@CPSENERGY.COM</a:t>
                      </a: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kern="1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SIGNOFF</a:t>
                      </a:r>
                    </a:p>
                  </a:txBody>
                  <a:tcPr marL="114300" marR="114300" marT="57150" marB="57150"/>
                </a:tc>
                <a:extLst>
                  <a:ext uri="{0D108BD9-81ED-4DB2-BD59-A6C34878D82A}">
                    <a16:rowId xmlns:a16="http://schemas.microsoft.com/office/drawing/2014/main" val="3172425462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extLst>
                  <a:ext uri="{0D108BD9-81ED-4DB2-BD59-A6C34878D82A}">
                    <a16:rowId xmlns:a16="http://schemas.microsoft.com/office/drawing/2014/main" val="3814755097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extLst>
                  <a:ext uri="{0D108BD9-81ED-4DB2-BD59-A6C34878D82A}">
                    <a16:rowId xmlns:a16="http://schemas.microsoft.com/office/drawing/2014/main" val="1338722181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tc>
                  <a:txBody>
                    <a:bodyPr/>
                    <a:lstStyle/>
                    <a:p>
                      <a:pPr marL="0" marR="0" algn="l" defTabSz="914400" rtl="0" eaLnBrk="1" fontAlgn="t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b="1" kern="1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4300" marR="114300" marT="57150" marB="57150"/>
                </a:tc>
                <a:extLst>
                  <a:ext uri="{0D108BD9-81ED-4DB2-BD59-A6C34878D82A}">
                    <a16:rowId xmlns:a16="http://schemas.microsoft.com/office/drawing/2014/main" val="3558679365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 dirty="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extLst>
                  <a:ext uri="{0D108BD9-81ED-4DB2-BD59-A6C34878D82A}">
                    <a16:rowId xmlns:a16="http://schemas.microsoft.com/office/drawing/2014/main" val="1043590818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extLst>
                  <a:ext uri="{0D108BD9-81ED-4DB2-BD59-A6C34878D82A}">
                    <a16:rowId xmlns:a16="http://schemas.microsoft.com/office/drawing/2014/main" val="2037817965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extLst>
                  <a:ext uri="{0D108BD9-81ED-4DB2-BD59-A6C34878D82A}">
                    <a16:rowId xmlns:a16="http://schemas.microsoft.com/office/drawing/2014/main" val="3124354430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extLst>
                  <a:ext uri="{0D108BD9-81ED-4DB2-BD59-A6C34878D82A}">
                    <a16:rowId xmlns:a16="http://schemas.microsoft.com/office/drawing/2014/main" val="739348573"/>
                  </a:ext>
                </a:extLst>
              </a:tr>
              <a:tr h="53544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endParaRPr lang="en-US" sz="1100" kern="100" dirty="0">
                        <a:effectLst/>
                        <a:latin typeface="Aptos" panose="020B0004020202020204" pitchFamily="34" charset="0"/>
                        <a:ea typeface="Aptos" panose="020B00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110776" marR="110776" marT="55388" marB="55388"/>
                </a:tc>
                <a:extLst>
                  <a:ext uri="{0D108BD9-81ED-4DB2-BD59-A6C34878D82A}">
                    <a16:rowId xmlns:a16="http://schemas.microsoft.com/office/drawing/2014/main" val="37887732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84555635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45313</TotalTime>
  <Words>254</Words>
  <Application>Microsoft Office PowerPoint</Application>
  <PresentationFormat>On-screen Show (4:3)</PresentationFormat>
  <Paragraphs>112</Paragraphs>
  <Slides>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6</vt:i4>
      </vt:variant>
    </vt:vector>
  </HeadingPairs>
  <TitlesOfParts>
    <vt:vector size="14" baseType="lpstr">
      <vt:lpstr>Aptos</vt:lpstr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 – April</vt:lpstr>
      <vt:lpstr>MarkeTrak Performance</vt:lpstr>
      <vt:lpstr>MarkeTrak Volumes</vt:lpstr>
      <vt:lpstr>April ListServ Stats</vt:lpstr>
      <vt:lpstr>Weather Moratorium Removals </vt:lpstr>
    </vt:vector>
  </TitlesOfParts>
  <Company>The Electric Reliability Council of Texas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Hanna, Mick</cp:lastModifiedBy>
  <cp:revision>369</cp:revision>
  <cp:lastPrinted>2019-05-06T20:09:17Z</cp:lastPrinted>
  <dcterms:created xsi:type="dcterms:W3CDTF">2016-01-21T15:20:31Z</dcterms:created>
  <dcterms:modified xsi:type="dcterms:W3CDTF">2025-05-13T14:53:29Z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2023-08-01T05:27:35Z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430f0d0e-e128-4a50-a083-2a356b17a1a8</vt:lpwstr>
  </property>
  <property fmtid="{D5CDD505-2E9C-101B-9397-08002B2CF9AE}" pid="9" name="MSIP_Label_7084cbda-52b8-46fb-a7b7-cb5bd465ed85_ContentBits">
    <vt:lpwstr>0</vt:lpwstr>
  </property>
</Properties>
</file>

<file path=docProps/thumbnail.jpeg>
</file>