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05/05/2025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05/13/2025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0546242A-DCA8-DF9D-4B73-3153F9EBD557}"/>
              </a:ext>
            </a:extLst>
          </p:cNvPr>
          <p:cNvGraphicFramePr>
            <a:graphicFrameLocks noGrp="1"/>
          </p:cNvGraphicFramePr>
          <p:nvPr>
            <p:extLst>
              <p:ext uri="{D42A27DB-BD31-4B8C-83A1-F6EECF244321}">
                <p14:modId xmlns:p14="http://schemas.microsoft.com/office/powerpoint/2010/main" val="2631670869"/>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685109331"/>
                    </a:ext>
                  </a:extLst>
                </a:gridCol>
                <a:gridCol w="698500">
                  <a:extLst>
                    <a:ext uri="{9D8B030D-6E8A-4147-A177-3AD203B41FA5}">
                      <a16:colId xmlns:a16="http://schemas.microsoft.com/office/drawing/2014/main" val="1414535551"/>
                    </a:ext>
                  </a:extLst>
                </a:gridCol>
                <a:gridCol w="698500">
                  <a:extLst>
                    <a:ext uri="{9D8B030D-6E8A-4147-A177-3AD203B41FA5}">
                      <a16:colId xmlns:a16="http://schemas.microsoft.com/office/drawing/2014/main" val="1766715835"/>
                    </a:ext>
                  </a:extLst>
                </a:gridCol>
                <a:gridCol w="698500">
                  <a:extLst>
                    <a:ext uri="{9D8B030D-6E8A-4147-A177-3AD203B41FA5}">
                      <a16:colId xmlns:a16="http://schemas.microsoft.com/office/drawing/2014/main" val="2813473211"/>
                    </a:ext>
                  </a:extLst>
                </a:gridCol>
                <a:gridCol w="698500">
                  <a:extLst>
                    <a:ext uri="{9D8B030D-6E8A-4147-A177-3AD203B41FA5}">
                      <a16:colId xmlns:a16="http://schemas.microsoft.com/office/drawing/2014/main" val="769076547"/>
                    </a:ext>
                  </a:extLst>
                </a:gridCol>
                <a:gridCol w="698500">
                  <a:extLst>
                    <a:ext uri="{9D8B030D-6E8A-4147-A177-3AD203B41FA5}">
                      <a16:colId xmlns:a16="http://schemas.microsoft.com/office/drawing/2014/main" val="443676991"/>
                    </a:ext>
                  </a:extLst>
                </a:gridCol>
                <a:gridCol w="698500">
                  <a:extLst>
                    <a:ext uri="{9D8B030D-6E8A-4147-A177-3AD203B41FA5}">
                      <a16:colId xmlns:a16="http://schemas.microsoft.com/office/drawing/2014/main" val="1602306171"/>
                    </a:ext>
                  </a:extLst>
                </a:gridCol>
                <a:gridCol w="698500">
                  <a:extLst>
                    <a:ext uri="{9D8B030D-6E8A-4147-A177-3AD203B41FA5}">
                      <a16:colId xmlns:a16="http://schemas.microsoft.com/office/drawing/2014/main" val="1964926384"/>
                    </a:ext>
                  </a:extLst>
                </a:gridCol>
                <a:gridCol w="698500">
                  <a:extLst>
                    <a:ext uri="{9D8B030D-6E8A-4147-A177-3AD203B41FA5}">
                      <a16:colId xmlns:a16="http://schemas.microsoft.com/office/drawing/2014/main" val="883665360"/>
                    </a:ext>
                  </a:extLst>
                </a:gridCol>
                <a:gridCol w="698500">
                  <a:extLst>
                    <a:ext uri="{9D8B030D-6E8A-4147-A177-3AD203B41FA5}">
                      <a16:colId xmlns:a16="http://schemas.microsoft.com/office/drawing/2014/main" val="1821790223"/>
                    </a:ext>
                  </a:extLst>
                </a:gridCol>
                <a:gridCol w="698500">
                  <a:extLst>
                    <a:ext uri="{9D8B030D-6E8A-4147-A177-3AD203B41FA5}">
                      <a16:colId xmlns:a16="http://schemas.microsoft.com/office/drawing/2014/main" val="3795547289"/>
                    </a:ext>
                  </a:extLst>
                </a:gridCol>
                <a:gridCol w="698500">
                  <a:extLst>
                    <a:ext uri="{9D8B030D-6E8A-4147-A177-3AD203B41FA5}">
                      <a16:colId xmlns:a16="http://schemas.microsoft.com/office/drawing/2014/main" val="2745510648"/>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6390199"/>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7593519"/>
                  </a:ext>
                </a:extLst>
              </a:tr>
              <a:tr h="238817">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4784673"/>
                  </a:ext>
                </a:extLst>
              </a:tr>
              <a:tr h="238817">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9488317"/>
                  </a:ext>
                </a:extLst>
              </a:tr>
              <a:tr h="238817">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1,594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4610153"/>
                  </a:ext>
                </a:extLst>
              </a:tr>
              <a:tr h="238817">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0965329"/>
                  </a:ext>
                </a:extLst>
              </a:tr>
              <a:tr h="238817">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5530945"/>
                  </a:ext>
                </a:extLst>
              </a:tr>
              <a:tr h="238817">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0927950"/>
                  </a:ext>
                </a:extLst>
              </a:tr>
              <a:tr h="238817">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1943622"/>
                  </a:ext>
                </a:extLst>
              </a:tr>
              <a:tr h="238817">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0416285"/>
                  </a:ext>
                </a:extLst>
              </a:tr>
              <a:tr h="238817">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2921056"/>
                  </a:ext>
                </a:extLst>
              </a:tr>
              <a:tr h="238817">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5115684"/>
                  </a:ext>
                </a:extLst>
              </a:tr>
              <a:tr h="238817">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7570181"/>
                  </a:ext>
                </a:extLst>
              </a:tr>
              <a:tr h="238817">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6172839"/>
                  </a:ext>
                </a:extLst>
              </a:tr>
              <a:tr h="238817">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2,776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7,058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6382948"/>
                  </a:ext>
                </a:extLst>
              </a:tr>
              <a:tr h="238817">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5237558"/>
                  </a:ext>
                </a:extLst>
              </a:tr>
              <a:tr h="238817">
                <a:tc>
                  <a:txBody>
                    <a:bodyPr/>
                    <a:lstStyle/>
                    <a:p>
                      <a:pPr algn="ctr" fontAlgn="b"/>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9997421"/>
                  </a:ext>
                </a:extLst>
              </a:tr>
              <a:tr h="238817">
                <a:tc>
                  <a:txBody>
                    <a:bodyPr/>
                    <a:lstStyle/>
                    <a:p>
                      <a:pPr algn="ctr" fontAlgn="b"/>
                      <a:r>
                        <a:rPr lang="en-US" sz="800" b="0" i="0" u="none" strike="noStrike">
                          <a:solidFill>
                            <a:srgbClr val="000000"/>
                          </a:solidFill>
                          <a:effectLst/>
                          <a:latin typeface="Calibri" panose="020F0502020204030204" pitchFamily="34" charset="0"/>
                        </a:rPr>
                        <a:t>2024-12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82,578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213,001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295,579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1,631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9509412"/>
                  </a:ext>
                </a:extLst>
              </a:tr>
              <a:tr h="238817">
                <a:tc>
                  <a:txBody>
                    <a:bodyPr/>
                    <a:lstStyle/>
                    <a:p>
                      <a:pPr algn="ctr" fontAlgn="b"/>
                      <a:r>
                        <a:rPr lang="en-US" sz="800" b="0" i="0" u="none" strike="noStrike">
                          <a:solidFill>
                            <a:srgbClr val="000000"/>
                          </a:solidFill>
                          <a:effectLst/>
                          <a:latin typeface="Calibri" panose="020F0502020204030204" pitchFamily="34" charset="0"/>
                        </a:rPr>
                        <a:t>2025-01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83,765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230,136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313,901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7933752"/>
                  </a:ext>
                </a:extLst>
              </a:tr>
              <a:tr h="238817">
                <a:tc>
                  <a:txBody>
                    <a:bodyPr/>
                    <a:lstStyle/>
                    <a:p>
                      <a:pPr algn="ctr" fontAlgn="b"/>
                      <a:r>
                        <a:rPr lang="en-US" sz="800" b="0" i="0" u="none" strike="noStrike">
                          <a:solidFill>
                            <a:srgbClr val="000000"/>
                          </a:solidFill>
                          <a:effectLst/>
                          <a:latin typeface="Calibri" panose="020F0502020204030204" pitchFamily="34" charset="0"/>
                        </a:rPr>
                        <a:t>2025-02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80,791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220,508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301,299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1,604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3445040"/>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February 2025 - IAG/IAL Statistics</a:t>
            </a:r>
          </a:p>
          <a:p>
            <a:r>
              <a:rPr lang="en-US" altLang="en-US" dirty="0"/>
              <a:t>Top 10 – February 2025 -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February 2025 -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graphicFrame>
        <p:nvGraphicFramePr>
          <p:cNvPr id="3" name="Table 2">
            <a:extLst>
              <a:ext uri="{FF2B5EF4-FFF2-40B4-BE49-F238E27FC236}">
                <a16:creationId xmlns:a16="http://schemas.microsoft.com/office/drawing/2014/main" id="{0739D143-9E43-5B22-9567-A6AE052000C3}"/>
              </a:ext>
            </a:extLst>
          </p:cNvPr>
          <p:cNvGraphicFramePr>
            <a:graphicFrameLocks noGrp="1"/>
          </p:cNvGraphicFramePr>
          <p:nvPr>
            <p:extLst>
              <p:ext uri="{D42A27DB-BD31-4B8C-83A1-F6EECF244321}">
                <p14:modId xmlns:p14="http://schemas.microsoft.com/office/powerpoint/2010/main" val="3265724975"/>
              </p:ext>
            </p:extLst>
          </p:nvPr>
        </p:nvGraphicFramePr>
        <p:xfrm>
          <a:off x="2158999" y="1101043"/>
          <a:ext cx="4902201" cy="3914775"/>
        </p:xfrm>
        <a:graphic>
          <a:graphicData uri="http://schemas.openxmlformats.org/drawingml/2006/table">
            <a:tbl>
              <a:tblPr/>
              <a:tblGrid>
                <a:gridCol w="1148953">
                  <a:extLst>
                    <a:ext uri="{9D8B030D-6E8A-4147-A177-3AD203B41FA5}">
                      <a16:colId xmlns:a16="http://schemas.microsoft.com/office/drawing/2014/main" val="1363409386"/>
                    </a:ext>
                  </a:extLst>
                </a:gridCol>
                <a:gridCol w="938312">
                  <a:extLst>
                    <a:ext uri="{9D8B030D-6E8A-4147-A177-3AD203B41FA5}">
                      <a16:colId xmlns:a16="http://schemas.microsoft.com/office/drawing/2014/main" val="3765455716"/>
                    </a:ext>
                  </a:extLst>
                </a:gridCol>
                <a:gridCol w="938312">
                  <a:extLst>
                    <a:ext uri="{9D8B030D-6E8A-4147-A177-3AD203B41FA5}">
                      <a16:colId xmlns:a16="http://schemas.microsoft.com/office/drawing/2014/main" val="1224656702"/>
                    </a:ext>
                  </a:extLst>
                </a:gridCol>
                <a:gridCol w="938312">
                  <a:extLst>
                    <a:ext uri="{9D8B030D-6E8A-4147-A177-3AD203B41FA5}">
                      <a16:colId xmlns:a16="http://schemas.microsoft.com/office/drawing/2014/main" val="2602141043"/>
                    </a:ext>
                  </a:extLst>
                </a:gridCol>
                <a:gridCol w="938312">
                  <a:extLst>
                    <a:ext uri="{9D8B030D-6E8A-4147-A177-3AD203B41FA5}">
                      <a16:colId xmlns:a16="http://schemas.microsoft.com/office/drawing/2014/main" val="76983730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0026276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14851613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9894896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4329108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2,626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977380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35532418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91269618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06217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824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3197027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2408330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199926839"/>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28047423"/>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803738"/>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7741998"/>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765770019"/>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4203131050"/>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056562059"/>
                  </a:ext>
                </a:extLst>
              </a:tr>
            </a:tbl>
          </a:graphicData>
        </a:graphic>
      </p:graphicFrame>
      <p:graphicFrame>
        <p:nvGraphicFramePr>
          <p:cNvPr id="4" name="Object 3">
            <a:extLst>
              <a:ext uri="{FF2B5EF4-FFF2-40B4-BE49-F238E27FC236}">
                <a16:creationId xmlns:a16="http://schemas.microsoft.com/office/drawing/2014/main" id="{117B97EB-B6C8-2E45-1195-CFE6E56F63D5}"/>
              </a:ext>
            </a:extLst>
          </p:cNvPr>
          <p:cNvGraphicFramePr>
            <a:graphicFrameLocks noChangeAspect="1"/>
          </p:cNvGraphicFramePr>
          <p:nvPr>
            <p:extLst>
              <p:ext uri="{D42A27DB-BD31-4B8C-83A1-F6EECF244321}">
                <p14:modId xmlns:p14="http://schemas.microsoft.com/office/powerpoint/2010/main" val="54336538"/>
              </p:ext>
            </p:extLst>
          </p:nvPr>
        </p:nvGraphicFramePr>
        <p:xfrm>
          <a:off x="4191000" y="527866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91000" y="527866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February 2025 -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pic>
        <p:nvPicPr>
          <p:cNvPr id="5" name="Picture 4" descr="Chart&#10;&#10;AI-generated content may be incorrect.">
            <a:extLst>
              <a:ext uri="{FF2B5EF4-FFF2-40B4-BE49-F238E27FC236}">
                <a16:creationId xmlns:a16="http://schemas.microsoft.com/office/drawing/2014/main" id="{DAF54488-1E08-36DC-1B18-32309D20E6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5" y="1053965"/>
            <a:ext cx="9144000" cy="1524000"/>
          </a:xfrm>
          <a:prstGeom prst="rect">
            <a:avLst/>
          </a:prstGeom>
        </p:spPr>
      </p:pic>
      <p:sp>
        <p:nvSpPr>
          <p:cNvPr id="9" name="TextBox 8">
            <a:extLst>
              <a:ext uri="{FF2B5EF4-FFF2-40B4-BE49-F238E27FC236}">
                <a16:creationId xmlns:a16="http://schemas.microsoft.com/office/drawing/2014/main" id="{BEB81653-CF66-416C-2A0B-1CC495E17634}"/>
              </a:ext>
            </a:extLst>
          </p:cNvPr>
          <p:cNvSpPr txBox="1"/>
          <p:nvPr/>
        </p:nvSpPr>
        <p:spPr>
          <a:xfrm>
            <a:off x="6629400" y="912481"/>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pic>
        <p:nvPicPr>
          <p:cNvPr id="8" name="Picture 7" descr="Chart, bar chart, waterfall chart, box and whisker chart&#10;&#10;AI-generated content may be incorrect.">
            <a:extLst>
              <a:ext uri="{FF2B5EF4-FFF2-40B4-BE49-F238E27FC236}">
                <a16:creationId xmlns:a16="http://schemas.microsoft.com/office/drawing/2014/main" id="{6483770A-CDFF-BD10-29B8-3FDF0D50DF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waterfall chart&#10;&#10;AI-generated content may be incorrect.">
            <a:extLst>
              <a:ext uri="{FF2B5EF4-FFF2-40B4-BE49-F238E27FC236}">
                <a16:creationId xmlns:a16="http://schemas.microsoft.com/office/drawing/2014/main" id="{8BC13301-D876-9ED4-7CFA-03622629B2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80035"/>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February 2025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pic>
        <p:nvPicPr>
          <p:cNvPr id="4" name="Picture 3" descr="Chart&#10;&#10;AI-generated content may be incorrect.">
            <a:extLst>
              <a:ext uri="{FF2B5EF4-FFF2-40B4-BE49-F238E27FC236}">
                <a16:creationId xmlns:a16="http://schemas.microsoft.com/office/drawing/2014/main" id="{5FBBCE43-F534-90DF-4563-1821DDF89F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 y="1043940"/>
            <a:ext cx="9144000" cy="1524000"/>
          </a:xfrm>
          <a:prstGeom prst="rect">
            <a:avLst/>
          </a:prstGeom>
        </p:spPr>
      </p:pic>
      <p:pic>
        <p:nvPicPr>
          <p:cNvPr id="8" name="Picture 7" descr="Chart, bar chart, box and whisker chart&#10;&#10;AI-generated content may be incorrect.">
            <a:extLst>
              <a:ext uri="{FF2B5EF4-FFF2-40B4-BE49-F238E27FC236}">
                <a16:creationId xmlns:a16="http://schemas.microsoft.com/office/drawing/2014/main" id="{ED6918E7-59A3-A765-6600-9D1C36E3D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box and whisker chart&#10;&#10;AI-generated content may be incorrect.">
            <a:extLst>
              <a:ext uri="{FF2B5EF4-FFF2-40B4-BE49-F238E27FC236}">
                <a16:creationId xmlns:a16="http://schemas.microsoft.com/office/drawing/2014/main" id="{9478976F-E9C5-5095-A174-624016C1C9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006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February 2025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pic>
        <p:nvPicPr>
          <p:cNvPr id="4" name="Picture 3" descr="Chart, bar chart&#10;&#10;AI-generated content may be incorrect.">
            <a:extLst>
              <a:ext uri="{FF2B5EF4-FFF2-40B4-BE49-F238E27FC236}">
                <a16:creationId xmlns:a16="http://schemas.microsoft.com/office/drawing/2014/main" id="{A21333A0-F97E-EA60-9FB0-46321D0E3F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05/13/25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22581</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February 2025 - IAG/IAL Statistics</vt:lpstr>
      <vt:lpstr>Top 10 - February 2025 - IAG/IAL % Greater Than 1% of Enrollments With number of months Greater Than 1%  </vt:lpstr>
      <vt:lpstr>Top 10 - 12 Month Average IAG/IAL % Greater Than 1% of Enrollments thru February 2025 With number of months Greater Than 1% </vt:lpstr>
      <vt:lpstr>Explanation of IAG/IAL Slides Data</vt:lpstr>
      <vt:lpstr>Explanation of IAG/IAL Slides Data (Cont)</vt:lpstr>
      <vt:lpstr>Top - 12 Month Average Rescission % Greater Than 1% of Switches thru February 2025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475</cp:revision>
  <cp:lastPrinted>2016-01-21T20:53:15Z</cp:lastPrinted>
  <dcterms:created xsi:type="dcterms:W3CDTF">2016-01-21T15:20:31Z</dcterms:created>
  <dcterms:modified xsi:type="dcterms:W3CDTF">2025-05-05T13:12:11Z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