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notesMasterIdLst>
    <p:notesMasterId r:id="rId9"/>
  </p:notesMasterIdLst>
  <p:sldIdLst>
    <p:sldId id="256" r:id="rId4"/>
    <p:sldId id="262" r:id="rId5"/>
    <p:sldId id="265" r:id="rId6"/>
    <p:sldId id="264"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BDD3C-5034-4652-8B89-2DB85C51FAA4}" v="1" dt="2025-05-12T21:37:22.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Tomas" userId="9c41e033-049c-4f08-a6fc-0bcff80b20c7" providerId="ADAL" clId="{264BDD3C-5034-4652-8B89-2DB85C51FAA4}"/>
    <pc:docChg chg="undo custSel modSld">
      <pc:chgData name="Fernandez, Tomas" userId="9c41e033-049c-4f08-a6fc-0bcff80b20c7" providerId="ADAL" clId="{264BDD3C-5034-4652-8B89-2DB85C51FAA4}" dt="2025-05-12T21:38:47.644" v="264" actId="114"/>
      <pc:docMkLst>
        <pc:docMk/>
      </pc:docMkLst>
      <pc:sldChg chg="modSp mod">
        <pc:chgData name="Fernandez, Tomas" userId="9c41e033-049c-4f08-a6fc-0bcff80b20c7" providerId="ADAL" clId="{264BDD3C-5034-4652-8B89-2DB85C51FAA4}" dt="2025-05-12T21:38:07.991" v="262" actId="33524"/>
        <pc:sldMkLst>
          <pc:docMk/>
          <pc:sldMk cId="410004788" sldId="260"/>
        </pc:sldMkLst>
        <pc:spChg chg="mod">
          <ac:chgData name="Fernandez, Tomas" userId="9c41e033-049c-4f08-a6fc-0bcff80b20c7" providerId="ADAL" clId="{264BDD3C-5034-4652-8B89-2DB85C51FAA4}" dt="2025-05-12T21:38:07.991" v="262" actId="33524"/>
          <ac:spMkLst>
            <pc:docMk/>
            <pc:sldMk cId="410004788" sldId="260"/>
            <ac:spMk id="4" creationId="{24F62472-CEC0-B436-0A7B-73FAD9DB81FD}"/>
          </ac:spMkLst>
        </pc:spChg>
      </pc:sldChg>
      <pc:sldChg chg="modSp mod">
        <pc:chgData name="Fernandez, Tomas" userId="9c41e033-049c-4f08-a6fc-0bcff80b20c7" providerId="ADAL" clId="{264BDD3C-5034-4652-8B89-2DB85C51FAA4}" dt="2025-05-12T21:38:47.644" v="264" actId="114"/>
        <pc:sldMkLst>
          <pc:docMk/>
          <pc:sldMk cId="1268112373" sldId="262"/>
        </pc:sldMkLst>
        <pc:spChg chg="mod">
          <ac:chgData name="Fernandez, Tomas" userId="9c41e033-049c-4f08-a6fc-0bcff80b20c7" providerId="ADAL" clId="{264BDD3C-5034-4652-8B89-2DB85C51FAA4}" dt="2025-05-12T21:38:47.644" v="264" actId="114"/>
          <ac:spMkLst>
            <pc:docMk/>
            <pc:sldMk cId="1268112373" sldId="262"/>
            <ac:spMk id="4" creationId="{E07C0D84-6044-403B-9902-9B6275D153F8}"/>
          </ac:spMkLst>
        </pc:spChg>
      </pc:sldChg>
      <pc:sldChg chg="modSp mod">
        <pc:chgData name="Fernandez, Tomas" userId="9c41e033-049c-4f08-a6fc-0bcff80b20c7" providerId="ADAL" clId="{264BDD3C-5034-4652-8B89-2DB85C51FAA4}" dt="2025-05-12T21:37:47.906" v="261" actId="1076"/>
        <pc:sldMkLst>
          <pc:docMk/>
          <pc:sldMk cId="3233608540" sldId="264"/>
        </pc:sldMkLst>
        <pc:picChg chg="mod">
          <ac:chgData name="Fernandez, Tomas" userId="9c41e033-049c-4f08-a6fc-0bcff80b20c7" providerId="ADAL" clId="{264BDD3C-5034-4652-8B89-2DB85C51FAA4}" dt="2025-05-12T21:37:47.906" v="261" actId="1076"/>
          <ac:picMkLst>
            <pc:docMk/>
            <pc:sldMk cId="3233608540" sldId="264"/>
            <ac:picMk id="6" creationId="{5507ECF9-041E-0CD6-A2C4-CC404D074431}"/>
          </ac:picMkLst>
        </pc:picChg>
      </pc:sldChg>
      <pc:sldChg chg="addSp modSp mod">
        <pc:chgData name="Fernandez, Tomas" userId="9c41e033-049c-4f08-a6fc-0bcff80b20c7" providerId="ADAL" clId="{264BDD3C-5034-4652-8B89-2DB85C51FAA4}" dt="2025-05-12T21:37:31.885" v="259" actId="1076"/>
        <pc:sldMkLst>
          <pc:docMk/>
          <pc:sldMk cId="1243090763" sldId="265"/>
        </pc:sldMkLst>
        <pc:spChg chg="mod">
          <ac:chgData name="Fernandez, Tomas" userId="9c41e033-049c-4f08-a6fc-0bcff80b20c7" providerId="ADAL" clId="{264BDD3C-5034-4652-8B89-2DB85C51FAA4}" dt="2025-05-12T21:29:23.989" v="6" actId="20577"/>
          <ac:spMkLst>
            <pc:docMk/>
            <pc:sldMk cId="1243090763" sldId="265"/>
            <ac:spMk id="2" creationId="{1CCDC56C-2888-46D3-BB25-354186FD1104}"/>
          </ac:spMkLst>
        </pc:spChg>
        <pc:spChg chg="mod">
          <ac:chgData name="Fernandez, Tomas" userId="9c41e033-049c-4f08-a6fc-0bcff80b20c7" providerId="ADAL" clId="{264BDD3C-5034-4652-8B89-2DB85C51FAA4}" dt="2025-05-12T21:36:18.114" v="256" actId="14100"/>
          <ac:spMkLst>
            <pc:docMk/>
            <pc:sldMk cId="1243090763" sldId="265"/>
            <ac:spMk id="4" creationId="{E07C0D84-6044-403B-9902-9B6275D153F8}"/>
          </ac:spMkLst>
        </pc:spChg>
        <pc:picChg chg="add mod">
          <ac:chgData name="Fernandez, Tomas" userId="9c41e033-049c-4f08-a6fc-0bcff80b20c7" providerId="ADAL" clId="{264BDD3C-5034-4652-8B89-2DB85C51FAA4}" dt="2025-05-12T21:37:31.885" v="259" actId="1076"/>
          <ac:picMkLst>
            <pc:docMk/>
            <pc:sldMk cId="1243090763" sldId="265"/>
            <ac:picMk id="6" creationId="{84AA287E-6D51-9CBA-2FAF-B71C5AFE3B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85356-11F8-418F-ACB8-1E55573A7E68}" type="datetimeFigureOut">
              <a:rPr lang="en-US" smtClean="0"/>
              <a:t>5/12/2025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1F52F-893D-432C-BF4D-183992CF1341}" type="slidenum">
              <a:rPr lang="en-US" smtClean="0"/>
              <a:t>‹#›</a:t>
            </a:fld>
            <a:endParaRPr lang="en-US" dirty="0"/>
          </a:p>
        </p:txBody>
      </p:sp>
    </p:spTree>
    <p:extLst>
      <p:ext uri="{BB962C8B-B14F-4D97-AF65-F5344CB8AC3E}">
        <p14:creationId xmlns:p14="http://schemas.microsoft.com/office/powerpoint/2010/main" val="406291905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1F52F-893D-432C-BF4D-183992CF1341}" type="slidenum">
              <a:rPr lang="en-US" smtClean="0"/>
              <a:t>1</a:t>
            </a:fld>
            <a:endParaRPr lang="en-US" dirty="0"/>
          </a:p>
        </p:txBody>
      </p:sp>
    </p:spTree>
    <p:extLst>
      <p:ext uri="{BB962C8B-B14F-4D97-AF65-F5344CB8AC3E}">
        <p14:creationId xmlns:p14="http://schemas.microsoft.com/office/powerpoint/2010/main" val="405885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E21F52F-893D-432C-BF4D-183992CF1341}" type="slidenum">
              <a:rPr lang="en-US" smtClean="0"/>
              <a:t>2</a:t>
            </a:fld>
            <a:endParaRPr lang="en-US" dirty="0"/>
          </a:p>
        </p:txBody>
      </p:sp>
    </p:spTree>
    <p:extLst>
      <p:ext uri="{BB962C8B-B14F-4D97-AF65-F5344CB8AC3E}">
        <p14:creationId xmlns:p14="http://schemas.microsoft.com/office/powerpoint/2010/main" val="224249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E21F52F-893D-432C-BF4D-183992CF1341}" type="slidenum">
              <a:rPr lang="en-US" smtClean="0"/>
              <a:t>3</a:t>
            </a:fld>
            <a:endParaRPr lang="en-US" dirty="0"/>
          </a:p>
        </p:txBody>
      </p:sp>
    </p:spTree>
    <p:extLst>
      <p:ext uri="{BB962C8B-B14F-4D97-AF65-F5344CB8AC3E}">
        <p14:creationId xmlns:p14="http://schemas.microsoft.com/office/powerpoint/2010/main" val="411880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1F52F-893D-432C-BF4D-183992CF1341}" type="slidenum">
              <a:rPr lang="en-US" smtClean="0"/>
              <a:t>4</a:t>
            </a:fld>
            <a:endParaRPr lang="en-US" dirty="0"/>
          </a:p>
        </p:txBody>
      </p:sp>
    </p:spTree>
    <p:extLst>
      <p:ext uri="{BB962C8B-B14F-4D97-AF65-F5344CB8AC3E}">
        <p14:creationId xmlns:p14="http://schemas.microsoft.com/office/powerpoint/2010/main" val="23367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E21F52F-893D-432C-BF4D-183992CF1341}" type="slidenum">
              <a:rPr lang="en-US" smtClean="0"/>
              <a:t>5</a:t>
            </a:fld>
            <a:endParaRPr lang="en-US" dirty="0"/>
          </a:p>
        </p:txBody>
      </p:sp>
    </p:spTree>
    <p:extLst>
      <p:ext uri="{BB962C8B-B14F-4D97-AF65-F5344CB8AC3E}">
        <p14:creationId xmlns:p14="http://schemas.microsoft.com/office/powerpoint/2010/main" val="355401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5896FD6-1930-47E7-933B-F393BD3F31E2}" type="datetimeFigureOut">
              <a:rPr lang="en-US" smtClean="0"/>
              <a:t>5/12/2025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158678B-D2D0-4C0D-AC4C-0CE56889175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2674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31410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211273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90240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8678B-D2D0-4C0D-AC4C-0CE56889175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429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3831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310904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98587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57478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60755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6FD6-1930-47E7-933B-F393BD3F31E2}" type="datetimeFigureOut">
              <a:rPr lang="en-US" smtClean="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8678B-D2D0-4C0D-AC4C-0CE56889175D}" type="slidenum">
              <a:rPr lang="en-US" smtClean="0"/>
              <a:t>‹#›</a:t>
            </a:fld>
            <a:endParaRPr lang="en-US" dirty="0"/>
          </a:p>
        </p:txBody>
      </p:sp>
    </p:spTree>
    <p:extLst>
      <p:ext uri="{BB962C8B-B14F-4D97-AF65-F5344CB8AC3E}">
        <p14:creationId xmlns:p14="http://schemas.microsoft.com/office/powerpoint/2010/main" val="161449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5896FD6-1930-47E7-933B-F393BD3F31E2}" type="datetimeFigureOut">
              <a:rPr lang="en-US" smtClean="0"/>
              <a:t>5/12/2025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158678B-D2D0-4C0D-AC4C-0CE56889175D}" type="slidenum">
              <a:rPr lang="en-US" smtClean="0"/>
              <a:t>‹#›</a:t>
            </a:fld>
            <a:endParaRPr lang="en-US" dirty="0"/>
          </a:p>
        </p:txBody>
      </p:sp>
    </p:spTree>
    <p:extLst>
      <p:ext uri="{BB962C8B-B14F-4D97-AF65-F5344CB8AC3E}">
        <p14:creationId xmlns:p14="http://schemas.microsoft.com/office/powerpoint/2010/main" val="1522694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rcot.csod.com/login/render.aspx?id=defaultclp&amp;ReturnUrl=https%3a%2f%2fercot.csod.com%2fDeepLink%2fProcessRedirect.aspx%3fmodule%3dlodetails%26lo%3dc9eb8309-35b2-4c7d-b3a5-68b553874b6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ocusfitness.net/stock-photos/downloads/training-motivation-tex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eborah.mckeever@Oncor.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mdearnest@aep.com" TargetMode="External"/><Relationship Id="rId4" Type="http://schemas.openxmlformats.org/officeDocument/2006/relationships/hyperlink" Target="mailto:tomas.fernandez@nrg.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2772-D825-D5CA-4A91-5BFBB6158F17}"/>
              </a:ext>
            </a:extLst>
          </p:cNvPr>
          <p:cNvSpPr>
            <a:spLocks noGrp="1"/>
          </p:cNvSpPr>
          <p:nvPr>
            <p:ph type="ctrTitle"/>
          </p:nvPr>
        </p:nvSpPr>
        <p:spPr/>
        <p:txBody>
          <a:bodyPr/>
          <a:lstStyle/>
          <a:p>
            <a:r>
              <a:rPr lang="en-US" dirty="0"/>
              <a:t>RMTTF</a:t>
            </a:r>
          </a:p>
        </p:txBody>
      </p:sp>
      <p:sp>
        <p:nvSpPr>
          <p:cNvPr id="3" name="Subtitle 2">
            <a:extLst>
              <a:ext uri="{FF2B5EF4-FFF2-40B4-BE49-F238E27FC236}">
                <a16:creationId xmlns:a16="http://schemas.microsoft.com/office/drawing/2014/main" id="{FAD7A1F5-A867-2B78-1C53-1BC81166CC73}"/>
              </a:ext>
            </a:extLst>
          </p:cNvPr>
          <p:cNvSpPr>
            <a:spLocks noGrp="1"/>
          </p:cNvSpPr>
          <p:nvPr>
            <p:ph type="subTitle" idx="1"/>
          </p:nvPr>
        </p:nvSpPr>
        <p:spPr/>
        <p:txBody>
          <a:bodyPr>
            <a:normAutofit/>
          </a:bodyPr>
          <a:lstStyle/>
          <a:p>
            <a:r>
              <a:rPr lang="en-US" dirty="0"/>
              <a:t>Tomas Fernandez	NRG</a:t>
            </a:r>
          </a:p>
          <a:p>
            <a:r>
              <a:rPr lang="en-US" dirty="0"/>
              <a:t>Debbie McKeever	ONCOR</a:t>
            </a:r>
          </a:p>
          <a:p>
            <a:r>
              <a:rPr lang="en-US" dirty="0"/>
              <a:t>Melinda Earnest	AEP Texas</a:t>
            </a:r>
          </a:p>
          <a:p>
            <a:endParaRPr lang="en-US" dirty="0"/>
          </a:p>
        </p:txBody>
      </p:sp>
    </p:spTree>
    <p:extLst>
      <p:ext uri="{BB962C8B-B14F-4D97-AF65-F5344CB8AC3E}">
        <p14:creationId xmlns:p14="http://schemas.microsoft.com/office/powerpoint/2010/main" val="328403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C56C-2888-46D3-BB25-354186FD1104}"/>
              </a:ext>
            </a:extLst>
          </p:cNvPr>
          <p:cNvSpPr>
            <a:spLocks noGrp="1"/>
          </p:cNvSpPr>
          <p:nvPr>
            <p:ph type="title"/>
          </p:nvPr>
        </p:nvSpPr>
        <p:spPr>
          <a:xfrm>
            <a:off x="112142" y="60961"/>
            <a:ext cx="10127233" cy="537458"/>
          </a:xfrm>
        </p:spPr>
        <p:txBody>
          <a:bodyPr>
            <a:normAutofit/>
          </a:bodyPr>
          <a:lstStyle/>
          <a:p>
            <a:r>
              <a:rPr lang="en-US" sz="2800" dirty="0"/>
              <a:t>TxSet 5.0 Training in Houston</a:t>
            </a:r>
          </a:p>
        </p:txBody>
      </p:sp>
      <p:sp>
        <p:nvSpPr>
          <p:cNvPr id="4" name="TextBox 3">
            <a:extLst>
              <a:ext uri="{FF2B5EF4-FFF2-40B4-BE49-F238E27FC236}">
                <a16:creationId xmlns:a16="http://schemas.microsoft.com/office/drawing/2014/main" id="{E07C0D84-6044-403B-9902-9B6275D153F8}"/>
              </a:ext>
            </a:extLst>
          </p:cNvPr>
          <p:cNvSpPr txBox="1"/>
          <p:nvPr/>
        </p:nvSpPr>
        <p:spPr>
          <a:xfrm>
            <a:off x="112142" y="598419"/>
            <a:ext cx="6987397" cy="6740307"/>
          </a:xfrm>
          <a:prstGeom prst="rect">
            <a:avLst/>
          </a:prstGeom>
          <a:noFill/>
        </p:spPr>
        <p:txBody>
          <a:bodyPr wrap="square" rtlCol="0">
            <a:spAutoFit/>
          </a:bodyPr>
          <a:lstStyle/>
          <a:p>
            <a:r>
              <a:rPr lang="en-US" b="1" dirty="0"/>
              <a:t>TxSet 5.0 training was held in Houston on Wednesday, April 30</a:t>
            </a:r>
            <a:r>
              <a:rPr lang="en-US" b="1" baseline="30000" dirty="0"/>
              <a:t>th</a:t>
            </a:r>
            <a:r>
              <a:rPr lang="en-US" b="1" dirty="0"/>
              <a:t> at CenterPoint Energy Tower</a:t>
            </a:r>
            <a:r>
              <a:rPr lang="en-US" dirty="0"/>
              <a:t>	</a:t>
            </a:r>
          </a:p>
          <a:p>
            <a:endParaRPr lang="en-US" dirty="0"/>
          </a:p>
          <a:p>
            <a:pPr marL="285750" indent="-285750">
              <a:buFont typeface="Arial" panose="020B0604020202020204" pitchFamily="34" charset="0"/>
              <a:buChar char="•"/>
            </a:pPr>
            <a:r>
              <a:rPr lang="en-US" dirty="0"/>
              <a:t>Over 50 participants</a:t>
            </a:r>
          </a:p>
          <a:p>
            <a:pPr marL="285750" indent="-285750">
              <a:buFont typeface="Arial" panose="020B0604020202020204" pitchFamily="34" charset="0"/>
              <a:buChar char="•"/>
            </a:pPr>
            <a:r>
              <a:rPr lang="en-US" dirty="0"/>
              <a:t> Representing various market participants</a:t>
            </a:r>
          </a:p>
          <a:p>
            <a:pPr marL="742950" lvl="1" indent="-285750">
              <a:buFont typeface="Arial" panose="020B0604020202020204" pitchFamily="34" charset="0"/>
              <a:buChar char="•"/>
            </a:pPr>
            <a:r>
              <a:rPr lang="en-US" dirty="0"/>
              <a:t>TDSP’s</a:t>
            </a:r>
          </a:p>
          <a:p>
            <a:pPr marL="742950" lvl="1" indent="-285750">
              <a:buFont typeface="Arial" panose="020B0604020202020204" pitchFamily="34" charset="0"/>
              <a:buChar char="•"/>
            </a:pPr>
            <a:r>
              <a:rPr lang="en-US" dirty="0"/>
              <a:t>Service Providers</a:t>
            </a:r>
          </a:p>
          <a:p>
            <a:pPr marL="742950" lvl="1" indent="-285750">
              <a:buFont typeface="Arial" panose="020B0604020202020204" pitchFamily="34" charset="0"/>
              <a:buChar char="•"/>
            </a:pPr>
            <a:r>
              <a:rPr lang="en-US" dirty="0"/>
              <a:t>REP’s</a:t>
            </a:r>
          </a:p>
          <a:p>
            <a:pPr marL="742950" lvl="1" indent="-285750">
              <a:buFont typeface="Arial" panose="020B0604020202020204" pitchFamily="34" charset="0"/>
              <a:buChar char="•"/>
            </a:pPr>
            <a:r>
              <a:rPr lang="en-US" dirty="0"/>
              <a:t>PUCT</a:t>
            </a:r>
          </a:p>
          <a:p>
            <a:pPr marL="742950" lvl="1" indent="-285750">
              <a:buFont typeface="Arial" panose="020B0604020202020204" pitchFamily="34" charset="0"/>
              <a:buChar char="•"/>
            </a:pPr>
            <a:r>
              <a:rPr lang="en-US" dirty="0"/>
              <a:t>ERCOT 			</a:t>
            </a:r>
          </a:p>
          <a:p>
            <a:r>
              <a:rPr lang="en-US" dirty="0"/>
              <a:t>	</a:t>
            </a:r>
          </a:p>
          <a:p>
            <a:r>
              <a:rPr lang="en-US" b="1" u="sng" dirty="0"/>
              <a:t>Survey Responses:</a:t>
            </a:r>
          </a:p>
          <a:p>
            <a:pPr marL="285750" indent="-285750">
              <a:buFont typeface="Arial" panose="020B0604020202020204" pitchFamily="34" charset="0"/>
              <a:buChar char="•"/>
            </a:pPr>
            <a:r>
              <a:rPr lang="en-US" dirty="0"/>
              <a:t>The course was very engaging and interactive! I really liked the exercises/practice.</a:t>
            </a:r>
          </a:p>
          <a:p>
            <a:pPr marL="285750" indent="-285750">
              <a:buFont typeface="Arial" panose="020B0604020202020204" pitchFamily="34" charset="0"/>
              <a:buChar char="•"/>
            </a:pPr>
            <a:r>
              <a:rPr lang="en-US" i="1" dirty="0">
                <a:latin typeface="+mj-lt"/>
              </a:rPr>
              <a:t>Every trainer was extremely knowledgeable and engaging with the class.</a:t>
            </a:r>
          </a:p>
          <a:p>
            <a:pPr marL="285750" indent="-285750">
              <a:buFont typeface="Arial" panose="020B0604020202020204" pitchFamily="34" charset="0"/>
              <a:buChar char="•"/>
            </a:pPr>
            <a:r>
              <a:rPr lang="en-US" dirty="0">
                <a:latin typeface="+mj-lt"/>
              </a:rPr>
              <a:t>Thank you for a job well done and your continued service to the market.</a:t>
            </a:r>
          </a:p>
          <a:p>
            <a:pPr marL="285750" indent="-285750">
              <a:buFont typeface="Arial" panose="020B0604020202020204" pitchFamily="34" charset="0"/>
              <a:buChar char="•"/>
            </a:pPr>
            <a:r>
              <a:rPr lang="en-US" i="1" dirty="0">
                <a:latin typeface="+mj-lt"/>
              </a:rPr>
              <a:t>Amazing!! Very energetic throughout the day and really kept us engaged. Great topics and extensive coverage on the material. All of the speakers were excellent and knowledgeable. Thank you for the food as well! Delicious</a:t>
            </a:r>
          </a:p>
          <a:p>
            <a:pPr marL="285750" indent="-285750">
              <a:buFont typeface="Arial" panose="020B0604020202020204" pitchFamily="34" charset="0"/>
              <a:buChar char="•"/>
            </a:pPr>
            <a:endParaRPr lang="en-US" dirty="0"/>
          </a:p>
          <a:p>
            <a:endParaRPr lang="en-US" dirty="0"/>
          </a:p>
        </p:txBody>
      </p:sp>
      <p:pic>
        <p:nvPicPr>
          <p:cNvPr id="5" name="Picture 4" descr="A person standing in front of a group of people&#10;&#10;AI-generated content may be incorrect.">
            <a:extLst>
              <a:ext uri="{FF2B5EF4-FFF2-40B4-BE49-F238E27FC236}">
                <a16:creationId xmlns:a16="http://schemas.microsoft.com/office/drawing/2014/main" id="{D29C3C2B-84FA-E20A-B40B-29E9FED66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003" y="816889"/>
            <a:ext cx="3950851" cy="5267801"/>
          </a:xfrm>
          <a:prstGeom prst="rect">
            <a:avLst/>
          </a:prstGeom>
        </p:spPr>
      </p:pic>
    </p:spTree>
    <p:extLst>
      <p:ext uri="{BB962C8B-B14F-4D97-AF65-F5344CB8AC3E}">
        <p14:creationId xmlns:p14="http://schemas.microsoft.com/office/powerpoint/2010/main" val="126811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C56C-2888-46D3-BB25-354186FD1104}"/>
              </a:ext>
            </a:extLst>
          </p:cNvPr>
          <p:cNvSpPr>
            <a:spLocks noGrp="1"/>
          </p:cNvSpPr>
          <p:nvPr>
            <p:ph type="title"/>
          </p:nvPr>
        </p:nvSpPr>
        <p:spPr>
          <a:xfrm>
            <a:off x="184240" y="60961"/>
            <a:ext cx="10055135" cy="537458"/>
          </a:xfrm>
        </p:spPr>
        <p:txBody>
          <a:bodyPr>
            <a:normAutofit/>
          </a:bodyPr>
          <a:lstStyle/>
          <a:p>
            <a:r>
              <a:rPr lang="en-US" sz="2800" dirty="0"/>
              <a:t>Upcoming Retail Training Opportunities </a:t>
            </a:r>
          </a:p>
        </p:txBody>
      </p:sp>
      <p:sp>
        <p:nvSpPr>
          <p:cNvPr id="4" name="TextBox 3">
            <a:extLst>
              <a:ext uri="{FF2B5EF4-FFF2-40B4-BE49-F238E27FC236}">
                <a16:creationId xmlns:a16="http://schemas.microsoft.com/office/drawing/2014/main" id="{E07C0D84-6044-403B-9902-9B6275D153F8}"/>
              </a:ext>
            </a:extLst>
          </p:cNvPr>
          <p:cNvSpPr txBox="1"/>
          <p:nvPr/>
        </p:nvSpPr>
        <p:spPr>
          <a:xfrm>
            <a:off x="112142" y="598419"/>
            <a:ext cx="10964175" cy="5909310"/>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a:t>Retail 101 </a:t>
            </a:r>
          </a:p>
          <a:p>
            <a:endParaRPr lang="en-US" dirty="0"/>
          </a:p>
          <a:p>
            <a:pPr marL="285750" indent="-285750">
              <a:buFont typeface="Arial" panose="020B0604020202020204" pitchFamily="34" charset="0"/>
              <a:buChar char="•"/>
            </a:pPr>
            <a:r>
              <a:rPr lang="en-US" dirty="0"/>
              <a:t>June 18</a:t>
            </a:r>
            <a:r>
              <a:rPr lang="en-US" baseline="30000" dirty="0"/>
              <a:t>th</a:t>
            </a:r>
            <a:r>
              <a:rPr lang="en-US" dirty="0"/>
              <a:t> – </a:t>
            </a:r>
            <a:r>
              <a:rPr lang="en-US" dirty="0" err="1"/>
              <a:t>WebEx</a:t>
            </a:r>
            <a:r>
              <a:rPr lang="en-US" dirty="0"/>
              <a:t> only </a:t>
            </a:r>
          </a:p>
          <a:p>
            <a:endParaRPr lang="en-US" dirty="0"/>
          </a:p>
          <a:p>
            <a:r>
              <a:rPr lang="en-US" b="1" dirty="0"/>
              <a:t>TX SET 5.0 Training</a:t>
            </a:r>
          </a:p>
          <a:p>
            <a:r>
              <a:rPr lang="en-US" dirty="0"/>
              <a:t>						 	</a:t>
            </a:r>
          </a:p>
          <a:p>
            <a:pPr marL="285750" indent="-285750">
              <a:buFont typeface="Arial" panose="020B0604020202020204" pitchFamily="34" charset="0"/>
              <a:buChar char="•"/>
            </a:pPr>
            <a:r>
              <a:rPr lang="en-US" dirty="0"/>
              <a:t>June 25</a:t>
            </a:r>
            <a:r>
              <a:rPr lang="en-US" baseline="30000" dirty="0"/>
              <a:t>th</a:t>
            </a:r>
            <a:r>
              <a:rPr lang="en-US" dirty="0"/>
              <a:t> – In Person</a:t>
            </a:r>
          </a:p>
          <a:p>
            <a:pPr marL="742950" lvl="1" indent="-285750">
              <a:buFont typeface="Arial" panose="020B0604020202020204" pitchFamily="34" charset="0"/>
              <a:buChar char="•"/>
            </a:pPr>
            <a:r>
              <a:rPr lang="en-US" dirty="0"/>
              <a:t>Training class in Irving </a:t>
            </a:r>
          </a:p>
          <a:p>
            <a:pPr marL="742950" lvl="1" indent="-285750">
              <a:buFont typeface="Arial" panose="020B0604020202020204" pitchFamily="34" charset="0"/>
              <a:buChar char="•"/>
            </a:pPr>
            <a:r>
              <a:rPr lang="en-US" dirty="0"/>
              <a:t>Hosted by </a:t>
            </a:r>
            <a:r>
              <a:rPr lang="en-US" dirty="0" err="1"/>
              <a:t>Vistra</a:t>
            </a:r>
            <a:endParaRPr lang="en-US" dirty="0"/>
          </a:p>
          <a:p>
            <a:pPr marL="742950" lvl="1" indent="-285750">
              <a:buFont typeface="Arial" panose="020B0604020202020204" pitchFamily="34" charset="0"/>
              <a:buChar char="•"/>
            </a:pPr>
            <a:r>
              <a:rPr lang="en-US" dirty="0"/>
              <a:t>Open for registration on ERCOT.com</a:t>
            </a:r>
          </a:p>
          <a:p>
            <a:pPr marL="1200150" lvl="2" indent="-285750">
              <a:buFont typeface="Wingdings" panose="05000000000000000000" pitchFamily="2" charset="2"/>
              <a:buChar char="Ø"/>
            </a:pPr>
            <a:r>
              <a:rPr lang="en-US" dirty="0">
                <a:hlinkClick r:id="rId3"/>
              </a:rPr>
              <a:t>+ Cornerstone OnDemand +</a:t>
            </a:r>
            <a:r>
              <a:rPr lang="en-US" dirty="0"/>
              <a:t> </a:t>
            </a:r>
          </a:p>
          <a:p>
            <a:pPr marL="742950" lvl="1" indent="-285750">
              <a:buFont typeface="Arial" panose="020B0604020202020204" pitchFamily="34" charset="0"/>
              <a:buChar char="•"/>
            </a:pPr>
            <a:r>
              <a:rPr lang="en-US" dirty="0"/>
              <a:t>Maximum of 60 seats for the class. </a:t>
            </a:r>
          </a:p>
          <a:p>
            <a:endParaRPr lang="en-US" dirty="0"/>
          </a:p>
          <a:p>
            <a:r>
              <a:rPr lang="en-US" b="1" dirty="0" err="1"/>
              <a:t>MarkeTrak</a:t>
            </a:r>
            <a:r>
              <a:rPr lang="en-US" b="1" dirty="0"/>
              <a:t> Training </a:t>
            </a:r>
          </a:p>
          <a:p>
            <a:r>
              <a:rPr lang="en-US" dirty="0" err="1"/>
              <a:t>WebEx</a:t>
            </a:r>
            <a:r>
              <a:rPr lang="en-US" dirty="0"/>
              <a:t> Only (TBD - 4</a:t>
            </a:r>
            <a:r>
              <a:rPr lang="en-US" baseline="30000" dirty="0"/>
              <a:t>th</a:t>
            </a:r>
            <a:r>
              <a:rPr lang="en-US" dirty="0"/>
              <a:t> Quarter 2025)</a:t>
            </a:r>
          </a:p>
          <a:p>
            <a:endParaRPr lang="en-US" dirty="0"/>
          </a:p>
          <a:p>
            <a:pPr marL="285750" indent="-285750">
              <a:buFont typeface="Arial" panose="020B0604020202020204" pitchFamily="34" charset="0"/>
              <a:buChar char="•"/>
            </a:pPr>
            <a:r>
              <a:rPr lang="en-US" dirty="0" err="1"/>
              <a:t>MarkeTrak</a:t>
            </a:r>
            <a:r>
              <a:rPr lang="en-US" dirty="0"/>
              <a:t> Part 1-Overview 				</a:t>
            </a:r>
          </a:p>
          <a:p>
            <a:pPr marL="285750" indent="-285750">
              <a:buFont typeface="Arial" panose="020B0604020202020204" pitchFamily="34" charset="0"/>
              <a:buChar char="•"/>
            </a:pPr>
            <a:r>
              <a:rPr lang="en-US" dirty="0" err="1"/>
              <a:t>MarkeTrak</a:t>
            </a:r>
            <a:r>
              <a:rPr lang="en-US" dirty="0"/>
              <a:t> Part 2-Switch Holds and IAG	</a:t>
            </a:r>
          </a:p>
          <a:p>
            <a:r>
              <a:rPr lang="en-US" dirty="0"/>
              <a:t>			</a:t>
            </a:r>
          </a:p>
          <a:p>
            <a:endParaRPr lang="en-US" dirty="0"/>
          </a:p>
        </p:txBody>
      </p:sp>
      <p:pic>
        <p:nvPicPr>
          <p:cNvPr id="6" name="Picture 5" descr="Person writing in planner">
            <a:extLst>
              <a:ext uri="{FF2B5EF4-FFF2-40B4-BE49-F238E27FC236}">
                <a16:creationId xmlns:a16="http://schemas.microsoft.com/office/drawing/2014/main" id="{84AA287E-6D51-9CBA-2FAF-B71C5AFE3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209" y="2022763"/>
            <a:ext cx="4842164" cy="3228109"/>
          </a:xfrm>
          <a:prstGeom prst="rect">
            <a:avLst/>
          </a:prstGeom>
        </p:spPr>
      </p:pic>
    </p:spTree>
    <p:extLst>
      <p:ext uri="{BB962C8B-B14F-4D97-AF65-F5344CB8AC3E}">
        <p14:creationId xmlns:p14="http://schemas.microsoft.com/office/powerpoint/2010/main" val="124309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5172-7FF2-6622-E5C0-86053532672C}"/>
              </a:ext>
            </a:extLst>
          </p:cNvPr>
          <p:cNvSpPr>
            <a:spLocks noGrp="1"/>
          </p:cNvSpPr>
          <p:nvPr>
            <p:ph type="title"/>
          </p:nvPr>
        </p:nvSpPr>
        <p:spPr>
          <a:xfrm>
            <a:off x="566474" y="0"/>
            <a:ext cx="10495226" cy="749300"/>
          </a:xfrm>
        </p:spPr>
        <p:txBody>
          <a:bodyPr>
            <a:normAutofit fontScale="90000"/>
          </a:bodyPr>
          <a:lstStyle/>
          <a:p>
            <a:r>
              <a:rPr lang="en-US" sz="2800" b="1" dirty="0"/>
              <a:t>On-Demand ERCOT Retail Training Modules Available 24/7</a:t>
            </a:r>
            <a:endParaRPr lang="en-US" sz="2800" dirty="0"/>
          </a:p>
        </p:txBody>
      </p:sp>
      <p:sp>
        <p:nvSpPr>
          <p:cNvPr id="3" name="Content Placeholder 2">
            <a:extLst>
              <a:ext uri="{FF2B5EF4-FFF2-40B4-BE49-F238E27FC236}">
                <a16:creationId xmlns:a16="http://schemas.microsoft.com/office/drawing/2014/main" id="{8B23DA1F-49B4-D33E-0E98-DF7D0449A7C5}"/>
              </a:ext>
            </a:extLst>
          </p:cNvPr>
          <p:cNvSpPr>
            <a:spLocks noGrp="1"/>
          </p:cNvSpPr>
          <p:nvPr>
            <p:ph idx="1"/>
          </p:nvPr>
        </p:nvSpPr>
        <p:spPr>
          <a:xfrm>
            <a:off x="12699" y="758825"/>
            <a:ext cx="8426451" cy="6108700"/>
          </a:xfrm>
        </p:spPr>
        <p:txBody>
          <a:bodyPr>
            <a:normAutofit fontScale="92500" lnSpcReduction="10000"/>
          </a:bodyPr>
          <a:lstStyle/>
          <a:p>
            <a:pPr marL="548640" lvl="2" indent="0">
              <a:buClr>
                <a:srgbClr val="FF0000"/>
              </a:buClr>
              <a:buNone/>
            </a:pPr>
            <a:r>
              <a:rPr lang="en-US" sz="2000" b="1" dirty="0"/>
              <a:t>MarkeTrak Online Training Modules  - </a:t>
            </a:r>
          </a:p>
          <a:p>
            <a:pPr lvl="3">
              <a:buClr>
                <a:srgbClr val="FF0000"/>
              </a:buClr>
              <a:buFont typeface="Wingdings" panose="05000000000000000000" pitchFamily="2" charset="2"/>
              <a:buChar char="Ø"/>
            </a:pPr>
            <a:r>
              <a:rPr lang="en-US" sz="2000" dirty="0"/>
              <a:t>MarkeTraks Overview</a:t>
            </a:r>
          </a:p>
          <a:p>
            <a:pPr lvl="3">
              <a:buClr>
                <a:srgbClr val="FF0000"/>
              </a:buClr>
              <a:buFont typeface="Wingdings" panose="05000000000000000000" pitchFamily="2" charset="2"/>
              <a:buChar char="Ø"/>
            </a:pPr>
            <a:r>
              <a:rPr lang="en-US" sz="2000" dirty="0"/>
              <a:t>Switch Hold Removal</a:t>
            </a:r>
          </a:p>
          <a:p>
            <a:pPr lvl="3">
              <a:buClr>
                <a:srgbClr val="FF0000"/>
              </a:buClr>
              <a:buFont typeface="Wingdings" panose="05000000000000000000" pitchFamily="2" charset="2"/>
              <a:buChar char="Ø"/>
            </a:pPr>
            <a:r>
              <a:rPr lang="en-US" sz="2000" dirty="0"/>
              <a:t>Cancel With/Without  Approvals</a:t>
            </a:r>
          </a:p>
          <a:p>
            <a:pPr lvl="3">
              <a:buClr>
                <a:srgbClr val="FF0000"/>
              </a:buClr>
              <a:buFont typeface="Wingdings" panose="05000000000000000000" pitchFamily="2" charset="2"/>
              <a:buChar char="Ø"/>
            </a:pPr>
            <a:r>
              <a:rPr lang="en-US" sz="2000" dirty="0"/>
              <a:t>Inadvertent Gains/Losses &amp; Rescissions</a:t>
            </a:r>
          </a:p>
          <a:p>
            <a:pPr lvl="3">
              <a:buClr>
                <a:srgbClr val="FF0000"/>
              </a:buClr>
              <a:buFont typeface="Wingdings" panose="05000000000000000000" pitchFamily="2" charset="2"/>
              <a:buChar char="Ø"/>
            </a:pPr>
            <a:r>
              <a:rPr lang="en-US" sz="2000" dirty="0"/>
              <a:t>Usage and Billing</a:t>
            </a:r>
            <a:endParaRPr lang="en-US" sz="2000" i="1" dirty="0">
              <a:solidFill>
                <a:schemeClr val="accent5">
                  <a:lumMod val="50000"/>
                </a:schemeClr>
              </a:solidFill>
            </a:endParaRPr>
          </a:p>
          <a:p>
            <a:pPr lvl="3">
              <a:buClr>
                <a:srgbClr val="FF0000"/>
              </a:buClr>
              <a:buFont typeface="Wingdings" panose="05000000000000000000" pitchFamily="2" charset="2"/>
              <a:buChar char="Ø"/>
            </a:pPr>
            <a:r>
              <a:rPr lang="en-US" sz="2000" dirty="0"/>
              <a:t>Other D2D Subtypes</a:t>
            </a:r>
          </a:p>
          <a:p>
            <a:pPr lvl="3">
              <a:buClr>
                <a:srgbClr val="FF0000"/>
              </a:buClr>
              <a:buFont typeface="Wingdings" panose="05000000000000000000" pitchFamily="2" charset="2"/>
              <a:buChar char="Ø"/>
            </a:pPr>
            <a:r>
              <a:rPr lang="en-US" sz="2000" dirty="0"/>
              <a:t>Bulk Insert</a:t>
            </a:r>
          </a:p>
          <a:p>
            <a:pPr lvl="3">
              <a:buClr>
                <a:srgbClr val="FF0000"/>
              </a:buClr>
              <a:buFont typeface="Wingdings" panose="05000000000000000000" pitchFamily="2" charset="2"/>
              <a:buChar char="Ø"/>
            </a:pPr>
            <a:r>
              <a:rPr lang="en-US" sz="2000" dirty="0"/>
              <a:t>MarkeTrak Admin Functionality</a:t>
            </a:r>
          </a:p>
          <a:p>
            <a:pPr lvl="3">
              <a:buClr>
                <a:srgbClr val="FF0000"/>
              </a:buClr>
              <a:buFont typeface="Wingdings" panose="05000000000000000000" pitchFamily="2" charset="2"/>
              <a:buChar char="Ø"/>
            </a:pPr>
            <a:r>
              <a:rPr lang="en-US" sz="2000" dirty="0"/>
              <a:t>Data Extract Variances (DEV) LSE Subtypes </a:t>
            </a:r>
          </a:p>
          <a:p>
            <a:pPr lvl="3">
              <a:buClr>
                <a:srgbClr val="FF0000"/>
              </a:buClr>
              <a:buFont typeface="Wingdings" panose="05000000000000000000" pitchFamily="2" charset="2"/>
              <a:buChar char="Ø"/>
            </a:pPr>
            <a:r>
              <a:rPr lang="en-US" sz="2000" dirty="0"/>
              <a:t>Data Extract Variances (DEV) Non-LSE Subtypes</a:t>
            </a:r>
          </a:p>
          <a:p>
            <a:pPr lvl="3">
              <a:buClr>
                <a:srgbClr val="FF0000"/>
              </a:buClr>
              <a:buFont typeface="Wingdings" panose="05000000000000000000" pitchFamily="2" charset="2"/>
              <a:buChar char="Ø"/>
            </a:pPr>
            <a:r>
              <a:rPr lang="en-US" sz="2000" dirty="0"/>
              <a:t>Emails and Notifications</a:t>
            </a:r>
          </a:p>
          <a:p>
            <a:pPr lvl="3">
              <a:buClr>
                <a:srgbClr val="FF0000"/>
              </a:buClr>
              <a:buFont typeface="Wingdings" panose="05000000000000000000" pitchFamily="2" charset="2"/>
              <a:buChar char="Ø"/>
            </a:pPr>
            <a:r>
              <a:rPr lang="en-US" sz="2000" dirty="0"/>
              <a:t>Reporting – Background &amp; GUI </a:t>
            </a:r>
          </a:p>
          <a:p>
            <a:pPr lvl="3">
              <a:buClr>
                <a:srgbClr val="FF0000"/>
              </a:buClr>
              <a:buFont typeface="Wingdings" panose="05000000000000000000" pitchFamily="2" charset="2"/>
              <a:buChar char="Ø"/>
            </a:pPr>
            <a:endParaRPr lang="en-US" sz="2000" b="1" dirty="0"/>
          </a:p>
          <a:p>
            <a:pPr marL="548640" lvl="2" indent="0">
              <a:buClr>
                <a:srgbClr val="FF0000"/>
              </a:buClr>
              <a:buNone/>
            </a:pPr>
            <a:r>
              <a:rPr lang="en-US" sz="2000" b="1" dirty="0"/>
              <a:t>Additional Retail Online Training Modules </a:t>
            </a:r>
          </a:p>
          <a:p>
            <a:pPr lvl="3">
              <a:buClr>
                <a:srgbClr val="FF0000"/>
              </a:buClr>
              <a:buFont typeface="Wingdings" panose="05000000000000000000" pitchFamily="2" charset="2"/>
              <a:buChar char="Ø"/>
            </a:pPr>
            <a:r>
              <a:rPr lang="en-US" sz="2000" dirty="0"/>
              <a:t>Retail 101</a:t>
            </a:r>
          </a:p>
          <a:p>
            <a:pPr lvl="3">
              <a:buClr>
                <a:srgbClr val="FF0000"/>
              </a:buClr>
              <a:buFont typeface="Wingdings" panose="05000000000000000000" pitchFamily="2" charset="2"/>
              <a:buChar char="Ø"/>
            </a:pPr>
            <a:r>
              <a:rPr lang="en-US" sz="2000" dirty="0"/>
              <a:t>TXSET</a:t>
            </a:r>
          </a:p>
          <a:p>
            <a:pPr lvl="3">
              <a:buClr>
                <a:srgbClr val="FF0000"/>
              </a:buClr>
              <a:buFont typeface="Wingdings" panose="05000000000000000000" pitchFamily="2" charset="2"/>
              <a:buChar char="Ø"/>
            </a:pPr>
            <a:r>
              <a:rPr lang="en-US" sz="2000" dirty="0"/>
              <a:t>Mass Transition</a:t>
            </a:r>
          </a:p>
          <a:p>
            <a:pPr marL="0" indent="0">
              <a:buNone/>
            </a:pPr>
            <a:endParaRPr lang="en-US" dirty="0"/>
          </a:p>
        </p:txBody>
      </p:sp>
      <p:pic>
        <p:nvPicPr>
          <p:cNvPr id="6" name="Picture 5" descr="A hand writing on a glass board&#10;&#10;Description automatically generated">
            <a:extLst>
              <a:ext uri="{FF2B5EF4-FFF2-40B4-BE49-F238E27FC236}">
                <a16:creationId xmlns:a16="http://schemas.microsoft.com/office/drawing/2014/main" id="{5507ECF9-041E-0CD6-A2C4-CC404D0744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11683" y="1845201"/>
            <a:ext cx="3772379" cy="2973385"/>
          </a:xfrm>
          <a:prstGeom prst="rect">
            <a:avLst/>
          </a:prstGeom>
        </p:spPr>
      </p:pic>
    </p:spTree>
    <p:extLst>
      <p:ext uri="{BB962C8B-B14F-4D97-AF65-F5344CB8AC3E}">
        <p14:creationId xmlns:p14="http://schemas.microsoft.com/office/powerpoint/2010/main" val="323360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F62472-CEC0-B436-0A7B-73FAD9DB81FD}"/>
              </a:ext>
            </a:extLst>
          </p:cNvPr>
          <p:cNvSpPr>
            <a:spLocks noGrp="1"/>
          </p:cNvSpPr>
          <p:nvPr>
            <p:ph idx="1"/>
          </p:nvPr>
        </p:nvSpPr>
        <p:spPr>
          <a:xfrm>
            <a:off x="101600" y="247650"/>
            <a:ext cx="11036300" cy="6496050"/>
          </a:xfrm>
        </p:spPr>
        <p:txBody>
          <a:bodyPr>
            <a:noAutofit/>
          </a:bodyPr>
          <a:lstStyle/>
          <a:p>
            <a:pPr marL="0" indent="0">
              <a:buNone/>
            </a:pPr>
            <a:r>
              <a:rPr lang="en-US" sz="2000" dirty="0">
                <a:latin typeface="+mj-lt"/>
              </a:rPr>
              <a:t>Upcoming RMTTF Meeting  </a:t>
            </a:r>
          </a:p>
          <a:p>
            <a:pPr marL="0" indent="0">
              <a:buNone/>
            </a:pPr>
            <a:r>
              <a:rPr lang="en-US" sz="2000" dirty="0">
                <a:latin typeface="+mj-lt"/>
              </a:rPr>
              <a:t>	 Thursday</a:t>
            </a:r>
            <a:r>
              <a:rPr lang="en-US" dirty="0">
                <a:latin typeface="+mj-lt"/>
              </a:rPr>
              <a:t>, June 26</a:t>
            </a:r>
            <a:r>
              <a:rPr lang="en-US" baseline="30000" dirty="0">
                <a:latin typeface="+mj-lt"/>
              </a:rPr>
              <a:t>th</a:t>
            </a:r>
            <a:r>
              <a:rPr lang="en-US" dirty="0">
                <a:latin typeface="+mj-lt"/>
              </a:rPr>
              <a:t>  9:30 AM </a:t>
            </a:r>
          </a:p>
          <a:p>
            <a:pPr marL="0" indent="0">
              <a:buNone/>
            </a:pPr>
            <a:r>
              <a:rPr lang="en-US" dirty="0">
                <a:latin typeface="+mj-lt"/>
              </a:rPr>
              <a:t>	 WebEx and In person </a:t>
            </a:r>
          </a:p>
          <a:p>
            <a:pPr marL="0" indent="0">
              <a:buNone/>
            </a:pPr>
            <a:r>
              <a:rPr lang="en-US" dirty="0">
                <a:latin typeface="+mj-lt"/>
              </a:rPr>
              <a:t>	 Oncor </a:t>
            </a:r>
          </a:p>
          <a:p>
            <a:pPr marL="0" indent="0">
              <a:buNone/>
            </a:pPr>
            <a:r>
              <a:rPr lang="en-US" dirty="0">
                <a:latin typeface="+mj-lt"/>
              </a:rPr>
              <a:t>	 1616 Woodall Rogers Fwy</a:t>
            </a:r>
          </a:p>
          <a:p>
            <a:pPr marL="0" indent="0">
              <a:buNone/>
            </a:pPr>
            <a:r>
              <a:rPr lang="en-US" dirty="0">
                <a:latin typeface="+mj-lt"/>
              </a:rPr>
              <a:t>	 Dallas, TX 75202</a:t>
            </a:r>
          </a:p>
          <a:p>
            <a:pPr marL="0" indent="0">
              <a:buNone/>
            </a:pPr>
            <a:r>
              <a:rPr lang="en-US" dirty="0">
                <a:latin typeface="+mj-lt"/>
              </a:rPr>
              <a:t>	Room 824</a:t>
            </a:r>
          </a:p>
          <a:p>
            <a:pPr marL="0" indent="0">
              <a:buNone/>
            </a:pPr>
            <a:r>
              <a:rPr lang="en-US" sz="2000" dirty="0">
                <a:latin typeface="+mj-lt"/>
              </a:rPr>
              <a:t>If planning to attend in person, please email Debbie McKeever </a:t>
            </a:r>
            <a:r>
              <a:rPr lang="en-US" sz="2000" dirty="0">
                <a:latin typeface="+mj-lt"/>
                <a:hlinkClick r:id="rId3"/>
              </a:rPr>
              <a:t>deborah.mckeever@Oncor.com</a:t>
            </a:r>
            <a:endParaRPr lang="en-US" sz="2000" dirty="0">
              <a:latin typeface="+mj-lt"/>
            </a:endParaRPr>
          </a:p>
          <a:p>
            <a:pPr marL="0" indent="0">
              <a:buNone/>
            </a:pPr>
            <a:r>
              <a:rPr lang="en-US" sz="2000" dirty="0">
                <a:latin typeface="+mj-lt"/>
              </a:rPr>
              <a:t>If you have questions or suggestions for training, please contact one of the RMTTF           co-chairs listed below. </a:t>
            </a:r>
            <a:br>
              <a:rPr lang="en-US" sz="2000" dirty="0">
                <a:latin typeface="+mj-lt"/>
              </a:rPr>
            </a:br>
            <a:r>
              <a:rPr lang="en-US" sz="2000" dirty="0">
                <a:latin typeface="+mj-lt"/>
              </a:rPr>
              <a:t>          </a:t>
            </a:r>
            <a:br>
              <a:rPr lang="en-US" sz="2000" dirty="0">
                <a:latin typeface="+mj-lt"/>
              </a:rPr>
            </a:br>
            <a:r>
              <a:rPr lang="en-US" sz="2000" dirty="0">
                <a:latin typeface="+mj-lt"/>
              </a:rPr>
              <a:t>	Tomas Fernandez, NRG      </a:t>
            </a:r>
            <a:r>
              <a:rPr lang="en-US" sz="2000" dirty="0">
                <a:latin typeface="+mj-lt"/>
                <a:hlinkClick r:id="rId4"/>
              </a:rPr>
              <a:t>tomas.fernandez@nrg.com</a:t>
            </a:r>
            <a:br>
              <a:rPr lang="en-US" sz="2000" dirty="0">
                <a:latin typeface="+mj-lt"/>
              </a:rPr>
            </a:br>
            <a:r>
              <a:rPr lang="en-US" sz="2000" dirty="0">
                <a:latin typeface="+mj-lt"/>
              </a:rPr>
              <a:t>         	Melinda Earnest, AEP         </a:t>
            </a:r>
            <a:r>
              <a:rPr lang="en-US" sz="2000" dirty="0">
                <a:latin typeface="+mj-lt"/>
                <a:hlinkClick r:id="rId5"/>
              </a:rPr>
              <a:t>mdearnest@aep.com</a:t>
            </a:r>
            <a:r>
              <a:rPr lang="en-US" sz="2000" dirty="0">
                <a:latin typeface="+mj-lt"/>
              </a:rPr>
              <a:t>	</a:t>
            </a:r>
            <a:br>
              <a:rPr lang="en-US" sz="2000" dirty="0">
                <a:latin typeface="+mj-lt"/>
              </a:rPr>
            </a:br>
            <a:r>
              <a:rPr lang="en-US" sz="2000" dirty="0">
                <a:latin typeface="+mj-lt"/>
              </a:rPr>
              <a:t>          	Debbie McKeever, Oncor     </a:t>
            </a:r>
            <a:r>
              <a:rPr lang="en-US" sz="2000" dirty="0">
                <a:latin typeface="+mj-lt"/>
                <a:hlinkClick r:id="rId3"/>
              </a:rPr>
              <a:t>deborah.mckeever@Oncor.com</a:t>
            </a:r>
            <a:br>
              <a:rPr lang="en-US" sz="2000" dirty="0">
                <a:latin typeface="+mj-lt"/>
              </a:rPr>
            </a:br>
            <a:br>
              <a:rPr lang="en-US" sz="2400" dirty="0">
                <a:latin typeface="+mj-lt"/>
              </a:rPr>
            </a:br>
            <a:r>
              <a:rPr lang="en-US" sz="2400" dirty="0">
                <a:latin typeface="+mj-lt"/>
              </a:rPr>
              <a:t>					Thank you!</a:t>
            </a:r>
          </a:p>
        </p:txBody>
      </p:sp>
    </p:spTree>
    <p:extLst>
      <p:ext uri="{BB962C8B-B14F-4D97-AF65-F5344CB8AC3E}">
        <p14:creationId xmlns:p14="http://schemas.microsoft.com/office/powerpoint/2010/main" val="41000478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d="http://www.w3.org/2001/XMLSchema" xmlns:xsi="http://www.w3.org/2001/XMLSchema-instance" xmlns="http://www.boldonjames.com/2008/01/sie/internal/label" sislVersion="0" policy="e9c0b8d7-bdb4-4fd3-b62a-f50327aaefce" origin="userSelected">
  <element uid="936e22d5-45a7-4cb7-95ab-1aa8c7c88789" value=""/>
  <element uid="d14f5c36-f44a-4315-b438-005cfe8f069f" value=""/>
</sisl>
</file>

<file path=customXml/item2.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PC9zaXNsPjxVc2VyTmFtZT5DT1JQXGNjb25wMDE8L1VzZXJOYW1lPjxEYXRlVGltZT4xLzMvMjAyNCA0OjIyOjAyIEFNPC9EYXRlVGltZT48TGFiZWxTdHJpbmc+VW5jYXRlZ29yaXplZDwvTGFiZWxTdHJpbmc+PC9pdGVtPjwvbGFiZWxIaXN0b3J5Pg==</Value>
</WrappedLabelHistory>
</file>

<file path=customXml/itemProps1.xml><?xml version="1.0" encoding="utf-8"?>
<ds:datastoreItem xmlns:ds="http://schemas.openxmlformats.org/officeDocument/2006/customXml" ds:itemID="{8C2BFAD6-C3E7-49D3-AB37-021922D38B9E}">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CAD66A93-6198-475A-8C44-FCCA61BB2285}">
  <ds:schemaRefs>
    <ds:schemaRef ds:uri="http://www.w3.org/2001/XMLSchema"/>
    <ds:schemaRef ds:uri="http://www.boldonjames.com/2016/02/Classifier/internal/wrappedLabelHistory"/>
  </ds:schemaRefs>
</ds:datastoreItem>
</file>

<file path=docMetadata/LabelInfo.xml><?xml version="1.0" encoding="utf-8"?>
<clbl:labelList xmlns:clbl="http://schemas.microsoft.com/office/2020/mipLabelMetadata">
  <clbl:label id="{f7f7157e-03dd-4df4-a10b-f59d8fe642d0}" enabled="0" method="" siteId="{f7f7157e-03dd-4df4-a10b-f59d8fe642d0}" removed="1"/>
</clbl:labelList>
</file>

<file path=docProps/app.xml><?xml version="1.0" encoding="utf-8"?>
<Properties xmlns="http://schemas.openxmlformats.org/officeDocument/2006/extended-properties" xmlns:vt="http://schemas.openxmlformats.org/officeDocument/2006/docPropsVTypes">
  <Template>TM03457515[[fn=View]]</Template>
  <TotalTime>3532</TotalTime>
  <Words>423</Words>
  <Application>Microsoft Office PowerPoint</Application>
  <PresentationFormat>Widescreen</PresentationFormat>
  <Paragraphs>74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Schoolbook</vt:lpstr>
      <vt:lpstr>Wingdings</vt:lpstr>
      <vt:lpstr>Wingdings 2</vt:lpstr>
      <vt:lpstr>View</vt:lpstr>
      <vt:lpstr>RMTTF</vt:lpstr>
      <vt:lpstr>TxSet 5.0 Training in Houston</vt:lpstr>
      <vt:lpstr>Upcoming Retail Training Opportunities </vt:lpstr>
      <vt:lpstr>On-Demand ERCOT Retail Training Modules Available 24/7</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RMTTF</dc:title>
  <dc:creator>Melinda D Earnest</dc:creator>
  <cp:lastModifiedBy>Fernandez, Tomas</cp:lastModifiedBy>
  <cp:revision>101</cp:revision>
  <dcterms:created xsi:type="dcterms:W3CDTF">2024-01-03T03:56:24Z</dcterms:created>
  <dcterms:modified xsi:type="dcterms:W3CDTF">2025-05-12T21:38:48Z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985a6358-0b1a-47a5-a44f-1467ea07feb6</vt:lpwstr>
  </property>
  <property fmtid="{D5CDD505-2E9C-101B-9397-08002B2CF9AE}" pid="3" name="bjClsUserRVM">
    <vt:lpwstr>[]</vt:lpwstr>
  </property>
  <property fmtid="{D5CDD505-2E9C-101B-9397-08002B2CF9AE}" pid="4" name="bjSaver">
    <vt:lpwstr>uUToTmzl1WCvCveSySCN/8m65ke2qS6g</vt:lpwstr>
  </property>
  <property fmtid="{D5CDD505-2E9C-101B-9397-08002B2CF9AE}" pid="5" name="bjDocumentLabelXML">
    <vt:lpwstr>&lt;?xml version="1.0" encoding="us-ascii"?&gt;&lt;sisl xmlns:xsd="http://www.w3.org/2001/XMLSchema" xmlns:xsi="http://www.w3.org/2001/XMLSchema-instance" sislVersion="0" policy="e9c0b8d7-bdb4-4fd3-b62a-f50327aaefce" origin="userSelected" xmlns="http://www.boldonj</vt:lpwstr>
  </property>
  <property fmtid="{D5CDD505-2E9C-101B-9397-08002B2CF9AE}" pid="6" name="bjDocumentLabelXML-0">
    <vt:lpwstr>ames.com/2008/01/sie/internal/label"&gt;&lt;element uid="936e22d5-45a7-4cb7-95ab-1aa8c7c88789" value="" /&gt;&lt;element uid="d14f5c36-f44a-4315-b438-005cfe8f069f" value="" /&gt;&lt;/sisl&gt;</vt:lpwstr>
  </property>
  <property fmtid="{D5CDD505-2E9C-101B-9397-08002B2CF9AE}" pid="7" name="bjDocumentSecurityLabel">
    <vt:lpwstr>Uncategorized</vt:lpwstr>
  </property>
  <property fmtid="{D5CDD505-2E9C-101B-9397-08002B2CF9AE}" pid="8" name="MSIP_Label_574d496c-7ac4-4b13-81fd-698eca66b217_SiteId">
    <vt:lpwstr>15f3c881-6b03-4ff6-8559-77bf5177818f</vt:lpwstr>
  </property>
  <property fmtid="{D5CDD505-2E9C-101B-9397-08002B2CF9AE}" pid="9" name="MSIP_Label_574d496c-7ac4-4b13-81fd-698eca66b217_Name">
    <vt:lpwstr>Uncategorized</vt:lpwstr>
  </property>
  <property fmtid="{D5CDD505-2E9C-101B-9397-08002B2CF9AE}" pid="10" name="MSIP_Label_574d496c-7ac4-4b13-81fd-698eca66b217_Enabled">
    <vt:lpwstr>true</vt:lpwstr>
  </property>
  <property fmtid="{D5CDD505-2E9C-101B-9397-08002B2CF9AE}" pid="11" name="bjLabelHistoryID">
    <vt:lpwstr>{CAD66A93-6198-475A-8C44-FCCA61BB2285}</vt:lpwstr>
  </property>
</Properties>
</file>