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theme/theme3.xml" ContentType="application/vnd.openxmlformats-officedocument.theme+xml"/>
  <Override PartName="/ppt/theme/theme4.xml" ContentType="application/vnd.openxmlformats-officedocument.them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53" r:id="rId4"/>
    <p:sldMasterId id="2147483663" r:id="rId5"/>
  </p:sldMasterIdLst>
  <p:notesMasterIdLst>
    <p:notesMasterId r:id="rId19"/>
  </p:notesMasterIdLst>
  <p:handoutMasterIdLst>
    <p:handoutMasterId r:id="rId20"/>
  </p:handoutMasterIdLst>
  <p:sldIdLst>
    <p:sldId id="542" r:id="rId6"/>
    <p:sldId id="563" r:id="rId7"/>
    <p:sldId id="592" r:id="rId8"/>
    <p:sldId id="580" r:id="rId9"/>
    <p:sldId id="593" r:id="rId10"/>
    <p:sldId id="594" r:id="rId11"/>
    <p:sldId id="591" r:id="rId12"/>
    <p:sldId id="595" r:id="rId13"/>
    <p:sldId id="596" r:id="rId14"/>
    <p:sldId id="589" r:id="rId15"/>
    <p:sldId id="598" r:id="rId16"/>
    <p:sldId id="597" r:id="rId17"/>
    <p:sldId id="584" r:id="rId18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6AED60BC-6DC8-9208-15EC-10DB2B0CE731}" name="Mereness, Matt" initials="MM" userId="S::matt.mereness@ercot.com::6db1126a-164e-4475-8d86-5dde160acd3b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6D07C"/>
    <a:srgbClr val="0076C6"/>
    <a:srgbClr val="00AEC7"/>
    <a:srgbClr val="E6EBF0"/>
    <a:srgbClr val="093C61"/>
    <a:srgbClr val="98C3FA"/>
    <a:srgbClr val="70CDD9"/>
    <a:srgbClr val="8DC3E5"/>
    <a:srgbClr val="A9E5EA"/>
    <a:srgbClr val="5B677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93296810-A885-4BE3-A3E7-6D5BEEA58F35}"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howGuides="1">
      <p:cViewPr varScale="1">
        <p:scale>
          <a:sx n="78" d="100"/>
          <a:sy n="78" d="100"/>
        </p:scale>
        <p:origin x="874" y="62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00" d="100"/>
        <a:sy n="100" d="100"/>
      </p:scale>
      <p:origin x="0" y="-2202"/>
    </p:cViewPr>
  </p:sorterViewPr>
  <p:notesViewPr>
    <p:cSldViewPr showGuides="1">
      <p:cViewPr varScale="1">
        <p:scale>
          <a:sx n="61" d="100"/>
          <a:sy n="61" d="100"/>
        </p:scale>
        <p:origin x="2285" y="7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3" Type="http://schemas.openxmlformats.org/officeDocument/2006/relationships/customXml" Target="../customXml/item3.xml"/><Relationship Id="rId21" Type="http://schemas.openxmlformats.org/officeDocument/2006/relationships/presProps" Target="presProp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microsoft.com/office/2018/10/relationships/authors" Target="authors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handoutMaster" Target="handoutMasters/handout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tableStyles" Target="tableStyle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23" Type="http://schemas.openxmlformats.org/officeDocument/2006/relationships/theme" Target="theme/theme1.xml"/><Relationship Id="rId10" Type="http://schemas.openxmlformats.org/officeDocument/2006/relationships/slide" Target="slides/slide5.xml"/><Relationship Id="rId19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2E11038-C648-4BF3-8167-6AE1FF3EFDF1}" type="doc">
      <dgm:prSet loTypeId="urn:microsoft.com/office/officeart/2008/layout/VerticalCurv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BA20C27A-FD2A-445A-A719-6C03AF8940F3}">
      <dgm:prSet phldrT="[Text]"/>
      <dgm:spPr>
        <a:solidFill>
          <a:srgbClr val="5B6770"/>
        </a:solidFill>
      </dgm:spPr>
      <dgm:t>
        <a:bodyPr/>
        <a:lstStyle/>
        <a:p>
          <a:r>
            <a:rPr lang="en-US" dirty="0"/>
            <a:t>Click to edit Master subtitle style</a:t>
          </a:r>
        </a:p>
      </dgm:t>
    </dgm:pt>
    <dgm:pt modelId="{70D27D20-9B5C-4ACA-A932-25F2CF915F48}" type="parTrans" cxnId="{A5351B5C-9190-4E1A-BDA3-BCFD1EA44514}">
      <dgm:prSet/>
      <dgm:spPr/>
      <dgm:t>
        <a:bodyPr/>
        <a:lstStyle/>
        <a:p>
          <a:endParaRPr lang="en-US"/>
        </a:p>
      </dgm:t>
    </dgm:pt>
    <dgm:pt modelId="{6F8B888A-19D7-43C8-BC5E-9BDE549DF313}" type="sibTrans" cxnId="{A5351B5C-9190-4E1A-BDA3-BCFD1EA44514}">
      <dgm:prSet/>
      <dgm:spPr/>
      <dgm:t>
        <a:bodyPr/>
        <a:lstStyle/>
        <a:p>
          <a:endParaRPr lang="en-US"/>
        </a:p>
      </dgm:t>
    </dgm:pt>
    <dgm:pt modelId="{E0CEC3AC-4F65-405E-9DD2-9D5A494B4AC7}">
      <dgm:prSet phldrT="[Text]"/>
      <dgm:spPr>
        <a:solidFill>
          <a:srgbClr val="00AEC7"/>
        </a:solidFill>
      </dgm:spPr>
      <dgm:t>
        <a:bodyPr/>
        <a:lstStyle/>
        <a:p>
          <a:r>
            <a:rPr lang="en-US" dirty="0"/>
            <a:t>Click to edit Master subtitle style</a:t>
          </a:r>
        </a:p>
      </dgm:t>
    </dgm:pt>
    <dgm:pt modelId="{EAB6D17A-4709-4A18-AFBB-0789B952020D}" type="parTrans" cxnId="{6C928428-284E-4E7D-9683-6F55F36228FB}">
      <dgm:prSet/>
      <dgm:spPr/>
      <dgm:t>
        <a:bodyPr/>
        <a:lstStyle/>
        <a:p>
          <a:endParaRPr lang="en-US"/>
        </a:p>
      </dgm:t>
    </dgm:pt>
    <dgm:pt modelId="{E80F0502-7CC7-44FF-B609-B9414F795B8A}" type="sibTrans" cxnId="{6C928428-284E-4E7D-9683-6F55F36228FB}">
      <dgm:prSet/>
      <dgm:spPr/>
      <dgm:t>
        <a:bodyPr/>
        <a:lstStyle/>
        <a:p>
          <a:endParaRPr lang="en-US"/>
        </a:p>
      </dgm:t>
    </dgm:pt>
    <dgm:pt modelId="{187606C4-A5C3-49B4-8A18-BB38CA4215D5}">
      <dgm:prSet phldrT="[Text]"/>
      <dgm:spPr>
        <a:solidFill>
          <a:srgbClr val="093C61"/>
        </a:solidFill>
      </dgm:spPr>
      <dgm:t>
        <a:bodyPr/>
        <a:lstStyle/>
        <a:p>
          <a:r>
            <a:rPr lang="en-US" dirty="0"/>
            <a:t>Click to edit Master subtitle style</a:t>
          </a:r>
        </a:p>
      </dgm:t>
    </dgm:pt>
    <dgm:pt modelId="{58AE02CB-D91D-41B6-A813-B4F035391B83}" type="parTrans" cxnId="{72D59750-5757-41CF-AF05-6C57B64FB7ED}">
      <dgm:prSet/>
      <dgm:spPr/>
      <dgm:t>
        <a:bodyPr/>
        <a:lstStyle/>
        <a:p>
          <a:endParaRPr lang="en-US"/>
        </a:p>
      </dgm:t>
    </dgm:pt>
    <dgm:pt modelId="{3CFCF34C-096A-4329-BCDD-0A8D1A075934}" type="sibTrans" cxnId="{72D59750-5757-41CF-AF05-6C57B64FB7ED}">
      <dgm:prSet/>
      <dgm:spPr/>
      <dgm:t>
        <a:bodyPr/>
        <a:lstStyle/>
        <a:p>
          <a:endParaRPr lang="en-US"/>
        </a:p>
      </dgm:t>
    </dgm:pt>
    <dgm:pt modelId="{075A3D39-E191-4C23-AF82-FED389D4714A}" type="pres">
      <dgm:prSet presAssocID="{32E11038-C648-4BF3-8167-6AE1FF3EFDF1}" presName="Name0" presStyleCnt="0">
        <dgm:presLayoutVars>
          <dgm:chMax val="7"/>
          <dgm:chPref val="7"/>
          <dgm:dir/>
        </dgm:presLayoutVars>
      </dgm:prSet>
      <dgm:spPr/>
    </dgm:pt>
    <dgm:pt modelId="{80725D32-2ED8-4B1F-81A2-9F7C840C4E0C}" type="pres">
      <dgm:prSet presAssocID="{32E11038-C648-4BF3-8167-6AE1FF3EFDF1}" presName="Name1" presStyleCnt="0"/>
      <dgm:spPr/>
    </dgm:pt>
    <dgm:pt modelId="{B6A82959-4BD9-4D99-A596-9C774D74AB1C}" type="pres">
      <dgm:prSet presAssocID="{32E11038-C648-4BF3-8167-6AE1FF3EFDF1}" presName="cycle" presStyleCnt="0"/>
      <dgm:spPr/>
    </dgm:pt>
    <dgm:pt modelId="{A2FCC776-BF52-47C4-92E4-17467F9AE6E1}" type="pres">
      <dgm:prSet presAssocID="{32E11038-C648-4BF3-8167-6AE1FF3EFDF1}" presName="srcNode" presStyleLbl="node1" presStyleIdx="0" presStyleCnt="3"/>
      <dgm:spPr/>
    </dgm:pt>
    <dgm:pt modelId="{6304DB4F-C21D-43CE-BC19-7FC9FE4143EB}" type="pres">
      <dgm:prSet presAssocID="{32E11038-C648-4BF3-8167-6AE1FF3EFDF1}" presName="conn" presStyleLbl="parChTrans1D2" presStyleIdx="0" presStyleCnt="1"/>
      <dgm:spPr/>
    </dgm:pt>
    <dgm:pt modelId="{0AC5C796-425F-48EC-9CE3-FF43A9E945D1}" type="pres">
      <dgm:prSet presAssocID="{32E11038-C648-4BF3-8167-6AE1FF3EFDF1}" presName="extraNode" presStyleLbl="node1" presStyleIdx="0" presStyleCnt="3"/>
      <dgm:spPr/>
    </dgm:pt>
    <dgm:pt modelId="{FEDB5C55-0F80-4976-AD26-0CEE89BEB7EA}" type="pres">
      <dgm:prSet presAssocID="{32E11038-C648-4BF3-8167-6AE1FF3EFDF1}" presName="dstNode" presStyleLbl="node1" presStyleIdx="0" presStyleCnt="3"/>
      <dgm:spPr/>
    </dgm:pt>
    <dgm:pt modelId="{89592E09-CC88-4904-BF5E-1629C8C5E634}" type="pres">
      <dgm:prSet presAssocID="{BA20C27A-FD2A-445A-A719-6C03AF8940F3}" presName="text_1" presStyleLbl="node1" presStyleIdx="0" presStyleCnt="3">
        <dgm:presLayoutVars>
          <dgm:bulletEnabled val="1"/>
        </dgm:presLayoutVars>
      </dgm:prSet>
      <dgm:spPr/>
    </dgm:pt>
    <dgm:pt modelId="{9A21976F-30D0-4847-9028-5756044BAAC3}" type="pres">
      <dgm:prSet presAssocID="{BA20C27A-FD2A-445A-A719-6C03AF8940F3}" presName="accent_1" presStyleCnt="0"/>
      <dgm:spPr/>
    </dgm:pt>
    <dgm:pt modelId="{36E4D279-9DCF-4996-B9DB-80023277EC34}" type="pres">
      <dgm:prSet presAssocID="{BA20C27A-FD2A-445A-A719-6C03AF8940F3}" presName="accentRepeatNode" presStyleLbl="solidFgAcc1" presStyleIdx="0" presStyleCnt="3"/>
      <dgm:spPr>
        <a:ln w="50800">
          <a:solidFill>
            <a:srgbClr val="5B6770"/>
          </a:solidFill>
        </a:ln>
      </dgm:spPr>
    </dgm:pt>
    <dgm:pt modelId="{FA8E3AD4-7354-43A8-B93D-74F840B6AEF6}" type="pres">
      <dgm:prSet presAssocID="{E0CEC3AC-4F65-405E-9DD2-9D5A494B4AC7}" presName="text_2" presStyleLbl="node1" presStyleIdx="1" presStyleCnt="3">
        <dgm:presLayoutVars>
          <dgm:bulletEnabled val="1"/>
        </dgm:presLayoutVars>
      </dgm:prSet>
      <dgm:spPr/>
    </dgm:pt>
    <dgm:pt modelId="{FDAFDD12-87AE-496F-A9BD-D8FA3C5C588E}" type="pres">
      <dgm:prSet presAssocID="{E0CEC3AC-4F65-405E-9DD2-9D5A494B4AC7}" presName="accent_2" presStyleCnt="0"/>
      <dgm:spPr/>
    </dgm:pt>
    <dgm:pt modelId="{CE0FEE12-C9DD-48AF-B095-635EAD24EB23}" type="pres">
      <dgm:prSet presAssocID="{E0CEC3AC-4F65-405E-9DD2-9D5A494B4AC7}" presName="accentRepeatNode" presStyleLbl="solidFgAcc1" presStyleIdx="1" presStyleCnt="3"/>
      <dgm:spPr>
        <a:ln w="50800">
          <a:solidFill>
            <a:srgbClr val="00AEC7"/>
          </a:solidFill>
        </a:ln>
      </dgm:spPr>
    </dgm:pt>
    <dgm:pt modelId="{30EB52CC-4F02-4C80-AAF8-62BFF5A038EA}" type="pres">
      <dgm:prSet presAssocID="{187606C4-A5C3-49B4-8A18-BB38CA4215D5}" presName="text_3" presStyleLbl="node1" presStyleIdx="2" presStyleCnt="3">
        <dgm:presLayoutVars>
          <dgm:bulletEnabled val="1"/>
        </dgm:presLayoutVars>
      </dgm:prSet>
      <dgm:spPr/>
    </dgm:pt>
    <dgm:pt modelId="{C8B76DD7-65EF-4958-B29D-8E09C2D14548}" type="pres">
      <dgm:prSet presAssocID="{187606C4-A5C3-49B4-8A18-BB38CA4215D5}" presName="accent_3" presStyleCnt="0"/>
      <dgm:spPr/>
    </dgm:pt>
    <dgm:pt modelId="{E96C1AF3-5332-4D40-8E92-7C851D843D9E}" type="pres">
      <dgm:prSet presAssocID="{187606C4-A5C3-49B4-8A18-BB38CA4215D5}" presName="accentRepeatNode" presStyleLbl="solidFgAcc1" presStyleIdx="2" presStyleCnt="3"/>
      <dgm:spPr>
        <a:ln w="50800">
          <a:solidFill>
            <a:srgbClr val="093C61"/>
          </a:solidFill>
        </a:ln>
      </dgm:spPr>
    </dgm:pt>
  </dgm:ptLst>
  <dgm:cxnLst>
    <dgm:cxn modelId="{6C928428-284E-4E7D-9683-6F55F36228FB}" srcId="{32E11038-C648-4BF3-8167-6AE1FF3EFDF1}" destId="{E0CEC3AC-4F65-405E-9DD2-9D5A494B4AC7}" srcOrd="1" destOrd="0" parTransId="{EAB6D17A-4709-4A18-AFBB-0789B952020D}" sibTransId="{E80F0502-7CC7-44FF-B609-B9414F795B8A}"/>
    <dgm:cxn modelId="{57C00C33-A140-4336-BF90-35942F94805A}" type="presOf" srcId="{187606C4-A5C3-49B4-8A18-BB38CA4215D5}" destId="{30EB52CC-4F02-4C80-AAF8-62BFF5A038EA}" srcOrd="0" destOrd="0" presId="urn:microsoft.com/office/officeart/2008/layout/VerticalCurvedList"/>
    <dgm:cxn modelId="{A5351B5C-9190-4E1A-BDA3-BCFD1EA44514}" srcId="{32E11038-C648-4BF3-8167-6AE1FF3EFDF1}" destId="{BA20C27A-FD2A-445A-A719-6C03AF8940F3}" srcOrd="0" destOrd="0" parTransId="{70D27D20-9B5C-4ACA-A932-25F2CF915F48}" sibTransId="{6F8B888A-19D7-43C8-BC5E-9BDE549DF313}"/>
    <dgm:cxn modelId="{53883844-14BD-4351-A151-F1F21DB11AA2}" type="presOf" srcId="{E0CEC3AC-4F65-405E-9DD2-9D5A494B4AC7}" destId="{FA8E3AD4-7354-43A8-B93D-74F840B6AEF6}" srcOrd="0" destOrd="0" presId="urn:microsoft.com/office/officeart/2008/layout/VerticalCurvedList"/>
    <dgm:cxn modelId="{72D59750-5757-41CF-AF05-6C57B64FB7ED}" srcId="{32E11038-C648-4BF3-8167-6AE1FF3EFDF1}" destId="{187606C4-A5C3-49B4-8A18-BB38CA4215D5}" srcOrd="2" destOrd="0" parTransId="{58AE02CB-D91D-41B6-A813-B4F035391B83}" sibTransId="{3CFCF34C-096A-4329-BCDD-0A8D1A075934}"/>
    <dgm:cxn modelId="{EBE72F74-33D1-4060-A3B4-F3A60F68D2DE}" type="presOf" srcId="{BA20C27A-FD2A-445A-A719-6C03AF8940F3}" destId="{89592E09-CC88-4904-BF5E-1629C8C5E634}" srcOrd="0" destOrd="0" presId="urn:microsoft.com/office/officeart/2008/layout/VerticalCurvedList"/>
    <dgm:cxn modelId="{44A009B9-4C6E-4056-A237-21B77C751944}" type="presOf" srcId="{32E11038-C648-4BF3-8167-6AE1FF3EFDF1}" destId="{075A3D39-E191-4C23-AF82-FED389D4714A}" srcOrd="0" destOrd="0" presId="urn:microsoft.com/office/officeart/2008/layout/VerticalCurvedList"/>
    <dgm:cxn modelId="{C12810DE-047C-44F0-893C-5DBF7D150250}" type="presOf" srcId="{6F8B888A-19D7-43C8-BC5E-9BDE549DF313}" destId="{6304DB4F-C21D-43CE-BC19-7FC9FE4143EB}" srcOrd="0" destOrd="0" presId="urn:microsoft.com/office/officeart/2008/layout/VerticalCurvedList"/>
    <dgm:cxn modelId="{C8DF18D6-9728-4B9E-8416-9844D37BED16}" type="presParOf" srcId="{075A3D39-E191-4C23-AF82-FED389D4714A}" destId="{80725D32-2ED8-4B1F-81A2-9F7C840C4E0C}" srcOrd="0" destOrd="0" presId="urn:microsoft.com/office/officeart/2008/layout/VerticalCurvedList"/>
    <dgm:cxn modelId="{E35D8989-C4EB-4877-88F9-278C7A5D79BE}" type="presParOf" srcId="{80725D32-2ED8-4B1F-81A2-9F7C840C4E0C}" destId="{B6A82959-4BD9-4D99-A596-9C774D74AB1C}" srcOrd="0" destOrd="0" presId="urn:microsoft.com/office/officeart/2008/layout/VerticalCurvedList"/>
    <dgm:cxn modelId="{2E10BBB5-BB5F-4213-81D6-299D4ED932F9}" type="presParOf" srcId="{B6A82959-4BD9-4D99-A596-9C774D74AB1C}" destId="{A2FCC776-BF52-47C4-92E4-17467F9AE6E1}" srcOrd="0" destOrd="0" presId="urn:microsoft.com/office/officeart/2008/layout/VerticalCurvedList"/>
    <dgm:cxn modelId="{5B23B201-EE0E-41FD-994F-D36FF4AEDA82}" type="presParOf" srcId="{B6A82959-4BD9-4D99-A596-9C774D74AB1C}" destId="{6304DB4F-C21D-43CE-BC19-7FC9FE4143EB}" srcOrd="1" destOrd="0" presId="urn:microsoft.com/office/officeart/2008/layout/VerticalCurvedList"/>
    <dgm:cxn modelId="{44830F56-0B6E-4957-B591-535E7C4AE88E}" type="presParOf" srcId="{B6A82959-4BD9-4D99-A596-9C774D74AB1C}" destId="{0AC5C796-425F-48EC-9CE3-FF43A9E945D1}" srcOrd="2" destOrd="0" presId="urn:microsoft.com/office/officeart/2008/layout/VerticalCurvedList"/>
    <dgm:cxn modelId="{B512C53B-041E-4F05-874B-6C14137472B2}" type="presParOf" srcId="{B6A82959-4BD9-4D99-A596-9C774D74AB1C}" destId="{FEDB5C55-0F80-4976-AD26-0CEE89BEB7EA}" srcOrd="3" destOrd="0" presId="urn:microsoft.com/office/officeart/2008/layout/VerticalCurvedList"/>
    <dgm:cxn modelId="{B5267D50-E7E0-4BB1-BFA8-A827CCA77309}" type="presParOf" srcId="{80725D32-2ED8-4B1F-81A2-9F7C840C4E0C}" destId="{89592E09-CC88-4904-BF5E-1629C8C5E634}" srcOrd="1" destOrd="0" presId="urn:microsoft.com/office/officeart/2008/layout/VerticalCurvedList"/>
    <dgm:cxn modelId="{B277B9AB-1A22-46B8-AB75-EA271659F9A9}" type="presParOf" srcId="{80725D32-2ED8-4B1F-81A2-9F7C840C4E0C}" destId="{9A21976F-30D0-4847-9028-5756044BAAC3}" srcOrd="2" destOrd="0" presId="urn:microsoft.com/office/officeart/2008/layout/VerticalCurvedList"/>
    <dgm:cxn modelId="{F63A9C37-6ADA-42F7-9567-B5030E7619A5}" type="presParOf" srcId="{9A21976F-30D0-4847-9028-5756044BAAC3}" destId="{36E4D279-9DCF-4996-B9DB-80023277EC34}" srcOrd="0" destOrd="0" presId="urn:microsoft.com/office/officeart/2008/layout/VerticalCurvedList"/>
    <dgm:cxn modelId="{F0AF24C9-085E-4E7F-84AF-44BDBD83C8D6}" type="presParOf" srcId="{80725D32-2ED8-4B1F-81A2-9F7C840C4E0C}" destId="{FA8E3AD4-7354-43A8-B93D-74F840B6AEF6}" srcOrd="3" destOrd="0" presId="urn:microsoft.com/office/officeart/2008/layout/VerticalCurvedList"/>
    <dgm:cxn modelId="{53C3BAA1-3CEB-4E9B-B244-D18A0E21044B}" type="presParOf" srcId="{80725D32-2ED8-4B1F-81A2-9F7C840C4E0C}" destId="{FDAFDD12-87AE-496F-A9BD-D8FA3C5C588E}" srcOrd="4" destOrd="0" presId="urn:microsoft.com/office/officeart/2008/layout/VerticalCurvedList"/>
    <dgm:cxn modelId="{D9AAB689-C278-446B-B50B-F0121693A922}" type="presParOf" srcId="{FDAFDD12-87AE-496F-A9BD-D8FA3C5C588E}" destId="{CE0FEE12-C9DD-48AF-B095-635EAD24EB23}" srcOrd="0" destOrd="0" presId="urn:microsoft.com/office/officeart/2008/layout/VerticalCurvedList"/>
    <dgm:cxn modelId="{6BE5BE6F-02B9-4318-9BB9-B7CD1051F0D2}" type="presParOf" srcId="{80725D32-2ED8-4B1F-81A2-9F7C840C4E0C}" destId="{30EB52CC-4F02-4C80-AAF8-62BFF5A038EA}" srcOrd="5" destOrd="0" presId="urn:microsoft.com/office/officeart/2008/layout/VerticalCurvedList"/>
    <dgm:cxn modelId="{37A2E405-9B83-4313-96A7-0A679F777B18}" type="presParOf" srcId="{80725D32-2ED8-4B1F-81A2-9F7C840C4E0C}" destId="{C8B76DD7-65EF-4958-B29D-8E09C2D14548}" srcOrd="6" destOrd="0" presId="urn:microsoft.com/office/officeart/2008/layout/VerticalCurvedList"/>
    <dgm:cxn modelId="{BA1CF7BF-1B96-48C4-ADB0-9317E5BC7454}" type="presParOf" srcId="{C8B76DD7-65EF-4958-B29D-8E09C2D14548}" destId="{E96C1AF3-5332-4D40-8E92-7C851D843D9E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304DB4F-C21D-43CE-BC19-7FC9FE4143EB}">
      <dsp:nvSpPr>
        <dsp:cNvPr id="0" name=""/>
        <dsp:cNvSpPr/>
      </dsp:nvSpPr>
      <dsp:spPr>
        <a:xfrm>
          <a:off x="-6201673" y="-949060"/>
          <a:ext cx="7384521" cy="7384521"/>
        </a:xfrm>
        <a:prstGeom prst="blockArc">
          <a:avLst>
            <a:gd name="adj1" fmla="val 18900000"/>
            <a:gd name="adj2" fmla="val 2700000"/>
            <a:gd name="adj3" fmla="val 293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9592E09-CC88-4904-BF5E-1629C8C5E634}">
      <dsp:nvSpPr>
        <dsp:cNvPr id="0" name=""/>
        <dsp:cNvSpPr/>
      </dsp:nvSpPr>
      <dsp:spPr>
        <a:xfrm>
          <a:off x="761512" y="548640"/>
          <a:ext cx="7697175" cy="1097280"/>
        </a:xfrm>
        <a:prstGeom prst="rect">
          <a:avLst/>
        </a:prstGeom>
        <a:solidFill>
          <a:srgbClr val="5B677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0966" tIns="86360" rIns="86360" bIns="86360" numCol="1" spcCol="1270" anchor="ctr" anchorCtr="0">
          <a:noAutofit/>
        </a:bodyPr>
        <a:lstStyle/>
        <a:p>
          <a:pPr marL="0" lvl="0" indent="0" algn="l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400" kern="1200" dirty="0"/>
            <a:t>Click to edit Master subtitle style</a:t>
          </a:r>
        </a:p>
      </dsp:txBody>
      <dsp:txXfrm>
        <a:off x="761512" y="548640"/>
        <a:ext cx="7697175" cy="1097280"/>
      </dsp:txXfrm>
    </dsp:sp>
    <dsp:sp modelId="{36E4D279-9DCF-4996-B9DB-80023277EC34}">
      <dsp:nvSpPr>
        <dsp:cNvPr id="0" name=""/>
        <dsp:cNvSpPr/>
      </dsp:nvSpPr>
      <dsp:spPr>
        <a:xfrm>
          <a:off x="75712" y="411480"/>
          <a:ext cx="1371600" cy="137160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50800" cap="flat" cmpd="sng" algn="ctr">
          <a:solidFill>
            <a:srgbClr val="5B677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A8E3AD4-7354-43A8-B93D-74F840B6AEF6}">
      <dsp:nvSpPr>
        <dsp:cNvPr id="0" name=""/>
        <dsp:cNvSpPr/>
      </dsp:nvSpPr>
      <dsp:spPr>
        <a:xfrm>
          <a:off x="1160373" y="2194560"/>
          <a:ext cx="7298314" cy="1097280"/>
        </a:xfrm>
        <a:prstGeom prst="rect">
          <a:avLst/>
        </a:prstGeom>
        <a:solidFill>
          <a:srgbClr val="00AEC7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0966" tIns="86360" rIns="86360" bIns="86360" numCol="1" spcCol="1270" anchor="ctr" anchorCtr="0">
          <a:noAutofit/>
        </a:bodyPr>
        <a:lstStyle/>
        <a:p>
          <a:pPr marL="0" lvl="0" indent="0" algn="l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400" kern="1200" dirty="0"/>
            <a:t>Click to edit Master subtitle style</a:t>
          </a:r>
        </a:p>
      </dsp:txBody>
      <dsp:txXfrm>
        <a:off x="1160373" y="2194560"/>
        <a:ext cx="7298314" cy="1097280"/>
      </dsp:txXfrm>
    </dsp:sp>
    <dsp:sp modelId="{CE0FEE12-C9DD-48AF-B095-635EAD24EB23}">
      <dsp:nvSpPr>
        <dsp:cNvPr id="0" name=""/>
        <dsp:cNvSpPr/>
      </dsp:nvSpPr>
      <dsp:spPr>
        <a:xfrm>
          <a:off x="474573" y="2057400"/>
          <a:ext cx="1371600" cy="137160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50800" cap="flat" cmpd="sng" algn="ctr">
          <a:solidFill>
            <a:srgbClr val="00AEC7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0EB52CC-4F02-4C80-AAF8-62BFF5A038EA}">
      <dsp:nvSpPr>
        <dsp:cNvPr id="0" name=""/>
        <dsp:cNvSpPr/>
      </dsp:nvSpPr>
      <dsp:spPr>
        <a:xfrm>
          <a:off x="761512" y="3840480"/>
          <a:ext cx="7697175" cy="1097280"/>
        </a:xfrm>
        <a:prstGeom prst="rect">
          <a:avLst/>
        </a:prstGeom>
        <a:solidFill>
          <a:srgbClr val="093C61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0966" tIns="86360" rIns="86360" bIns="86360" numCol="1" spcCol="1270" anchor="ctr" anchorCtr="0">
          <a:noAutofit/>
        </a:bodyPr>
        <a:lstStyle/>
        <a:p>
          <a:pPr marL="0" lvl="0" indent="0" algn="l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400" kern="1200" dirty="0"/>
            <a:t>Click to edit Master subtitle style</a:t>
          </a:r>
        </a:p>
      </dsp:txBody>
      <dsp:txXfrm>
        <a:off x="761512" y="3840480"/>
        <a:ext cx="7697175" cy="1097280"/>
      </dsp:txXfrm>
    </dsp:sp>
    <dsp:sp modelId="{E96C1AF3-5332-4D40-8E92-7C851D843D9E}">
      <dsp:nvSpPr>
        <dsp:cNvPr id="0" name=""/>
        <dsp:cNvSpPr/>
      </dsp:nvSpPr>
      <dsp:spPr>
        <a:xfrm>
          <a:off x="75712" y="3703320"/>
          <a:ext cx="1371600" cy="137160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50800" cap="flat" cmpd="sng" algn="ctr">
          <a:solidFill>
            <a:srgbClr val="093C6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0BF31-E9A8-4E88-81E7-44C5092290FC}" type="datetimeFigureOut">
              <a:rPr lang="en-US" smtClean="0"/>
              <a:t>5/9/2025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B2BDB1-E95E-402D-B2EB-CA9CC1A3958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92199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67EFB637-CCC9-4803-8851-F6915048CBB4}" type="datetimeFigureOut">
              <a:rPr lang="en-US" smtClean="0"/>
              <a:t>5/9/2025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62AC51D-6DAA-4455-8EA7-D54B64909A8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0593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Master" Target="../slideMasters/slideMaster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145377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2A0837FE-C71E-9CF6-AC64-3D795C3B5F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2A5C917-3A9B-FEDC-2C2D-7DCD85F5C1DF}"/>
              </a:ext>
            </a:extLst>
          </p:cNvPr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949D2196-8960-8007-C0C0-62EFA03EA586}"/>
              </a:ext>
            </a:extLst>
          </p:cNvPr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Footer Placeholder 4">
            <a:extLst>
              <a:ext uri="{FF2B5EF4-FFF2-40B4-BE49-F238E27FC236}">
                <a16:creationId xmlns:a16="http://schemas.microsoft.com/office/drawing/2014/main" id="{5B05C1E4-0ADA-E143-5454-47ACE69FE9D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200" y="64008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4CB3C4B1-5703-0FC3-7F3A-467B71334E7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2" y="64087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B51E1165-2D5E-A8BA-AD01-59C2367A01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762000"/>
            <a:ext cx="8534400" cy="2209800"/>
          </a:xfrm>
          <a:prstGeom prst="rect">
            <a:avLst/>
          </a:prstGeom>
        </p:spPr>
        <p:txBody>
          <a:bodyPr lIns="274320" tIns="274320" rIns="274320" bIns="274320"/>
          <a:lstStyle>
            <a:lvl1pPr marL="0" indent="0">
              <a:buNone/>
              <a:defRPr sz="2000" b="0">
                <a:solidFill>
                  <a:schemeClr val="tx1"/>
                </a:solidFill>
              </a:defRPr>
            </a:lvl1pPr>
            <a:lvl2pPr>
              <a:defRPr sz="2000">
                <a:solidFill>
                  <a:schemeClr val="tx1"/>
                </a:solidFill>
              </a:defRPr>
            </a:lvl2pPr>
            <a:lvl3pPr>
              <a:defRPr sz="1800">
                <a:solidFill>
                  <a:schemeClr val="tx1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C1068C6B-C94E-547A-7102-71442E874B5D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304800" y="3124200"/>
            <a:ext cx="8534400" cy="2667000"/>
          </a:xfrm>
          <a:prstGeom prst="rect">
            <a:avLst/>
          </a:prstGeom>
          <a:solidFill>
            <a:srgbClr val="E6EBF0"/>
          </a:solidFill>
          <a:ln w="15875" cap="rnd">
            <a:solidFill>
              <a:schemeClr val="bg1">
                <a:lumMod val="85000"/>
                <a:alpha val="59000"/>
              </a:schemeClr>
            </a:solidFill>
            <a:rou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274320" tIns="274320" rIns="274320" bIns="274320"/>
          <a:lstStyle>
            <a:lvl1pPr marL="0" indent="0">
              <a:buNone/>
              <a:defRPr sz="1600" b="0">
                <a:solidFill>
                  <a:schemeClr val="tx1"/>
                </a:solidFill>
              </a:defRPr>
            </a:lvl1pPr>
            <a:lvl2pPr>
              <a:defRPr sz="1400">
                <a:solidFill>
                  <a:schemeClr val="tx1"/>
                </a:solidFill>
              </a:defRPr>
            </a:lvl2pPr>
            <a:lvl3pPr>
              <a:defRPr sz="1200">
                <a:solidFill>
                  <a:schemeClr val="tx1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14810681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ey Takeawa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Content Placeholder 2" descr="xdgdfgdfg">
            <a:extLst>
              <a:ext uri="{FF2B5EF4-FFF2-40B4-BE49-F238E27FC236}">
                <a16:creationId xmlns:a16="http://schemas.microsoft.com/office/drawing/2014/main" id="{11BF4596-49BD-5DCB-711C-47030A443E0E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>
            <a:spLocks noGrp="1"/>
          </p:cNvSpPr>
          <p:nvPr>
            <p:ph idx="11"/>
          </p:nvPr>
        </p:nvSpPr>
        <p:spPr>
          <a:xfrm>
            <a:off x="304800" y="1058219"/>
            <a:ext cx="8534400" cy="194819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5875" cap="rnd">
            <a:solidFill>
              <a:srgbClr val="00AEC7">
                <a:alpha val="59000"/>
              </a:srgbClr>
            </a:solidFill>
            <a:rou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274320" tIns="274320" rIns="274320" bIns="274320"/>
          <a:lstStyle>
            <a:lvl1pPr marL="0" indent="0">
              <a:buNone/>
              <a:defRPr sz="1600" b="0">
                <a:solidFill>
                  <a:schemeClr val="tx1"/>
                </a:solidFill>
              </a:defRPr>
            </a:lvl1pPr>
            <a:lvl2pPr>
              <a:defRPr sz="1400">
                <a:solidFill>
                  <a:schemeClr val="tx1"/>
                </a:solidFill>
              </a:defRPr>
            </a:lvl2pPr>
            <a:lvl3pPr>
              <a:defRPr sz="1200">
                <a:solidFill>
                  <a:schemeClr val="tx1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C2FC120C-B1CB-16E5-B00E-55E88FB1592E}"/>
              </a:ext>
            </a:extLst>
          </p:cNvPr>
          <p:cNvSpPr>
            <a:spLocks noGrp="1"/>
          </p:cNvSpPr>
          <p:nvPr>
            <p:ph idx="12"/>
          </p:nvPr>
        </p:nvSpPr>
        <p:spPr>
          <a:xfrm>
            <a:off x="304800" y="3524730"/>
            <a:ext cx="8534400" cy="2212106"/>
          </a:xfrm>
          <a:prstGeom prst="rect">
            <a:avLst/>
          </a:prstGeom>
          <a:solidFill>
            <a:schemeClr val="bg2"/>
          </a:solidFill>
          <a:ln w="15875" cap="rnd">
            <a:solidFill>
              <a:schemeClr val="bg1">
                <a:lumMod val="85000"/>
                <a:alpha val="59000"/>
              </a:schemeClr>
            </a:solidFill>
            <a:rou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274320" tIns="274320" rIns="274320" bIns="274320"/>
          <a:lstStyle>
            <a:lvl1pPr marL="0" indent="0">
              <a:buNone/>
              <a:defRPr sz="1600" b="0">
                <a:solidFill>
                  <a:schemeClr val="tx1"/>
                </a:solidFill>
              </a:defRPr>
            </a:lvl1pPr>
            <a:lvl2pPr>
              <a:defRPr sz="1400">
                <a:solidFill>
                  <a:schemeClr val="tx1"/>
                </a:solidFill>
              </a:defRPr>
            </a:lvl2pPr>
            <a:lvl3pPr>
              <a:defRPr sz="1200">
                <a:solidFill>
                  <a:schemeClr val="tx1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2A0837FE-C71E-9CF6-AC64-3D795C3B5F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2A5C917-3A9B-FEDC-2C2D-7DCD85F5C1DF}"/>
              </a:ext>
            </a:extLst>
          </p:cNvPr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949D2196-8960-8007-C0C0-62EFA03EA586}"/>
              </a:ext>
            </a:extLst>
          </p:cNvPr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Footer Placeholder 4">
            <a:extLst>
              <a:ext uri="{FF2B5EF4-FFF2-40B4-BE49-F238E27FC236}">
                <a16:creationId xmlns:a16="http://schemas.microsoft.com/office/drawing/2014/main" id="{5B05C1E4-0ADA-E143-5454-47ACE69FE9D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200" y="64008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4CB3C4B1-5703-0FC3-7F3A-467B71334E7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2" y="64087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885737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 2 (Gray Titl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BDA98D29-CFFC-C296-B023-91A03EEC3E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E12A03F-8D2E-8532-3203-031013FA5A10}"/>
              </a:ext>
            </a:extLst>
          </p:cNvPr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2FFCD6A5-9B36-D9E5-72F2-FBEA5B672AB9}"/>
              </a:ext>
            </a:extLst>
          </p:cNvPr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4EFC8874-25EC-5A5F-D57F-0691879F1F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762000"/>
            <a:ext cx="5410200" cy="5334000"/>
          </a:xfrm>
          <a:prstGeom prst="rect">
            <a:avLst/>
          </a:prstGeom>
        </p:spPr>
        <p:txBody>
          <a:bodyPr lIns="274320" tIns="274320" rIns="274320" bIns="274320"/>
          <a:lstStyle>
            <a:lvl1pPr marL="0" indent="0">
              <a:buNone/>
              <a:defRPr sz="2000" b="0">
                <a:solidFill>
                  <a:schemeClr val="tx1"/>
                </a:solidFill>
              </a:defRPr>
            </a:lvl1pPr>
            <a:lvl2pPr>
              <a:defRPr sz="18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9D7C7B98-DF84-E7E1-CF67-1DA50AD90673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5867400" y="914400"/>
            <a:ext cx="2971800" cy="5181600"/>
          </a:xfrm>
          <a:prstGeom prst="rect">
            <a:avLst/>
          </a:prstGeom>
          <a:solidFill>
            <a:srgbClr val="E6EBF0"/>
          </a:solidFill>
          <a:ln w="15875" cap="rnd">
            <a:solidFill>
              <a:schemeClr val="bg1">
                <a:lumMod val="85000"/>
                <a:alpha val="62000"/>
              </a:schemeClr>
            </a:solidFill>
            <a:rou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274320" tIns="182880" rIns="274320" bIns="182880"/>
          <a:lstStyle>
            <a:lvl1pPr marL="0" indent="0">
              <a:buNone/>
              <a:defRPr sz="1600" b="0">
                <a:solidFill>
                  <a:schemeClr val="tx1"/>
                </a:solidFill>
              </a:defRPr>
            </a:lvl1pPr>
            <a:lvl2pPr>
              <a:defRPr sz="1400">
                <a:solidFill>
                  <a:schemeClr val="tx1"/>
                </a:solidFill>
              </a:defRPr>
            </a:lvl2pPr>
            <a:lvl3pPr>
              <a:defRPr sz="1200">
                <a:solidFill>
                  <a:schemeClr val="tx1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" name="Footer Placeholder 4">
            <a:extLst>
              <a:ext uri="{FF2B5EF4-FFF2-40B4-BE49-F238E27FC236}">
                <a16:creationId xmlns:a16="http://schemas.microsoft.com/office/drawing/2014/main" id="{EC87C22B-ECB6-24C9-CA51-802C0CC5A9A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200" y="64008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4C902CBC-1565-53AF-76EE-5EA87EAAEDC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2" y="64087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124008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hape Background with Colum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4BF0DE-C10A-1045-5990-B1FA49AF9E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71C69C7-7D39-DEDD-BE1B-B8C046B0CA95}"/>
              </a:ext>
            </a:extLst>
          </p:cNvPr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ADE78E12-A908-1977-15C5-27DAB2FF2F2B}"/>
              </a:ext>
            </a:extLst>
          </p:cNvPr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6">
            <a:extLst>
              <a:ext uri="{FF2B5EF4-FFF2-40B4-BE49-F238E27FC236}">
                <a16:creationId xmlns:a16="http://schemas.microsoft.com/office/drawing/2014/main" id="{18275120-314C-AFBD-B170-4B990F0EFBAF}"/>
              </a:ext>
            </a:extLst>
          </p:cNvPr>
          <p:cNvSpPr>
            <a:spLocks noGrp="1"/>
          </p:cNvSpPr>
          <p:nvPr>
            <p:ph type="body" sz="half" idx="17"/>
          </p:nvPr>
        </p:nvSpPr>
        <p:spPr>
          <a:xfrm>
            <a:off x="304801" y="1066800"/>
            <a:ext cx="8534400" cy="219136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5875" cap="rnd" cmpd="sng">
            <a:solidFill>
              <a:schemeClr val="accent1"/>
            </a:solidFill>
            <a:miter lim="800000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lIns="182880" tIns="182880" rIns="182880" bIns="182880" numCol="2" spcCol="548640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>
              <a:defRPr sz="18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2"/>
            <a:endParaRPr lang="en-US" dirty="0"/>
          </a:p>
          <a:p>
            <a:pPr lvl="2"/>
            <a:endParaRPr lang="en-US" dirty="0"/>
          </a:p>
          <a:p>
            <a:pPr lvl="2"/>
            <a:endParaRPr lang="en-US" dirty="0"/>
          </a:p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2"/>
            <a:endParaRPr lang="en-US" dirty="0"/>
          </a:p>
          <a:p>
            <a:pPr lvl="2"/>
            <a:endParaRPr lang="en-US" dirty="0"/>
          </a:p>
        </p:txBody>
      </p:sp>
      <p:sp>
        <p:nvSpPr>
          <p:cNvPr id="4" name="Text Placeholder 6">
            <a:extLst>
              <a:ext uri="{FF2B5EF4-FFF2-40B4-BE49-F238E27FC236}">
                <a16:creationId xmlns:a16="http://schemas.microsoft.com/office/drawing/2014/main" id="{9C95B286-9A86-1DCC-052D-7E695490B198}"/>
              </a:ext>
            </a:extLst>
          </p:cNvPr>
          <p:cNvSpPr>
            <a:spLocks noGrp="1"/>
          </p:cNvSpPr>
          <p:nvPr>
            <p:ph type="body" sz="half" idx="18"/>
          </p:nvPr>
        </p:nvSpPr>
        <p:spPr>
          <a:xfrm>
            <a:off x="304801" y="3574374"/>
            <a:ext cx="8534400" cy="2277547"/>
          </a:xfrm>
          <a:prstGeom prst="rect">
            <a:avLst/>
          </a:prstGeom>
          <a:solidFill>
            <a:srgbClr val="093C61"/>
          </a:solidFill>
          <a:ln w="15875" cap="rnd" cmpd="sng">
            <a:solidFill>
              <a:srgbClr val="093C61"/>
            </a:solidFill>
            <a:miter lim="800000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lIns="182880" tIns="182880" rIns="182880" bIns="182880" numCol="3" spcCol="548640">
            <a:spAutoFit/>
          </a:bodyPr>
          <a:lstStyle>
            <a:lvl1pPr marL="0" indent="0">
              <a:buNone/>
              <a:defRPr sz="2000">
                <a:solidFill>
                  <a:schemeClr val="bg1"/>
                </a:solidFill>
              </a:defRPr>
            </a:lvl1pPr>
            <a:lvl2pPr>
              <a:defRPr sz="1800">
                <a:solidFill>
                  <a:schemeClr val="bg1"/>
                </a:solidFill>
              </a:defRPr>
            </a:lvl2pPr>
            <a:lvl3pPr marL="914400" indent="0">
              <a:buNone/>
              <a:defRPr sz="1600">
                <a:solidFill>
                  <a:schemeClr val="bg1"/>
                </a:solidFill>
              </a:defRPr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2"/>
            <a:endParaRPr lang="en-US" dirty="0"/>
          </a:p>
          <a:p>
            <a:pPr lvl="0"/>
            <a:endParaRPr lang="en-US" dirty="0"/>
          </a:p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2"/>
            <a:endParaRPr lang="en-US" dirty="0"/>
          </a:p>
          <a:p>
            <a:pPr lvl="0"/>
            <a:endParaRPr lang="en-US" dirty="0"/>
          </a:p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2"/>
            <a:endParaRPr lang="en-US" dirty="0"/>
          </a:p>
          <a:p>
            <a:pPr lvl="2"/>
            <a:endParaRPr lang="en-US" dirty="0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4AF8B1A1-8352-B98E-3C78-48C46BD8F21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200" y="64008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040D7F8C-7E87-E617-9858-400C5F8AC25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2" y="64087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302936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olum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304800" y="762000"/>
            <a:ext cx="4210050" cy="5029201"/>
          </a:xfrm>
          <a:prstGeom prst="rect">
            <a:avLst/>
          </a:prstGeom>
        </p:spPr>
        <p:txBody>
          <a:bodyPr lIns="274320" tIns="274320" rIns="274320" bIns="274320"/>
          <a:lstStyle>
            <a:lvl1pPr>
              <a:defRPr lang="en-US" sz="2000" dirty="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4629150" y="762000"/>
            <a:ext cx="3886200" cy="5029201"/>
          </a:xfrm>
          <a:prstGeom prst="rect">
            <a:avLst/>
          </a:prstGeom>
        </p:spPr>
        <p:txBody>
          <a:bodyPr lIns="274320" tIns="274320" rIns="274320" bIns="274320"/>
          <a:lstStyle>
            <a:lvl1pPr>
              <a:defRPr sz="20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Footer Placeholder 4">
            <a:extLst>
              <a:ext uri="{FF2B5EF4-FFF2-40B4-BE49-F238E27FC236}">
                <a16:creationId xmlns:a16="http://schemas.microsoft.com/office/drawing/2014/main" id="{F6FD2C47-F578-2F9E-22DF-DA95B857A3B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200" y="64008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42ED327A-7496-0E17-F5C8-2E5C3BB9611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2" y="64087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94057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 Placeholder 2">
            <a:extLst>
              <a:ext uri="{FF2B5EF4-FFF2-40B4-BE49-F238E27FC236}">
                <a16:creationId xmlns:a16="http://schemas.microsoft.com/office/drawing/2014/main" id="{A2E64688-55C6-E357-9586-99D476DEA0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81000" y="1240594"/>
            <a:ext cx="2743200" cy="576262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2000">
                <a:solidFill>
                  <a:srgbClr val="00AEC7"/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22" name="Text Placeholder 6">
            <a:extLst>
              <a:ext uri="{FF2B5EF4-FFF2-40B4-BE49-F238E27FC236}">
                <a16:creationId xmlns:a16="http://schemas.microsoft.com/office/drawing/2014/main" id="{5647BB42-DB2F-5A0E-E38E-6058202FE98E}"/>
              </a:ext>
            </a:extLst>
          </p:cNvPr>
          <p:cNvSpPr>
            <a:spLocks noGrp="1"/>
          </p:cNvSpPr>
          <p:nvPr>
            <p:ph type="body" sz="half" idx="15"/>
          </p:nvPr>
        </p:nvSpPr>
        <p:spPr>
          <a:xfrm>
            <a:off x="400516" y="1926394"/>
            <a:ext cx="2743200" cy="3941006"/>
          </a:xfrm>
          <a:prstGeom prst="rect">
            <a:avLst/>
          </a:prstGeom>
        </p:spPr>
        <p:txBody>
          <a:bodyPr/>
          <a:lstStyle>
            <a:lvl1pPr>
              <a:defRPr sz="14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3" name="Text Placeholder 2">
            <a:extLst>
              <a:ext uri="{FF2B5EF4-FFF2-40B4-BE49-F238E27FC236}">
                <a16:creationId xmlns:a16="http://schemas.microsoft.com/office/drawing/2014/main" id="{ACFE8832-28AD-B47C-8C26-31B963CA9E5A}"/>
              </a:ext>
            </a:extLst>
          </p:cNvPr>
          <p:cNvSpPr>
            <a:spLocks noGrp="1"/>
          </p:cNvSpPr>
          <p:nvPr>
            <p:ph type="body" idx="16"/>
          </p:nvPr>
        </p:nvSpPr>
        <p:spPr>
          <a:xfrm>
            <a:off x="3200400" y="1240594"/>
            <a:ext cx="2743200" cy="5762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>
                <a:solidFill>
                  <a:srgbClr val="00AEC7"/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24" name="Text Placeholder 6">
            <a:extLst>
              <a:ext uri="{FF2B5EF4-FFF2-40B4-BE49-F238E27FC236}">
                <a16:creationId xmlns:a16="http://schemas.microsoft.com/office/drawing/2014/main" id="{2945EFAC-694A-3BD3-547B-6671ECA14576}"/>
              </a:ext>
            </a:extLst>
          </p:cNvPr>
          <p:cNvSpPr>
            <a:spLocks noGrp="1"/>
          </p:cNvSpPr>
          <p:nvPr>
            <p:ph type="body" sz="half" idx="17"/>
          </p:nvPr>
        </p:nvSpPr>
        <p:spPr>
          <a:xfrm>
            <a:off x="3219916" y="1926394"/>
            <a:ext cx="2743200" cy="3941006"/>
          </a:xfrm>
          <a:prstGeom prst="rect">
            <a:avLst/>
          </a:prstGeom>
        </p:spPr>
        <p:txBody>
          <a:bodyPr/>
          <a:lstStyle>
            <a:lvl1pPr>
              <a:defRPr sz="14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5" name="Text Placeholder 2">
            <a:extLst>
              <a:ext uri="{FF2B5EF4-FFF2-40B4-BE49-F238E27FC236}">
                <a16:creationId xmlns:a16="http://schemas.microsoft.com/office/drawing/2014/main" id="{559C7A71-BBBF-254C-4D14-5F4DC1F4ED33}"/>
              </a:ext>
            </a:extLst>
          </p:cNvPr>
          <p:cNvSpPr>
            <a:spLocks noGrp="1"/>
          </p:cNvSpPr>
          <p:nvPr>
            <p:ph type="body" idx="18"/>
          </p:nvPr>
        </p:nvSpPr>
        <p:spPr>
          <a:xfrm>
            <a:off x="6000284" y="1237099"/>
            <a:ext cx="2743200" cy="576262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2000">
                <a:solidFill>
                  <a:srgbClr val="00AEC7"/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26" name="Text Placeholder 6">
            <a:extLst>
              <a:ext uri="{FF2B5EF4-FFF2-40B4-BE49-F238E27FC236}">
                <a16:creationId xmlns:a16="http://schemas.microsoft.com/office/drawing/2014/main" id="{B003D11D-EC33-ECB2-82CF-2D9A887EAC5E}"/>
              </a:ext>
            </a:extLst>
          </p:cNvPr>
          <p:cNvSpPr>
            <a:spLocks noGrp="1"/>
          </p:cNvSpPr>
          <p:nvPr>
            <p:ph type="body" sz="half" idx="19"/>
          </p:nvPr>
        </p:nvSpPr>
        <p:spPr>
          <a:xfrm>
            <a:off x="6019800" y="1922899"/>
            <a:ext cx="2743200" cy="3941006"/>
          </a:xfrm>
          <a:prstGeom prst="rect">
            <a:avLst/>
          </a:prstGeom>
        </p:spPr>
        <p:txBody>
          <a:bodyPr/>
          <a:lstStyle>
            <a:lvl1pPr>
              <a:defRPr sz="14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" name="Footer Placeholder 4">
            <a:extLst>
              <a:ext uri="{FF2B5EF4-FFF2-40B4-BE49-F238E27FC236}">
                <a16:creationId xmlns:a16="http://schemas.microsoft.com/office/drawing/2014/main" id="{00B85CC8-6F83-6404-ACAA-F1FA4529AE6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200" y="64008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9AE8A331-9F84-084C-7267-CFE65AA7774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2" y="64087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637960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with Shap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Diagram 7">
            <a:extLst>
              <a:ext uri="{FF2B5EF4-FFF2-40B4-BE49-F238E27FC236}">
                <a16:creationId xmlns:a16="http://schemas.microsoft.com/office/drawing/2014/main" id="{F9EE3F64-5084-626C-72A7-533838A69759}"/>
              </a:ext>
            </a:extLst>
          </p:cNvPr>
          <p:cNvGraphicFramePr/>
          <p:nvPr userDrawn="1">
            <p:extLst>
              <p:ext uri="{D42A27DB-BD31-4B8C-83A1-F6EECF244321}">
                <p14:modId xmlns:p14="http://schemas.microsoft.com/office/powerpoint/2010/main" val="2536825941"/>
              </p:ext>
            </p:extLst>
          </p:nvPr>
        </p:nvGraphicFramePr>
        <p:xfrm>
          <a:off x="304800" y="762000"/>
          <a:ext cx="8534400" cy="5486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9" name="Title 1">
            <a:extLst>
              <a:ext uri="{FF2B5EF4-FFF2-40B4-BE49-F238E27FC236}">
                <a16:creationId xmlns:a16="http://schemas.microsoft.com/office/drawing/2014/main" id="{440F2B08-EC92-A561-8BE4-EDCE8DB345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1FF5FC3-0BB0-C369-E541-DAB7BF2A7B43}"/>
              </a:ext>
            </a:extLst>
          </p:cNvPr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sp>
        <p:nvSpPr>
          <p:cNvPr id="2" name="Footer Placeholder 4">
            <a:extLst>
              <a:ext uri="{FF2B5EF4-FFF2-40B4-BE49-F238E27FC236}">
                <a16:creationId xmlns:a16="http://schemas.microsoft.com/office/drawing/2014/main" id="{DA8C3691-EDE4-B07C-F114-E502244790C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200" y="64008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3" name="Slide Number Placeholder 5">
            <a:extLst>
              <a:ext uri="{FF2B5EF4-FFF2-40B4-BE49-F238E27FC236}">
                <a16:creationId xmlns:a16="http://schemas.microsoft.com/office/drawing/2014/main" id="{C7B83F30-EC1D-F71C-95D7-1B5BC9FD203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2" y="64087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438666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70951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066800"/>
            <a:ext cx="8534400" cy="4853233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324600"/>
            <a:ext cx="609600" cy="2968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200" y="6299284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Footer text goes here.</a:t>
            </a:r>
          </a:p>
        </p:txBody>
      </p:sp>
      <p:sp>
        <p:nvSpPr>
          <p:cNvPr id="10" name="Slide Number Placeholder 5"/>
          <p:cNvSpPr txBox="1">
            <a:spLocks/>
          </p:cNvSpPr>
          <p:nvPr userDrawn="1"/>
        </p:nvSpPr>
        <p:spPr>
          <a:xfrm>
            <a:off x="8534400" y="6324600"/>
            <a:ext cx="609600" cy="2968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76364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2130429"/>
            <a:ext cx="8005618" cy="1470025"/>
          </a:xfrm>
          <a:prstGeom prst="rect">
            <a:avLst/>
          </a:prstGeom>
        </p:spPr>
        <p:txBody>
          <a:bodyPr/>
          <a:lstStyle>
            <a:lvl1pPr>
              <a:defRPr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52418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561D9533-CB1D-41E2-A7CA-83FDF6B751C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200" y="64008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441D418E-9C88-65C3-7644-3BFD9E325CB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2" y="64087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83166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2438404"/>
            <a:ext cx="8005618" cy="1470025"/>
          </a:xfrm>
          <a:prstGeom prst="rect">
            <a:avLst/>
          </a:prstGeom>
        </p:spPr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1F378818-BDFE-F884-8C6C-4CCC2735F49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200" y="64008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441FCBFE-0DE4-6F22-6E66-AE772DD05E9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2" y="64087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58552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545B7A48-1656-2C3F-0296-FBEF4281ABE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200" y="64008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F866302B-9158-11F4-3B77-9F86EAAEC23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2" y="64087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87205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762001"/>
            <a:ext cx="8534400" cy="5280822"/>
          </a:xfrm>
          <a:prstGeom prst="rect">
            <a:avLst/>
          </a:prstGeom>
        </p:spPr>
        <p:txBody>
          <a:bodyPr lIns="274320" tIns="274320" rIns="274320" bIns="274320"/>
          <a:lstStyle>
            <a:lvl1pPr>
              <a:defRPr sz="2000" b="0">
                <a:solidFill>
                  <a:schemeClr val="tx1"/>
                </a:solidFill>
              </a:defRPr>
            </a:lvl1pPr>
            <a:lvl2pPr>
              <a:defRPr sz="18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400">
                <a:solidFill>
                  <a:schemeClr val="tx1"/>
                </a:solidFill>
              </a:defRPr>
            </a:lvl4pPr>
            <a:lvl5pPr>
              <a:defRPr sz="12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166858FE-C979-8B8E-03D2-C3C16DE57A6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200" y="64008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AC82599C-5AEF-12A9-5E15-1FCCC1DE3FA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2" y="64087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11178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hape Background with Colum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4BF0DE-C10A-1045-5990-B1FA49AF9E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71C69C7-7D39-DEDD-BE1B-B8C046B0CA95}"/>
              </a:ext>
            </a:extLst>
          </p:cNvPr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ADE78E12-A908-1977-15C5-27DAB2FF2F2B}"/>
              </a:ext>
            </a:extLst>
          </p:cNvPr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6">
            <a:extLst>
              <a:ext uri="{FF2B5EF4-FFF2-40B4-BE49-F238E27FC236}">
                <a16:creationId xmlns:a16="http://schemas.microsoft.com/office/drawing/2014/main" id="{18275120-314C-AFBD-B170-4B990F0EFBAF}"/>
              </a:ext>
            </a:extLst>
          </p:cNvPr>
          <p:cNvSpPr>
            <a:spLocks noGrp="1"/>
          </p:cNvSpPr>
          <p:nvPr>
            <p:ph type="body" sz="half" idx="17"/>
          </p:nvPr>
        </p:nvSpPr>
        <p:spPr>
          <a:xfrm>
            <a:off x="304800" y="762000"/>
            <a:ext cx="8534400" cy="2080570"/>
          </a:xfrm>
          <a:prstGeom prst="rect">
            <a:avLst/>
          </a:prstGeom>
          <a:noFill/>
          <a:ln w="15875" cap="rnd" cmpd="sng">
            <a:noFill/>
            <a:miter lim="800000"/>
          </a:ln>
          <a:effectLst/>
        </p:spPr>
        <p:txBody>
          <a:bodyPr wrap="square" lIns="274320" tIns="274320" rIns="274320" bIns="274320" numCol="1" spcCol="0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>
              <a:defRPr sz="18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2"/>
            <a:endParaRPr lang="en-US" dirty="0"/>
          </a:p>
          <a:p>
            <a:pPr lvl="2"/>
            <a:endParaRPr lang="en-US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256E5B54-4089-96A7-2D9D-9DE3B556DE6C}"/>
              </a:ext>
            </a:extLst>
          </p:cNvPr>
          <p:cNvSpPr>
            <a:spLocks noGrp="1"/>
          </p:cNvSpPr>
          <p:nvPr>
            <p:ph type="body" sz="half" idx="18"/>
          </p:nvPr>
        </p:nvSpPr>
        <p:spPr>
          <a:xfrm>
            <a:off x="304800" y="4283179"/>
            <a:ext cx="8534400" cy="172354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5875" cap="rnd" cmpd="sng">
            <a:solidFill>
              <a:schemeClr val="accent1"/>
            </a:solidFill>
            <a:miter lim="800000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lIns="274320" tIns="274320" rIns="274320" bIns="274320" numCol="1" spcCol="0">
            <a:spAutoFit/>
          </a:bodyPr>
          <a:lstStyle>
            <a:lvl1pPr marL="0" indent="0">
              <a:buNone/>
              <a:defRPr sz="1600" b="0">
                <a:solidFill>
                  <a:schemeClr val="tx1"/>
                </a:solidFill>
              </a:defRPr>
            </a:lvl1pPr>
            <a:lvl2pPr>
              <a:defRPr sz="1400">
                <a:solidFill>
                  <a:schemeClr val="tx1"/>
                </a:solidFill>
              </a:defRPr>
            </a:lvl2pPr>
            <a:lvl3pPr>
              <a:defRPr sz="1200">
                <a:solidFill>
                  <a:schemeClr val="tx1"/>
                </a:solidFill>
              </a:defRPr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2"/>
            <a:endParaRPr lang="en-US" dirty="0"/>
          </a:p>
          <a:p>
            <a:pPr lvl="2"/>
            <a:endParaRPr lang="en-US" dirty="0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56C41BB5-1EEC-FCDB-01DA-7245FD308E5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200" y="64008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EDE784D3-CB7A-BC89-24C2-BFB1A76006C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2" y="64087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66570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ate with Captions (Aqua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304800" y="762000"/>
            <a:ext cx="5181600" cy="5486400"/>
          </a:xfrm>
          <a:prstGeom prst="rect">
            <a:avLst/>
          </a:prstGeom>
        </p:spPr>
        <p:txBody>
          <a:bodyPr lIns="274320" tIns="274320" rIns="274320" bIns="274320"/>
          <a:lstStyle>
            <a:lvl1pPr marL="0" indent="0">
              <a:buNone/>
              <a:defRPr sz="2000" b="0">
                <a:solidFill>
                  <a:schemeClr val="tx1"/>
                </a:solidFill>
              </a:defRPr>
            </a:lvl1pPr>
            <a:lvl2pPr>
              <a:defRPr sz="18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87CE442-37B7-476C-9FE8-E96267B02A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0D15576-9FF6-A891-FEC4-42E2548A9FC7}"/>
              </a:ext>
            </a:extLst>
          </p:cNvPr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8556E2A8-9379-D337-6383-63A755F631AD}"/>
              </a:ext>
            </a:extLst>
          </p:cNvPr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Footer Placeholder 4">
            <a:extLst>
              <a:ext uri="{FF2B5EF4-FFF2-40B4-BE49-F238E27FC236}">
                <a16:creationId xmlns:a16="http://schemas.microsoft.com/office/drawing/2014/main" id="{55758650-6057-27BA-3042-74E6ED3D258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200" y="64008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14" name="Slide Number Placeholder 5">
            <a:extLst>
              <a:ext uri="{FF2B5EF4-FFF2-40B4-BE49-F238E27FC236}">
                <a16:creationId xmlns:a16="http://schemas.microsoft.com/office/drawing/2014/main" id="{5F3A14D9-11BE-48EC-BFD4-7B66ECAF999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2" y="64087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E2DD23C-49EE-C657-D737-13CB53F52F7D}"/>
              </a:ext>
            </a:extLst>
          </p:cNvPr>
          <p:cNvSpPr txBox="1"/>
          <p:nvPr userDrawn="1"/>
        </p:nvSpPr>
        <p:spPr>
          <a:xfrm>
            <a:off x="5638800" y="914400"/>
            <a:ext cx="3124200" cy="129266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5875">
            <a:solidFill>
              <a:srgbClr val="00AEC7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lIns="182880" tIns="182880" rIns="182880" bIns="182880" rtlCol="0">
            <a:spAutoFit/>
          </a:bodyPr>
          <a:lstStyle/>
          <a:p>
            <a:pPr lvl="0"/>
            <a:r>
              <a:rPr lang="en-US" sz="1600" dirty="0">
                <a:solidFill>
                  <a:schemeClr val="tx1"/>
                </a:solidFill>
              </a:rPr>
              <a:t>Click to edit Master text styles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</a:rPr>
              <a:t>Second level</a:t>
            </a:r>
          </a:p>
          <a:p>
            <a:pPr marL="1085850" lvl="2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1"/>
                </a:solidFill>
              </a:rPr>
              <a:t>Third level</a:t>
            </a:r>
          </a:p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32911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 (Gray Titl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A08BA54D-6CCD-C3E8-6751-1276B8364E6C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5486400" y="0"/>
            <a:ext cx="3657600" cy="6318504"/>
          </a:xfrm>
          <a:prstGeom prst="rect">
            <a:avLst/>
          </a:prstGeom>
          <a:solidFill>
            <a:srgbClr val="E6EBF0"/>
          </a:solidFill>
        </p:spPr>
        <p:txBody>
          <a:bodyPr lIns="274320" tIns="1051560" rIns="274320" bIns="731520"/>
          <a:lstStyle>
            <a:lvl1pPr marL="0" indent="0">
              <a:buNone/>
              <a:defRPr sz="2000" b="0">
                <a:solidFill>
                  <a:schemeClr val="tx1"/>
                </a:solidFill>
              </a:defRPr>
            </a:lvl1pPr>
            <a:lvl2pPr>
              <a:defRPr sz="18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400">
                <a:solidFill>
                  <a:schemeClr val="tx1"/>
                </a:solidFill>
              </a:defRPr>
            </a:lvl4pPr>
            <a:lvl5pPr>
              <a:defRPr sz="12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304800" y="762000"/>
            <a:ext cx="5181600" cy="5257800"/>
          </a:xfrm>
          <a:prstGeom prst="rect">
            <a:avLst/>
          </a:prstGeom>
        </p:spPr>
        <p:txBody>
          <a:bodyPr lIns="274320" tIns="274320" rIns="274320" bIns="274320"/>
          <a:lstStyle>
            <a:lvl1pPr marL="0" indent="0">
              <a:buNone/>
              <a:defRPr sz="2000" b="0">
                <a:solidFill>
                  <a:schemeClr val="tx1"/>
                </a:solidFill>
                <a:latin typeface="+mj-lt"/>
              </a:defRPr>
            </a:lvl1pPr>
            <a:lvl2pPr>
              <a:defRPr sz="18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400">
                <a:solidFill>
                  <a:schemeClr val="tx1"/>
                </a:solidFill>
              </a:defRPr>
            </a:lvl4pPr>
            <a:lvl5pPr>
              <a:defRPr sz="12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4CC83710-C64D-1BD2-447D-28FF58823C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8FF9252-B1FC-9936-53BB-BEE6DD5CEFBE}"/>
              </a:ext>
            </a:extLst>
          </p:cNvPr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060D07C2-2A38-B953-E52E-4EBD6A8D19A2}"/>
              </a:ext>
            </a:extLst>
          </p:cNvPr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4FB953F4-81A3-8A2B-DF43-0A159C2AABC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200" y="64008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FF00FF52-E6F1-3C2A-4808-5A12AA3953E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2" y="64087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33229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 (Blue Titl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E560A137-FB98-0536-3809-C26CC3FAD5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762000"/>
            <a:ext cx="4572000" cy="5410200"/>
          </a:xfrm>
          <a:prstGeom prst="rect">
            <a:avLst/>
          </a:prstGeom>
        </p:spPr>
        <p:txBody>
          <a:bodyPr lIns="274320" tIns="274320" rIns="274320" bIns="274320"/>
          <a:lstStyle>
            <a:lvl1pPr marL="0" indent="0">
              <a:buNone/>
              <a:defRPr sz="2000" b="0">
                <a:solidFill>
                  <a:schemeClr val="tx1"/>
                </a:solidFill>
                <a:latin typeface="+mj-lt"/>
              </a:defRPr>
            </a:lvl1pPr>
            <a:lvl2pPr>
              <a:defRPr sz="18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400">
                <a:solidFill>
                  <a:schemeClr val="tx1"/>
                </a:solidFill>
              </a:defRPr>
            </a:lvl4pPr>
            <a:lvl5pPr>
              <a:defRPr sz="12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15AB1D34-51BB-4778-251A-21036E98CE5C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5486400" y="0"/>
            <a:ext cx="3657600" cy="6318504"/>
          </a:xfrm>
          <a:prstGeom prst="rect">
            <a:avLst/>
          </a:prstGeom>
          <a:solidFill>
            <a:srgbClr val="E6EBF0"/>
          </a:solidFill>
        </p:spPr>
        <p:txBody>
          <a:bodyPr lIns="274320" tIns="1005840" rIns="274320" bIns="731520"/>
          <a:lstStyle>
            <a:lvl1pPr marL="0" indent="0">
              <a:buNone/>
              <a:defRPr sz="2000" b="0">
                <a:solidFill>
                  <a:schemeClr val="accent1"/>
                </a:solidFill>
              </a:defRPr>
            </a:lvl1pPr>
            <a:lvl2pPr>
              <a:defRPr sz="18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400">
                <a:solidFill>
                  <a:schemeClr val="tx1"/>
                </a:solidFill>
              </a:defRPr>
            </a:lvl4pPr>
            <a:lvl5pPr>
              <a:defRPr sz="12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796BAD60-5C45-1A72-0429-2EA7A0968D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A60EBBE-A2F2-20F7-8FB9-432D577E3F22}"/>
              </a:ext>
            </a:extLst>
          </p:cNvPr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130BE998-F70B-DF4E-4F08-F7692DA494DE}"/>
              </a:ext>
            </a:extLst>
          </p:cNvPr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Footer Placeholder 4">
            <a:extLst>
              <a:ext uri="{FF2B5EF4-FFF2-40B4-BE49-F238E27FC236}">
                <a16:creationId xmlns:a16="http://schemas.microsoft.com/office/drawing/2014/main" id="{08A006D7-B111-59A0-C107-A7629026341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200" y="64008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025D1E40-D3DE-D4F4-AD78-7AD3CD8F1D6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2" y="64087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83138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.xml"/><Relationship Id="rId13" Type="http://schemas.openxmlformats.org/officeDocument/2006/relationships/slideLayout" Target="../slideLayouts/slideLayout14.xml"/><Relationship Id="rId18" Type="http://schemas.openxmlformats.org/officeDocument/2006/relationships/image" Target="../media/image2.png"/><Relationship Id="rId3" Type="http://schemas.openxmlformats.org/officeDocument/2006/relationships/slideLayout" Target="../slideLayouts/slideLayout4.xml"/><Relationship Id="rId7" Type="http://schemas.openxmlformats.org/officeDocument/2006/relationships/slideLayout" Target="../slideLayouts/slideLayout8.xml"/><Relationship Id="rId12" Type="http://schemas.openxmlformats.org/officeDocument/2006/relationships/slideLayout" Target="../slideLayouts/slideLayout13.xml"/><Relationship Id="rId17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6" Type="http://schemas.openxmlformats.org/officeDocument/2006/relationships/slideLayout" Target="../slideLayouts/slideLayout17.xml"/><Relationship Id="rId1" Type="http://schemas.openxmlformats.org/officeDocument/2006/relationships/slideLayout" Target="../slideLayouts/slideLayout2.xml"/><Relationship Id="rId6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2.xml"/><Relationship Id="rId5" Type="http://schemas.openxmlformats.org/officeDocument/2006/relationships/slideLayout" Target="../slideLayouts/slideLayout6.xml"/><Relationship Id="rId1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11.xml"/><Relationship Id="rId4" Type="http://schemas.openxmlformats.org/officeDocument/2006/relationships/slideLayout" Target="../slideLayouts/slideLayout5.xml"/><Relationship Id="rId9" Type="http://schemas.openxmlformats.org/officeDocument/2006/relationships/slideLayout" Target="../slideLayouts/slideLayout10.xml"/><Relationship Id="rId14" Type="http://schemas.openxmlformats.org/officeDocument/2006/relationships/slideLayout" Target="../slideLayouts/slideLayout1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3657600" y="0"/>
            <a:ext cx="5486400" cy="6858000"/>
          </a:xfrm>
          <a:prstGeom prst="rect">
            <a:avLst/>
          </a:prstGeom>
          <a:solidFill>
            <a:srgbClr val="E6EBF0"/>
          </a:solidFill>
          <a:ln>
            <a:noFill/>
          </a:ln>
          <a:effectLst>
            <a:outerShdw blurRad="50800" dist="50800" dir="11400000" algn="tr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9014" y="2876281"/>
            <a:ext cx="2857586" cy="1105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76969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4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7164D7AF-E2F5-1599-41AA-3C3E7364C4D0}"/>
              </a:ext>
            </a:extLst>
          </p:cNvPr>
          <p:cNvSpPr/>
          <p:nvPr userDrawn="1"/>
        </p:nvSpPr>
        <p:spPr>
          <a:xfrm>
            <a:off x="8534402" y="6324604"/>
            <a:ext cx="533399" cy="533396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chemeClr val="bg2"/>
              </a:solidFill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BC265F66-6D17-D963-C0E8-D5570992A0F6}"/>
              </a:ext>
            </a:extLst>
          </p:cNvPr>
          <p:cNvSpPr/>
          <p:nvPr userDrawn="1"/>
        </p:nvSpPr>
        <p:spPr>
          <a:xfrm>
            <a:off x="9019630" y="6324600"/>
            <a:ext cx="124369" cy="533396"/>
          </a:xfrm>
          <a:prstGeom prst="rect">
            <a:avLst/>
          </a:prstGeom>
          <a:solidFill>
            <a:schemeClr val="tx2"/>
          </a:solidFill>
          <a:ln w="952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200" y="64008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76200" y="6324600"/>
            <a:ext cx="59436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>
            <a:off x="2194560" y="6324604"/>
            <a:ext cx="6858000" cy="1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096000"/>
            <a:ext cx="1181868" cy="457200"/>
          </a:xfrm>
          <a:prstGeom prst="rect">
            <a:avLst/>
          </a:prstGeom>
        </p:spPr>
      </p:pic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415D4E-E4EE-28DF-8C01-159908B931D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2" y="64087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D58BBB7-4F61-67AB-A4FB-BF4DCCE49743}"/>
              </a:ext>
            </a:extLst>
          </p:cNvPr>
          <p:cNvSpPr txBox="1"/>
          <p:nvPr userDrawn="1"/>
        </p:nvSpPr>
        <p:spPr>
          <a:xfrm>
            <a:off x="54675" y="6324600"/>
            <a:ext cx="284092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endParaRPr lang="en-US" sz="1000" b="0" baseline="0" dirty="0">
              <a:solidFill>
                <a:schemeClr val="tx1"/>
              </a:solidFill>
            </a:endParaRPr>
          </a:p>
          <a:p>
            <a:pPr algn="l"/>
            <a:r>
              <a:rPr lang="en-US" sz="1000" b="0" baseline="0" dirty="0">
                <a:solidFill>
                  <a:schemeClr val="tx1"/>
                </a:solidFill>
              </a:rPr>
              <a:t>Public</a:t>
            </a:r>
            <a:endParaRPr lang="en-US" sz="1000" b="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096416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736" r:id="rId2"/>
    <p:sldLayoutId id="2147483665" r:id="rId3"/>
    <p:sldLayoutId id="2147483738" r:id="rId4"/>
    <p:sldLayoutId id="2147483739" r:id="rId5"/>
    <p:sldLayoutId id="2147483719" r:id="rId6"/>
    <p:sldLayoutId id="2147483713" r:id="rId7"/>
    <p:sldLayoutId id="2147483714" r:id="rId8"/>
    <p:sldLayoutId id="2147483716" r:id="rId9"/>
    <p:sldLayoutId id="2147483740" r:id="rId10"/>
    <p:sldLayoutId id="2147483717" r:id="rId11"/>
    <p:sldLayoutId id="2147483720" r:id="rId12"/>
    <p:sldLayoutId id="2147483666" r:id="rId13"/>
    <p:sldLayoutId id="2147483737" r:id="rId14"/>
    <p:sldLayoutId id="2147483721" r:id="rId15"/>
    <p:sldLayoutId id="2147483755" r:id="rId16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1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mailto:RTCB@ercot.com" TargetMode="External"/><Relationship Id="rId1" Type="http://schemas.openxmlformats.org/officeDocument/2006/relationships/slideLayout" Target="../slideLayouts/slideLayout1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mailto:RTCB@ercot.com" TargetMode="External"/><Relationship Id="rId1" Type="http://schemas.openxmlformats.org/officeDocument/2006/relationships/slideLayout" Target="../slideLayouts/slideLayout1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ercot.com/committees/tac/rtcbtf" TargetMode="External"/><Relationship Id="rId2" Type="http://schemas.openxmlformats.org/officeDocument/2006/relationships/hyperlink" Target="https://www.ercot.com/files/docs/2025/02/26/RTCB_Market_Trials_Plan_TAC_Approved_10302024.docx" TargetMode="External"/><Relationship Id="rId1" Type="http://schemas.openxmlformats.org/officeDocument/2006/relationships/slideLayout" Target="../slideLayouts/slideLayout17.xml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hyperlink" Target="https://www.ercot.com/committees/tac/rtcbtf" TargetMode="External"/><Relationship Id="rId1" Type="http://schemas.openxmlformats.org/officeDocument/2006/relationships/slideLayout" Target="../slideLayouts/slideLayout1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s://www.ercot.com/committees/tac/rtcbtf" TargetMode="External"/><Relationship Id="rId1" Type="http://schemas.openxmlformats.org/officeDocument/2006/relationships/slideLayout" Target="../slideLayouts/slideLayout17.xml"/><Relationship Id="rId4" Type="http://schemas.openxmlformats.org/officeDocument/2006/relationships/image" Target="../media/image7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71B380C9-83F4-13B7-773B-9880F0F13E5F}"/>
              </a:ext>
            </a:extLst>
          </p:cNvPr>
          <p:cNvSpPr txBox="1"/>
          <p:nvPr/>
        </p:nvSpPr>
        <p:spPr>
          <a:xfrm>
            <a:off x="3810000" y="1674673"/>
            <a:ext cx="4953000" cy="36009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Weekly </a:t>
            </a:r>
          </a:p>
          <a:p>
            <a:r>
              <a:rPr lang="en-US" sz="2400" b="1" dirty="0"/>
              <a:t>RTC+B Market Trials Update</a:t>
            </a:r>
          </a:p>
          <a:p>
            <a:endParaRPr lang="en-US" dirty="0">
              <a:solidFill>
                <a:schemeClr val="tx2"/>
              </a:solidFill>
            </a:endParaRPr>
          </a:p>
          <a:p>
            <a:endParaRPr lang="en-US" i="1" dirty="0"/>
          </a:p>
          <a:p>
            <a:endParaRPr lang="en-US" i="1" dirty="0"/>
          </a:p>
          <a:p>
            <a:r>
              <a:rPr lang="en-US" i="1" dirty="0"/>
              <a:t>ERCOT Staff</a:t>
            </a:r>
          </a:p>
          <a:p>
            <a:endParaRPr lang="en-US" i="1" dirty="0"/>
          </a:p>
          <a:p>
            <a:endParaRPr lang="en-US" i="1" dirty="0">
              <a:solidFill>
                <a:schemeClr val="tx2"/>
              </a:solidFill>
            </a:endParaRPr>
          </a:p>
          <a:p>
            <a:endParaRPr lang="en-US" i="1" dirty="0">
              <a:solidFill>
                <a:schemeClr val="tx2"/>
              </a:solidFill>
            </a:endParaRPr>
          </a:p>
          <a:p>
            <a:endParaRPr lang="en-US" dirty="0">
              <a:solidFill>
                <a:schemeClr val="tx2"/>
              </a:solidFill>
            </a:endParaRPr>
          </a:p>
          <a:p>
            <a:r>
              <a:rPr lang="en-US" dirty="0">
                <a:solidFill>
                  <a:schemeClr val="tx2"/>
                </a:solidFill>
              </a:rPr>
              <a:t>May 12, 2025</a:t>
            </a:r>
          </a:p>
          <a:p>
            <a:endParaRPr lang="en-US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067676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36A8FE-95AF-188F-A032-8A720E6511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Scorecard </a:t>
            </a:r>
            <a:br>
              <a:rPr lang="en-US" dirty="0"/>
            </a:br>
            <a:r>
              <a:rPr lang="en-US" dirty="0"/>
              <a:t>example:</a:t>
            </a:r>
            <a:br>
              <a:rPr lang="en-US" dirty="0"/>
            </a:b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5EB970C-F5B5-5970-D012-575455E0F37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10</a:t>
            </a:fld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FDFE5E94-5D7E-AAD7-A017-578D016B465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29597" y="89738"/>
            <a:ext cx="2586539" cy="6678524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88660BE3-028A-0793-2803-5DAB2733EFE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24200" y="89738"/>
            <a:ext cx="2667000" cy="6636247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828832D1-A608-C9B2-FCBA-8365AD9F37D2}"/>
              </a:ext>
            </a:extLst>
          </p:cNvPr>
          <p:cNvSpPr txBox="1"/>
          <p:nvPr/>
        </p:nvSpPr>
        <p:spPr>
          <a:xfrm>
            <a:off x="350543" y="1415819"/>
            <a:ext cx="2666999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Scores for responding to March RTC+B Awareness Readiness Survey for QSE with Resources ~ 107 QSEs</a:t>
            </a:r>
          </a:p>
          <a:p>
            <a:endParaRPr lang="en-US" dirty="0">
              <a:solidFill>
                <a:schemeClr val="accent3"/>
              </a:solidFill>
            </a:endParaRPr>
          </a:p>
          <a:p>
            <a:r>
              <a:rPr lang="en-US" dirty="0"/>
              <a:t>Scoring does not start until week of May 19</a:t>
            </a:r>
          </a:p>
        </p:txBody>
      </p:sp>
    </p:spTree>
    <p:extLst>
      <p:ext uri="{BB962C8B-B14F-4D97-AF65-F5344CB8AC3E}">
        <p14:creationId xmlns:p14="http://schemas.microsoft.com/office/powerpoint/2010/main" val="289392093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7A42B8-6B34-67AF-036F-01C0CAE725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Scorecards for this Market Trials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5FF713-1654-58FF-F8A7-17ED29C963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" y="922020"/>
            <a:ext cx="8686800" cy="5402580"/>
          </a:xfrm>
        </p:spPr>
        <p:txBody>
          <a:bodyPr/>
          <a:lstStyle/>
          <a:p>
            <a:pPr>
              <a:buFontTx/>
              <a:buChar char="-"/>
            </a:pPr>
            <a:r>
              <a:rPr lang="en-US" sz="2000" dirty="0">
                <a:solidFill>
                  <a:schemeClr val="tx2"/>
                </a:solidFill>
              </a:rPr>
              <a:t>Handbook Book 1: ERCOT will publish 3 scorecards, one for each type of Resource: Generation, Load Resources, ESR </a:t>
            </a:r>
          </a:p>
          <a:p>
            <a:pPr lvl="2">
              <a:buFontTx/>
              <a:buChar char="-"/>
            </a:pPr>
            <a:r>
              <a:rPr lang="en-US" sz="1800" dirty="0">
                <a:solidFill>
                  <a:schemeClr val="tx2"/>
                </a:solidFill>
              </a:rPr>
              <a:t>Green: all submissions types completed at least once during the trial</a:t>
            </a:r>
          </a:p>
          <a:p>
            <a:pPr lvl="2">
              <a:buFontTx/>
              <a:buChar char="-"/>
            </a:pPr>
            <a:r>
              <a:rPr lang="en-US" sz="1800" dirty="0">
                <a:solidFill>
                  <a:schemeClr val="tx2"/>
                </a:solidFill>
              </a:rPr>
              <a:t>Yellow: some submissions types completed at least once during the trial</a:t>
            </a:r>
          </a:p>
          <a:p>
            <a:pPr lvl="2">
              <a:buFontTx/>
              <a:buChar char="-"/>
            </a:pPr>
            <a:r>
              <a:rPr lang="en-US" sz="1800" dirty="0">
                <a:solidFill>
                  <a:schemeClr val="tx2"/>
                </a:solidFill>
              </a:rPr>
              <a:t>Red: no submissions received</a:t>
            </a:r>
          </a:p>
          <a:p>
            <a:pPr>
              <a:buFontTx/>
              <a:buChar char="-"/>
            </a:pPr>
            <a:endParaRPr lang="en-US" sz="2000" dirty="0">
              <a:solidFill>
                <a:schemeClr val="tx2"/>
              </a:solidFill>
            </a:endParaRPr>
          </a:p>
          <a:p>
            <a:pPr>
              <a:buFontTx/>
              <a:buChar char="-"/>
            </a:pPr>
            <a:r>
              <a:rPr lang="en-US" sz="2000" dirty="0">
                <a:solidFill>
                  <a:schemeClr val="tx2"/>
                </a:solidFill>
              </a:rPr>
              <a:t>Handbook 2: ERCOT will publish 2 scorecards:</a:t>
            </a:r>
          </a:p>
          <a:p>
            <a:pPr lvl="1">
              <a:buFontTx/>
              <a:buChar char="-"/>
            </a:pPr>
            <a:r>
              <a:rPr lang="en-US" sz="2000" dirty="0">
                <a:solidFill>
                  <a:schemeClr val="tx2"/>
                </a:solidFill>
              </a:rPr>
              <a:t>Complete all telemetry additions</a:t>
            </a:r>
          </a:p>
          <a:p>
            <a:pPr lvl="2">
              <a:buFontTx/>
              <a:buChar char="-"/>
            </a:pPr>
            <a:r>
              <a:rPr lang="en-US" sz="1800" dirty="0">
                <a:solidFill>
                  <a:schemeClr val="tx2"/>
                </a:solidFill>
              </a:rPr>
              <a:t>Green: all new telemetry added (100%)</a:t>
            </a:r>
          </a:p>
          <a:p>
            <a:pPr lvl="2">
              <a:buFontTx/>
              <a:buChar char="-"/>
            </a:pPr>
            <a:r>
              <a:rPr lang="en-US" sz="1800" dirty="0">
                <a:solidFill>
                  <a:schemeClr val="tx2"/>
                </a:solidFill>
              </a:rPr>
              <a:t>Yellow: some telemetry added</a:t>
            </a:r>
          </a:p>
          <a:p>
            <a:pPr lvl="2">
              <a:buFontTx/>
              <a:buChar char="-"/>
            </a:pPr>
            <a:r>
              <a:rPr lang="en-US" sz="1800" dirty="0">
                <a:solidFill>
                  <a:schemeClr val="tx2"/>
                </a:solidFill>
              </a:rPr>
              <a:t>Red: no new telemetry added</a:t>
            </a:r>
          </a:p>
          <a:p>
            <a:pPr lvl="1">
              <a:buFontTx/>
              <a:buChar char="-"/>
            </a:pPr>
            <a:r>
              <a:rPr lang="en-US" sz="2000" dirty="0">
                <a:solidFill>
                  <a:schemeClr val="tx2"/>
                </a:solidFill>
              </a:rPr>
              <a:t>Check-out complete</a:t>
            </a:r>
          </a:p>
          <a:p>
            <a:pPr lvl="2">
              <a:buFontTx/>
              <a:buChar char="-"/>
            </a:pPr>
            <a:r>
              <a:rPr lang="en-US" sz="1800" dirty="0">
                <a:solidFill>
                  <a:schemeClr val="tx2"/>
                </a:solidFill>
              </a:rPr>
              <a:t>Green: Check-out successfully completed (for sample of Resources) </a:t>
            </a:r>
          </a:p>
          <a:p>
            <a:pPr lvl="2">
              <a:buFontTx/>
              <a:buChar char="-"/>
            </a:pPr>
            <a:r>
              <a:rPr lang="en-US" sz="1800" dirty="0">
                <a:solidFill>
                  <a:schemeClr val="tx2"/>
                </a:solidFill>
              </a:rPr>
              <a:t>Yellow: Check-out scheduled, but not yet complete</a:t>
            </a:r>
          </a:p>
          <a:p>
            <a:pPr lvl="2">
              <a:buFontTx/>
              <a:buChar char="-"/>
            </a:pPr>
            <a:r>
              <a:rPr lang="en-US" sz="1800" dirty="0">
                <a:solidFill>
                  <a:schemeClr val="tx2"/>
                </a:solidFill>
              </a:rPr>
              <a:t>Red: No check-out activity</a:t>
            </a:r>
          </a:p>
          <a:p>
            <a:pPr lvl="1">
              <a:buFontTx/>
              <a:buChar char="-"/>
            </a:pPr>
            <a:endParaRPr lang="en-US" sz="2400" dirty="0">
              <a:solidFill>
                <a:schemeClr val="tx2"/>
              </a:solidFill>
            </a:endParaRPr>
          </a:p>
          <a:p>
            <a:pPr lvl="1">
              <a:buFontTx/>
              <a:buChar char="-"/>
            </a:pPr>
            <a:endParaRPr lang="en-US" sz="2400" dirty="0">
              <a:solidFill>
                <a:schemeClr val="tx2"/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79DE53B-3F65-3103-7482-F443C50A1DD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652895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6E14902-58A6-F32B-2045-3952E82060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E3AA3F-C7A4-AFFC-0DBD-441A412B32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Current ERCOT Issues Impacting Trial sequence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B89675-8CE0-605E-FB3F-3264FCF030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1219200"/>
            <a:ext cx="8534400" cy="4700833"/>
          </a:xfrm>
        </p:spPr>
        <p:txBody>
          <a:bodyPr/>
          <a:lstStyle/>
          <a:p>
            <a:pPr>
              <a:buFontTx/>
              <a:buChar char="-"/>
            </a:pPr>
            <a:r>
              <a:rPr lang="en-US" sz="2400" dirty="0">
                <a:solidFill>
                  <a:schemeClr val="tx2"/>
                </a:solidFill>
              </a:rPr>
              <a:t>Environment:</a:t>
            </a:r>
          </a:p>
          <a:p>
            <a:pPr lvl="1">
              <a:buFontTx/>
              <a:buChar char="-"/>
            </a:pPr>
            <a:r>
              <a:rPr lang="en-US" sz="2000" dirty="0">
                <a:solidFill>
                  <a:schemeClr val="tx2"/>
                </a:solidFill>
              </a:rPr>
              <a:t>Some user access issues reported (data set-up issue in environment).  QSE can request assistance for ERCOT to resolve </a:t>
            </a:r>
            <a:r>
              <a:rPr lang="en-US" sz="2000" dirty="0">
                <a:solidFill>
                  <a:schemeClr val="tx2"/>
                </a:solidFill>
                <a:hlinkClick r:id="rId2"/>
              </a:rPr>
              <a:t>RTCB@ercot.com</a:t>
            </a:r>
            <a:endParaRPr lang="en-US" sz="2000" dirty="0">
              <a:solidFill>
                <a:schemeClr val="tx2"/>
              </a:solidFill>
            </a:endParaRPr>
          </a:p>
          <a:p>
            <a:pPr lvl="1">
              <a:buFontTx/>
              <a:buChar char="-"/>
            </a:pPr>
            <a:endParaRPr lang="en-US" sz="2000" dirty="0">
              <a:solidFill>
                <a:schemeClr val="tx2"/>
              </a:solidFill>
            </a:endParaRPr>
          </a:p>
          <a:p>
            <a:pPr>
              <a:buFontTx/>
              <a:buChar char="-"/>
            </a:pPr>
            <a:r>
              <a:rPr lang="en-US" sz="2400" dirty="0">
                <a:solidFill>
                  <a:schemeClr val="tx2"/>
                </a:solidFill>
              </a:rPr>
              <a:t>Defects:</a:t>
            </a:r>
          </a:p>
          <a:p>
            <a:pPr lvl="1">
              <a:buFontTx/>
              <a:buChar char="-"/>
            </a:pPr>
            <a:r>
              <a:rPr lang="en-US" sz="2000" dirty="0">
                <a:solidFill>
                  <a:schemeClr val="tx2"/>
                </a:solidFill>
              </a:rPr>
              <a:t>Load Resources submitting ECRS in COP</a:t>
            </a:r>
          </a:p>
          <a:p>
            <a:pPr lvl="1">
              <a:buFontTx/>
              <a:buChar char="-"/>
            </a:pPr>
            <a:r>
              <a:rPr lang="en-US" sz="2000" dirty="0">
                <a:solidFill>
                  <a:schemeClr val="tx2"/>
                </a:solidFill>
              </a:rPr>
              <a:t>AS Only Offer Submission response is missing </a:t>
            </a:r>
          </a:p>
          <a:p>
            <a:pPr lvl="1">
              <a:buFontTx/>
              <a:buChar char="-"/>
            </a:pPr>
            <a:r>
              <a:rPr lang="en-US" sz="2000" dirty="0">
                <a:solidFill>
                  <a:schemeClr val="tx2"/>
                </a:solidFill>
              </a:rPr>
              <a:t>Next release planned May 28</a:t>
            </a:r>
          </a:p>
          <a:p>
            <a:pPr>
              <a:buFontTx/>
              <a:buChar char="-"/>
            </a:pPr>
            <a:endParaRPr lang="en-US" sz="2400" dirty="0">
              <a:solidFill>
                <a:schemeClr val="tx2"/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7D7DD92-77EB-6699-04B8-0CC8B57317D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251284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047D35-388B-773E-4BED-BFB0B5168B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Wrap-Up and Questions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F97F78F1-831D-5D2B-D86F-5DA2B2C9A1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2900" y="814633"/>
            <a:ext cx="8534400" cy="5257800"/>
          </a:xfrm>
        </p:spPr>
        <p:txBody>
          <a:bodyPr/>
          <a:lstStyle/>
          <a:p>
            <a:pPr marL="0" indent="0">
              <a:buNone/>
            </a:pPr>
            <a:endParaRPr lang="en-US" sz="1600" u="sng" dirty="0">
              <a:solidFill>
                <a:schemeClr val="tx2"/>
              </a:solidFill>
            </a:endParaRPr>
          </a:p>
          <a:p>
            <a:pPr marL="0" indent="0">
              <a:buNone/>
            </a:pPr>
            <a:r>
              <a:rPr lang="en-US" sz="2000" dirty="0">
                <a:solidFill>
                  <a:schemeClr val="tx2"/>
                </a:solidFill>
              </a:rPr>
              <a:t>Remainder of meeting time to take questions each week- </a:t>
            </a:r>
          </a:p>
          <a:p>
            <a:pPr>
              <a:buFontTx/>
              <a:buChar char="-"/>
            </a:pPr>
            <a:r>
              <a:rPr lang="en-US" sz="2000" dirty="0">
                <a:solidFill>
                  <a:schemeClr val="tx2"/>
                </a:solidFill>
              </a:rPr>
              <a:t>First round of questions specifically about this Market Trial period </a:t>
            </a:r>
          </a:p>
          <a:p>
            <a:pPr>
              <a:buFontTx/>
              <a:buChar char="-"/>
            </a:pPr>
            <a:r>
              <a:rPr lang="en-US" sz="2000" dirty="0">
                <a:solidFill>
                  <a:schemeClr val="tx2"/>
                </a:solidFill>
              </a:rPr>
              <a:t>Second round of questions for more general RTC+B as time allows</a:t>
            </a:r>
          </a:p>
          <a:p>
            <a:pPr>
              <a:buFontTx/>
              <a:buChar char="-"/>
            </a:pPr>
            <a:endParaRPr lang="en-US" sz="2000" dirty="0">
              <a:solidFill>
                <a:schemeClr val="tx2"/>
              </a:solidFill>
            </a:endParaRPr>
          </a:p>
          <a:p>
            <a:pPr marL="0" indent="0">
              <a:buNone/>
            </a:pPr>
            <a:r>
              <a:rPr lang="en-US" sz="2000" dirty="0">
                <a:solidFill>
                  <a:schemeClr val="tx2"/>
                </a:solidFill>
              </a:rPr>
              <a:t>Can always email the RTC+B Program mailbox: </a:t>
            </a:r>
            <a:r>
              <a:rPr lang="en-US" sz="2000" dirty="0">
                <a:solidFill>
                  <a:schemeClr val="tx2"/>
                </a:solidFill>
                <a:hlinkClick r:id="rId2"/>
              </a:rPr>
              <a:t>RTCB@ercot.com</a:t>
            </a:r>
            <a:r>
              <a:rPr lang="en-US" sz="2000" dirty="0">
                <a:solidFill>
                  <a:schemeClr val="tx2"/>
                </a:solidFill>
              </a:rPr>
              <a:t> </a:t>
            </a:r>
          </a:p>
          <a:p>
            <a:pPr>
              <a:buFontTx/>
              <a:buChar char="-"/>
            </a:pPr>
            <a:r>
              <a:rPr lang="en-US" sz="2000" dirty="0">
                <a:solidFill>
                  <a:schemeClr val="tx2"/>
                </a:solidFill>
              </a:rPr>
              <a:t>FAQ is also a resource for questions that other have asked.</a:t>
            </a:r>
          </a:p>
          <a:p>
            <a:pPr marL="0" indent="0">
              <a:buNone/>
            </a:pPr>
            <a:endParaRPr lang="en-US" sz="2000" dirty="0">
              <a:solidFill>
                <a:schemeClr val="tx2"/>
              </a:solidFill>
            </a:endParaRPr>
          </a:p>
          <a:p>
            <a:pPr marL="0" indent="0">
              <a:buNone/>
            </a:pPr>
            <a:r>
              <a:rPr lang="en-US" sz="2000" dirty="0">
                <a:solidFill>
                  <a:schemeClr val="tx2"/>
                </a:solidFill>
              </a:rPr>
              <a:t>Thanks for your support!</a:t>
            </a:r>
          </a:p>
        </p:txBody>
      </p:sp>
    </p:spTree>
    <p:extLst>
      <p:ext uri="{BB962C8B-B14F-4D97-AF65-F5344CB8AC3E}">
        <p14:creationId xmlns:p14="http://schemas.microsoft.com/office/powerpoint/2010/main" val="6806247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7D6869-86A1-B83B-8299-C2EB10231D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Outline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F20F1E-D4E3-7A70-2873-597B398F2A6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Char char="-"/>
            </a:pPr>
            <a:r>
              <a:rPr lang="en-US" sz="2000" dirty="0">
                <a:solidFill>
                  <a:schemeClr val="tx2"/>
                </a:solidFill>
              </a:rPr>
              <a:t>Antitrust Admonition</a:t>
            </a:r>
          </a:p>
          <a:p>
            <a:pPr>
              <a:buFontTx/>
              <a:buChar char="-"/>
            </a:pPr>
            <a:r>
              <a:rPr lang="en-US" sz="2000" dirty="0">
                <a:solidFill>
                  <a:schemeClr val="tx2"/>
                </a:solidFill>
              </a:rPr>
              <a:t>Reminder of Key Document Postings</a:t>
            </a:r>
          </a:p>
          <a:p>
            <a:pPr>
              <a:buFontTx/>
              <a:buChar char="-"/>
            </a:pPr>
            <a:r>
              <a:rPr lang="en-US" sz="2000" dirty="0">
                <a:solidFill>
                  <a:schemeClr val="tx2"/>
                </a:solidFill>
              </a:rPr>
              <a:t>Expectations of QSEs for the Week</a:t>
            </a:r>
          </a:p>
          <a:p>
            <a:pPr>
              <a:buFontTx/>
              <a:buChar char="-"/>
            </a:pPr>
            <a:r>
              <a:rPr lang="en-US" sz="2000" dirty="0">
                <a:solidFill>
                  <a:schemeClr val="tx2"/>
                </a:solidFill>
              </a:rPr>
              <a:t>Communicate any known Issues within On-going Trial</a:t>
            </a:r>
          </a:p>
          <a:p>
            <a:pPr>
              <a:buFontTx/>
              <a:buChar char="-"/>
            </a:pPr>
            <a:r>
              <a:rPr lang="en-US" sz="2000" dirty="0">
                <a:solidFill>
                  <a:schemeClr val="tx2"/>
                </a:solidFill>
              </a:rPr>
              <a:t>Provide Snapshot of Cumulative QSE Scorecards </a:t>
            </a:r>
          </a:p>
          <a:p>
            <a:pPr>
              <a:buFontTx/>
              <a:buChar char="-"/>
            </a:pPr>
            <a:r>
              <a:rPr lang="en-US" sz="2000" dirty="0">
                <a:solidFill>
                  <a:schemeClr val="tx2"/>
                </a:solidFill>
              </a:rPr>
              <a:t>Support any Technical and/or Business Questions</a:t>
            </a:r>
          </a:p>
          <a:p>
            <a:pPr lvl="1">
              <a:buFontTx/>
              <a:buChar char="-"/>
            </a:pPr>
            <a:endParaRPr lang="en-US" sz="1600" dirty="0"/>
          </a:p>
          <a:p>
            <a:pPr lvl="1">
              <a:buFontTx/>
              <a:buChar char="-"/>
            </a:pPr>
            <a:endParaRPr lang="en-US" sz="1600" dirty="0"/>
          </a:p>
          <a:p>
            <a:pPr marL="457200" lvl="1" indent="0">
              <a:buNone/>
            </a:pPr>
            <a:endParaRPr lang="en-US" sz="1400" dirty="0"/>
          </a:p>
          <a:p>
            <a:pPr lvl="1">
              <a:buFontTx/>
              <a:buChar char="-"/>
            </a:pPr>
            <a:endParaRPr lang="en-US" sz="1400" dirty="0"/>
          </a:p>
          <a:p>
            <a:pPr lvl="1">
              <a:buFontTx/>
              <a:buChar char="-"/>
            </a:pPr>
            <a:endParaRPr lang="en-US" sz="1400" dirty="0"/>
          </a:p>
          <a:p>
            <a:pPr>
              <a:buFontTx/>
              <a:buChar char="-"/>
            </a:pPr>
            <a:endParaRPr lang="en-US" sz="1800" dirty="0"/>
          </a:p>
          <a:p>
            <a:pPr lvl="1">
              <a:buFontTx/>
              <a:buChar char="-"/>
            </a:pPr>
            <a:endParaRPr lang="en-US" sz="1400" dirty="0"/>
          </a:p>
          <a:p>
            <a:pPr lvl="1">
              <a:buFontTx/>
              <a:buChar char="-"/>
            </a:pPr>
            <a:endParaRPr lang="en-US" sz="1400" dirty="0"/>
          </a:p>
          <a:p>
            <a:pPr>
              <a:buFontTx/>
              <a:buChar char="-"/>
            </a:pPr>
            <a:endParaRPr lang="en-US" sz="1800" dirty="0"/>
          </a:p>
          <a:p>
            <a:pPr>
              <a:buFontTx/>
              <a:buChar char="-"/>
            </a:pPr>
            <a:endParaRPr lang="en-US" sz="1800" dirty="0"/>
          </a:p>
          <a:p>
            <a:pPr lvl="1">
              <a:buFontTx/>
              <a:buChar char="-"/>
            </a:pPr>
            <a:endParaRPr lang="en-US" sz="1400" dirty="0"/>
          </a:p>
          <a:p>
            <a:pPr marL="0" indent="0">
              <a:buNone/>
            </a:pPr>
            <a:endParaRPr lang="en-US" sz="18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08D7AED-487B-8A2B-4965-52C07187891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65938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656AF33-F71D-197A-1BE9-91F04A0A3C1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1F11C1A-9583-2614-97BF-C09B9110317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3</a:t>
            </a:fld>
            <a:endParaRPr lang="en-US" dirty="0"/>
          </a:p>
        </p:txBody>
      </p:sp>
      <p:pic>
        <p:nvPicPr>
          <p:cNvPr id="8" name="Content Placeholder 7" descr="Graphical user interface, text, application&#10;&#10;AI-generated content may be incorrect.">
            <a:extLst>
              <a:ext uri="{FF2B5EF4-FFF2-40B4-BE49-F238E27FC236}">
                <a16:creationId xmlns:a16="http://schemas.microsoft.com/office/drawing/2014/main" id="{D1747901-7D00-631B-D2A7-9798DF9B988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457200"/>
            <a:ext cx="7467600" cy="3517496"/>
          </a:xfrm>
          <a:ln>
            <a:solidFill>
              <a:schemeClr val="accent1"/>
            </a:solidFill>
          </a:ln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108E3D3E-5670-4482-47A0-AE189C3339A0}"/>
              </a:ext>
            </a:extLst>
          </p:cNvPr>
          <p:cNvSpPr txBox="1"/>
          <p:nvPr/>
        </p:nvSpPr>
        <p:spPr>
          <a:xfrm>
            <a:off x="685800" y="4419600"/>
            <a:ext cx="7467600" cy="1477328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err="1">
                <a:solidFill>
                  <a:schemeClr val="tx2"/>
                </a:solidFill>
              </a:rPr>
              <a:t>WebEx</a:t>
            </a:r>
            <a:r>
              <a:rPr lang="en-US" dirty="0">
                <a:solidFill>
                  <a:schemeClr val="tx2"/>
                </a:solidFill>
              </a:rPr>
              <a:t> Meeting reminders (same as other ERCOT forums):</a:t>
            </a:r>
          </a:p>
          <a:p>
            <a:pPr marL="285750" indent="-285750">
              <a:buFontTx/>
              <a:buChar char="-"/>
            </a:pPr>
            <a:r>
              <a:rPr lang="en-US" dirty="0">
                <a:solidFill>
                  <a:schemeClr val="tx2"/>
                </a:solidFill>
              </a:rPr>
              <a:t>Please keep line muted</a:t>
            </a:r>
          </a:p>
          <a:p>
            <a:pPr marL="285750" indent="-285750">
              <a:buFontTx/>
              <a:buChar char="-"/>
            </a:pPr>
            <a:r>
              <a:rPr lang="en-US" dirty="0">
                <a:solidFill>
                  <a:schemeClr val="tx2"/>
                </a:solidFill>
              </a:rPr>
              <a:t>If you have a question, </a:t>
            </a:r>
            <a:r>
              <a:rPr lang="en-US" i="1" u="sng" dirty="0">
                <a:solidFill>
                  <a:srgbClr val="C00000"/>
                </a:solidFill>
              </a:rPr>
              <a:t>please use the chat feature</a:t>
            </a:r>
            <a:r>
              <a:rPr lang="en-US" dirty="0">
                <a:solidFill>
                  <a:srgbClr val="C00000"/>
                </a:solidFill>
              </a:rPr>
              <a:t> </a:t>
            </a:r>
            <a:r>
              <a:rPr lang="en-US" dirty="0">
                <a:solidFill>
                  <a:schemeClr val="tx2"/>
                </a:solidFill>
              </a:rPr>
              <a:t>to either:</a:t>
            </a:r>
          </a:p>
          <a:p>
            <a:pPr marL="742950" lvl="1" indent="-285750">
              <a:buFontTx/>
              <a:buChar char="-"/>
            </a:pPr>
            <a:r>
              <a:rPr lang="en-US" dirty="0">
                <a:solidFill>
                  <a:schemeClr val="tx2"/>
                </a:solidFill>
              </a:rPr>
              <a:t>Type in your question, or </a:t>
            </a:r>
          </a:p>
          <a:p>
            <a:pPr marL="742950" lvl="1" indent="-285750">
              <a:buFontTx/>
              <a:buChar char="-"/>
            </a:pPr>
            <a:r>
              <a:rPr lang="en-US" dirty="0">
                <a:solidFill>
                  <a:schemeClr val="tx2"/>
                </a:solidFill>
              </a:rPr>
              <a:t>Type in “Question” and wait to be recognized to state question</a:t>
            </a:r>
          </a:p>
        </p:txBody>
      </p:sp>
    </p:spTree>
    <p:extLst>
      <p:ext uri="{BB962C8B-B14F-4D97-AF65-F5344CB8AC3E}">
        <p14:creationId xmlns:p14="http://schemas.microsoft.com/office/powerpoint/2010/main" val="21682109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4E1E05E3-4B7B-AEE0-856E-A594EC516AA4}"/>
              </a:ext>
            </a:extLst>
          </p:cNvPr>
          <p:cNvCxnSpPr>
            <a:cxnSpLocks/>
          </p:cNvCxnSpPr>
          <p:nvPr/>
        </p:nvCxnSpPr>
        <p:spPr>
          <a:xfrm flipH="1">
            <a:off x="762000" y="1713556"/>
            <a:ext cx="31619" cy="2793554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id="{03CBEDC4-DD5C-FBF7-F95E-F01476871118}"/>
              </a:ext>
            </a:extLst>
          </p:cNvPr>
          <p:cNvCxnSpPr>
            <a:cxnSpLocks/>
          </p:cNvCxnSpPr>
          <p:nvPr/>
        </p:nvCxnSpPr>
        <p:spPr>
          <a:xfrm>
            <a:off x="8256447" y="1766211"/>
            <a:ext cx="2113" cy="1712937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FB040F72-109E-1A7E-29AB-ED2E8665DF38}"/>
              </a:ext>
            </a:extLst>
          </p:cNvPr>
          <p:cNvCxnSpPr>
            <a:cxnSpLocks/>
          </p:cNvCxnSpPr>
          <p:nvPr/>
        </p:nvCxnSpPr>
        <p:spPr>
          <a:xfrm>
            <a:off x="7190469" y="1602142"/>
            <a:ext cx="0" cy="1987839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>
            <a:extLst>
              <a:ext uri="{FF2B5EF4-FFF2-40B4-BE49-F238E27FC236}">
                <a16:creationId xmlns:a16="http://schemas.microsoft.com/office/drawing/2014/main" id="{8CF38D88-58F7-5323-6857-8F7052CD7E38}"/>
              </a:ext>
            </a:extLst>
          </p:cNvPr>
          <p:cNvCxnSpPr>
            <a:cxnSpLocks/>
          </p:cNvCxnSpPr>
          <p:nvPr/>
        </p:nvCxnSpPr>
        <p:spPr>
          <a:xfrm flipH="1">
            <a:off x="5045440" y="1782732"/>
            <a:ext cx="6405" cy="4036772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>
            <a:extLst>
              <a:ext uri="{FF2B5EF4-FFF2-40B4-BE49-F238E27FC236}">
                <a16:creationId xmlns:a16="http://schemas.microsoft.com/office/drawing/2014/main" id="{3B74B7F0-8252-961E-075D-594F83CC1D32}"/>
              </a:ext>
            </a:extLst>
          </p:cNvPr>
          <p:cNvCxnSpPr>
            <a:cxnSpLocks/>
          </p:cNvCxnSpPr>
          <p:nvPr/>
        </p:nvCxnSpPr>
        <p:spPr>
          <a:xfrm flipH="1">
            <a:off x="2991995" y="1782732"/>
            <a:ext cx="2572" cy="2793554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itle 1">
            <a:extLst>
              <a:ext uri="{FF2B5EF4-FFF2-40B4-BE49-F238E27FC236}">
                <a16:creationId xmlns:a16="http://schemas.microsoft.com/office/drawing/2014/main" id="{EA97032A-B3FD-6C23-37C5-0CBE23E63CB1}"/>
              </a:ext>
            </a:extLst>
          </p:cNvPr>
          <p:cNvSpPr txBox="1">
            <a:spLocks/>
          </p:cNvSpPr>
          <p:nvPr/>
        </p:nvSpPr>
        <p:spPr>
          <a:xfrm>
            <a:off x="395202" y="233765"/>
            <a:ext cx="8487633" cy="570951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spcBef>
                <a:spcPct val="0"/>
              </a:spcBef>
              <a:buNone/>
              <a:defRPr sz="2400" b="1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Sequence and Dates for Market Trials to Go-Live </a:t>
            </a:r>
            <a:br>
              <a:rPr lang="en-US" sz="2000" dirty="0"/>
            </a:b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692D907A-7C61-779A-5A91-6DB38D796CC0}"/>
              </a:ext>
            </a:extLst>
          </p:cNvPr>
          <p:cNvSpPr/>
          <p:nvPr/>
        </p:nvSpPr>
        <p:spPr>
          <a:xfrm>
            <a:off x="762001" y="3440574"/>
            <a:ext cx="2229994" cy="9144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000" b="1" u="sng" dirty="0">
                <a:solidFill>
                  <a:schemeClr val="tx1"/>
                </a:solidFill>
              </a:rPr>
              <a:t>#1 RTC QSE Submission Testing</a:t>
            </a:r>
          </a:p>
          <a:p>
            <a:pPr algn="ctr"/>
            <a:r>
              <a:rPr lang="en-US" sz="1000" dirty="0">
                <a:solidFill>
                  <a:schemeClr val="tx1"/>
                </a:solidFill>
              </a:rPr>
              <a:t>(Submit COP, RT AS Offers, </a:t>
            </a:r>
          </a:p>
          <a:p>
            <a:pPr algn="ctr"/>
            <a:r>
              <a:rPr lang="en-US" sz="1000" dirty="0">
                <a:solidFill>
                  <a:schemeClr val="tx1"/>
                </a:solidFill>
              </a:rPr>
              <a:t>DAM Virtual AS, Outages for ESRs)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2A7C9F43-D1CD-5F82-6143-0F5ED6118E96}"/>
              </a:ext>
            </a:extLst>
          </p:cNvPr>
          <p:cNvSpPr/>
          <p:nvPr/>
        </p:nvSpPr>
        <p:spPr>
          <a:xfrm>
            <a:off x="3000727" y="3440574"/>
            <a:ext cx="2042141" cy="9144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000" b="1" u="sng" dirty="0">
                <a:solidFill>
                  <a:schemeClr val="tx1"/>
                </a:solidFill>
              </a:rPr>
              <a:t>#3 Open-loop RTC SCED</a:t>
            </a:r>
          </a:p>
          <a:p>
            <a:pPr algn="ctr"/>
            <a:r>
              <a:rPr lang="en-US" sz="1050" dirty="0">
                <a:solidFill>
                  <a:schemeClr val="tx1"/>
                </a:solidFill>
              </a:rPr>
              <a:t>(QSE offers, SCED non-binding award/dispatch)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4026E3E-4BBC-2CDE-660F-6E7C39CFCED7}"/>
              </a:ext>
            </a:extLst>
          </p:cNvPr>
          <p:cNvSpPr/>
          <p:nvPr/>
        </p:nvSpPr>
        <p:spPr>
          <a:xfrm>
            <a:off x="5057104" y="3440574"/>
            <a:ext cx="2139898" cy="1806724"/>
          </a:xfrm>
          <a:prstGeom prst="rect">
            <a:avLst/>
          </a:prstGeom>
          <a:solidFill>
            <a:srgbClr val="F8948A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050" b="1" u="sng" dirty="0">
                <a:solidFill>
                  <a:schemeClr val="tx1"/>
                </a:solidFill>
              </a:rPr>
              <a:t>#5 Ongoing Open-Loop</a:t>
            </a:r>
          </a:p>
          <a:p>
            <a:pPr algn="ctr"/>
            <a:r>
              <a:rPr lang="en-US" sz="1050" b="1" u="sng" dirty="0">
                <a:solidFill>
                  <a:schemeClr val="tx1"/>
                </a:solidFill>
              </a:rPr>
              <a:t>&amp; Periodic Closed-loop SCED/LFC</a:t>
            </a:r>
          </a:p>
          <a:p>
            <a:pPr algn="ctr"/>
            <a:r>
              <a:rPr lang="en-US" sz="1100" dirty="0">
                <a:solidFill>
                  <a:schemeClr val="tx1"/>
                </a:solidFill>
              </a:rPr>
              <a:t>(QSE RTC offers and telemetry to support closed-loop frequency control test 2-3 tests of 2-4 hour durations)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60838D4D-9AF0-66C4-0D8E-0A4D26D70D3D}"/>
              </a:ext>
            </a:extLst>
          </p:cNvPr>
          <p:cNvSpPr/>
          <p:nvPr/>
        </p:nvSpPr>
        <p:spPr>
          <a:xfrm>
            <a:off x="756015" y="4508864"/>
            <a:ext cx="2238552" cy="738434"/>
          </a:xfrm>
          <a:prstGeom prst="rect">
            <a:avLst/>
          </a:prstGeom>
          <a:solidFill>
            <a:srgbClr val="FFC000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000" b="1" u="sng" dirty="0">
                <a:solidFill>
                  <a:schemeClr val="tx1"/>
                </a:solidFill>
              </a:rPr>
              <a:t>#2 RTC QSE Telemetry Checkout </a:t>
            </a:r>
            <a:r>
              <a:rPr lang="en-US" sz="1100" dirty="0">
                <a:solidFill>
                  <a:schemeClr val="tx1"/>
                </a:solidFill>
              </a:rPr>
              <a:t>(QSEs add/verify new telemetry points for UDSP, New ramp rates, ESR telemetry)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59716E97-B79F-8D46-15FD-EF530D7CEE6F}"/>
              </a:ext>
            </a:extLst>
          </p:cNvPr>
          <p:cNvSpPr/>
          <p:nvPr/>
        </p:nvSpPr>
        <p:spPr>
          <a:xfrm>
            <a:off x="5043328" y="5433765"/>
            <a:ext cx="2139899" cy="738435"/>
          </a:xfrm>
          <a:prstGeom prst="rect">
            <a:avLst/>
          </a:prstGeom>
          <a:solidFill>
            <a:srgbClr val="92D050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050" b="1" u="sng" dirty="0">
                <a:solidFill>
                  <a:schemeClr val="tx1"/>
                </a:solidFill>
              </a:rPr>
              <a:t>#6 Day-Ahead Market </a:t>
            </a:r>
          </a:p>
          <a:p>
            <a:pPr algn="ctr"/>
            <a:r>
              <a:rPr lang="en-US" sz="1100" dirty="0">
                <a:solidFill>
                  <a:schemeClr val="tx1"/>
                </a:solidFill>
              </a:rPr>
              <a:t>(Non-binding DAM using QSE offers for at least 2 tests)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4BA243BC-6D29-109B-91A6-4029970CE6A7}"/>
              </a:ext>
            </a:extLst>
          </p:cNvPr>
          <p:cNvSpPr/>
          <p:nvPr/>
        </p:nvSpPr>
        <p:spPr>
          <a:xfrm>
            <a:off x="7188486" y="3437333"/>
            <a:ext cx="1086131" cy="2734867"/>
          </a:xfrm>
          <a:prstGeom prst="rect">
            <a:avLst/>
          </a:prstGeom>
          <a:solidFill>
            <a:srgbClr val="FFFF00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050" b="1" u="sng" dirty="0">
                <a:solidFill>
                  <a:schemeClr val="tx1"/>
                </a:solidFill>
              </a:rPr>
              <a:t>Transition to Go-Live</a:t>
            </a:r>
          </a:p>
          <a:p>
            <a:pPr algn="ctr"/>
            <a:r>
              <a:rPr lang="en-US" sz="1100" dirty="0">
                <a:solidFill>
                  <a:schemeClr val="tx1"/>
                </a:solidFill>
              </a:rPr>
              <a:t>Upon completion of testing, confirmation of ERCOT and market readiness for Go-Live.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0B04C06B-C52B-F389-AC5E-A225AA27F943}"/>
              </a:ext>
            </a:extLst>
          </p:cNvPr>
          <p:cNvSpPr/>
          <p:nvPr/>
        </p:nvSpPr>
        <p:spPr>
          <a:xfrm>
            <a:off x="709698" y="2231056"/>
            <a:ext cx="1066800" cy="381000"/>
          </a:xfrm>
          <a:prstGeom prst="rect">
            <a:avLst/>
          </a:prstGeom>
          <a:solidFill>
            <a:srgbClr val="E6EBF0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dirty="0">
                <a:solidFill>
                  <a:schemeClr val="tx1"/>
                </a:solidFill>
              </a:rPr>
              <a:t>May 2025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A1A5A9EE-CEF8-7774-1B9B-556FBB9408BF}"/>
              </a:ext>
            </a:extLst>
          </p:cNvPr>
          <p:cNvSpPr/>
          <p:nvPr/>
        </p:nvSpPr>
        <p:spPr>
          <a:xfrm>
            <a:off x="1777692" y="2231056"/>
            <a:ext cx="1066800" cy="381000"/>
          </a:xfrm>
          <a:prstGeom prst="rect">
            <a:avLst/>
          </a:prstGeom>
          <a:solidFill>
            <a:srgbClr val="E6EBF0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dirty="0">
                <a:solidFill>
                  <a:schemeClr val="tx1"/>
                </a:solidFill>
              </a:rPr>
              <a:t>June 2025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15462826-8396-1072-6270-9CEF9E396EC3}"/>
              </a:ext>
            </a:extLst>
          </p:cNvPr>
          <p:cNvSpPr/>
          <p:nvPr/>
        </p:nvSpPr>
        <p:spPr>
          <a:xfrm>
            <a:off x="2855490" y="2231056"/>
            <a:ext cx="1066800" cy="381000"/>
          </a:xfrm>
          <a:prstGeom prst="rect">
            <a:avLst/>
          </a:prstGeom>
          <a:solidFill>
            <a:srgbClr val="E6EBF0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dirty="0">
                <a:solidFill>
                  <a:schemeClr val="tx1"/>
                </a:solidFill>
              </a:rPr>
              <a:t>July 2025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922F09F3-7FED-D165-CAC6-5872696DC5B8}"/>
              </a:ext>
            </a:extLst>
          </p:cNvPr>
          <p:cNvSpPr/>
          <p:nvPr/>
        </p:nvSpPr>
        <p:spPr>
          <a:xfrm>
            <a:off x="3933075" y="2231056"/>
            <a:ext cx="1066800" cy="381000"/>
          </a:xfrm>
          <a:prstGeom prst="rect">
            <a:avLst/>
          </a:prstGeom>
          <a:solidFill>
            <a:srgbClr val="E6EBF0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dirty="0">
                <a:solidFill>
                  <a:schemeClr val="tx1"/>
                </a:solidFill>
              </a:rPr>
              <a:t>Aug 2025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145B9E6F-084C-A3B5-BD31-9FF09D8E34C1}"/>
              </a:ext>
            </a:extLst>
          </p:cNvPr>
          <p:cNvSpPr/>
          <p:nvPr/>
        </p:nvSpPr>
        <p:spPr>
          <a:xfrm>
            <a:off x="5002525" y="2231056"/>
            <a:ext cx="1066800" cy="381000"/>
          </a:xfrm>
          <a:prstGeom prst="rect">
            <a:avLst/>
          </a:prstGeom>
          <a:solidFill>
            <a:srgbClr val="E6EBF0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dirty="0">
                <a:solidFill>
                  <a:schemeClr val="tx1"/>
                </a:solidFill>
              </a:rPr>
              <a:t>Sep 2025</a:t>
            </a: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641105A9-C787-2703-CAF0-7909C9525862}"/>
              </a:ext>
            </a:extLst>
          </p:cNvPr>
          <p:cNvSpPr/>
          <p:nvPr/>
        </p:nvSpPr>
        <p:spPr>
          <a:xfrm>
            <a:off x="6057822" y="2231056"/>
            <a:ext cx="1066800" cy="381000"/>
          </a:xfrm>
          <a:prstGeom prst="rect">
            <a:avLst/>
          </a:prstGeom>
          <a:solidFill>
            <a:srgbClr val="E6EBF0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dirty="0">
                <a:solidFill>
                  <a:schemeClr val="tx1"/>
                </a:solidFill>
              </a:rPr>
              <a:t>Oct 2025</a:t>
            </a: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0869C7E7-6AD6-66EE-9476-0F679F08C46C}"/>
              </a:ext>
            </a:extLst>
          </p:cNvPr>
          <p:cNvSpPr/>
          <p:nvPr/>
        </p:nvSpPr>
        <p:spPr>
          <a:xfrm>
            <a:off x="7124700" y="2231056"/>
            <a:ext cx="1066800" cy="381000"/>
          </a:xfrm>
          <a:prstGeom prst="rect">
            <a:avLst/>
          </a:prstGeom>
          <a:solidFill>
            <a:srgbClr val="E6EBF0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dirty="0">
                <a:solidFill>
                  <a:schemeClr val="tx1"/>
                </a:solidFill>
              </a:rPr>
              <a:t>Nov 2025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D32395EE-33E2-A0BC-9F5A-829AF4E65FA6}"/>
              </a:ext>
            </a:extLst>
          </p:cNvPr>
          <p:cNvSpPr/>
          <p:nvPr/>
        </p:nvSpPr>
        <p:spPr>
          <a:xfrm>
            <a:off x="8191500" y="2231056"/>
            <a:ext cx="805633" cy="380999"/>
          </a:xfrm>
          <a:prstGeom prst="rect">
            <a:avLst/>
          </a:prstGeom>
          <a:solidFill>
            <a:srgbClr val="E6EBF0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dirty="0">
                <a:solidFill>
                  <a:schemeClr val="tx1"/>
                </a:solidFill>
              </a:rPr>
              <a:t>Dec 2025</a:t>
            </a: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49465D1A-060B-F121-F06A-AF0A5EF59DD0}"/>
              </a:ext>
            </a:extLst>
          </p:cNvPr>
          <p:cNvSpPr/>
          <p:nvPr/>
        </p:nvSpPr>
        <p:spPr>
          <a:xfrm>
            <a:off x="2989882" y="4507110"/>
            <a:ext cx="2049398" cy="738434"/>
          </a:xfrm>
          <a:prstGeom prst="rect">
            <a:avLst/>
          </a:prstGeom>
          <a:solidFill>
            <a:srgbClr val="FFC000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000" b="1" u="sng" dirty="0">
                <a:solidFill>
                  <a:schemeClr val="tx1"/>
                </a:solidFill>
              </a:rPr>
              <a:t>#4 QSE Telemetry Tests</a:t>
            </a:r>
          </a:p>
          <a:p>
            <a:pPr algn="ctr"/>
            <a:r>
              <a:rPr lang="en-US" sz="1050" dirty="0">
                <a:solidFill>
                  <a:schemeClr val="tx1"/>
                </a:solidFill>
              </a:rPr>
              <a:t>(Individual QSE to follow UDSP and support new ramp rate and ESR telemetry)</a:t>
            </a:r>
          </a:p>
        </p:txBody>
      </p:sp>
      <p:sp>
        <p:nvSpPr>
          <p:cNvPr id="4" name="Arrow: Pentagon 3">
            <a:extLst>
              <a:ext uri="{FF2B5EF4-FFF2-40B4-BE49-F238E27FC236}">
                <a16:creationId xmlns:a16="http://schemas.microsoft.com/office/drawing/2014/main" id="{F2F16B1F-63A9-8500-B166-F4A8E6E29F12}"/>
              </a:ext>
            </a:extLst>
          </p:cNvPr>
          <p:cNvSpPr/>
          <p:nvPr/>
        </p:nvSpPr>
        <p:spPr>
          <a:xfrm>
            <a:off x="776202" y="2612056"/>
            <a:ext cx="6394459" cy="570951"/>
          </a:xfrm>
          <a:prstGeom prst="homePlate">
            <a:avLst/>
          </a:prstGeom>
          <a:solidFill>
            <a:srgbClr val="E6EBF0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</a:rPr>
              <a:t>QSE Scorecards &amp; Exit Criteria for each Trial Phase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30519A9-0C02-DC6F-1AA2-E48EFB265269}"/>
              </a:ext>
            </a:extLst>
          </p:cNvPr>
          <p:cNvSpPr txBox="1"/>
          <p:nvPr/>
        </p:nvSpPr>
        <p:spPr>
          <a:xfrm>
            <a:off x="780551" y="1766211"/>
            <a:ext cx="9525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Start </a:t>
            </a:r>
          </a:p>
          <a:p>
            <a:r>
              <a:rPr lang="en-US" sz="1200" dirty="0"/>
              <a:t>5/5/25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F168978B-C93E-362D-C8FE-5A79048E3FD1}"/>
              </a:ext>
            </a:extLst>
          </p:cNvPr>
          <p:cNvSpPr txBox="1"/>
          <p:nvPr/>
        </p:nvSpPr>
        <p:spPr>
          <a:xfrm>
            <a:off x="2971800" y="1766211"/>
            <a:ext cx="9525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Start </a:t>
            </a:r>
          </a:p>
          <a:p>
            <a:r>
              <a:rPr lang="en-US" sz="1200" dirty="0"/>
              <a:t>7/7/25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5253E6AA-13E4-0F7F-7E32-D052173B0325}"/>
              </a:ext>
            </a:extLst>
          </p:cNvPr>
          <p:cNvSpPr txBox="1"/>
          <p:nvPr/>
        </p:nvSpPr>
        <p:spPr>
          <a:xfrm>
            <a:off x="7135664" y="1581545"/>
            <a:ext cx="11701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30-day Market Notice</a:t>
            </a:r>
          </a:p>
          <a:p>
            <a:r>
              <a:rPr lang="en-US" sz="1200" dirty="0"/>
              <a:t>11/5/25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8F84B4E5-3DF5-E3A3-87C1-CC46E09B68AC}"/>
              </a:ext>
            </a:extLst>
          </p:cNvPr>
          <p:cNvSpPr txBox="1"/>
          <p:nvPr/>
        </p:nvSpPr>
        <p:spPr>
          <a:xfrm>
            <a:off x="5029200" y="1766211"/>
            <a:ext cx="9525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Start </a:t>
            </a:r>
          </a:p>
          <a:p>
            <a:r>
              <a:rPr lang="en-US" sz="1200" dirty="0"/>
              <a:t>9/2/25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7AAB836F-23AE-B9EC-777B-494ED303ACD7}"/>
              </a:ext>
            </a:extLst>
          </p:cNvPr>
          <p:cNvSpPr txBox="1"/>
          <p:nvPr/>
        </p:nvSpPr>
        <p:spPr>
          <a:xfrm>
            <a:off x="8191500" y="1766211"/>
            <a:ext cx="9525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Go-Live</a:t>
            </a:r>
          </a:p>
          <a:p>
            <a:r>
              <a:rPr lang="en-US" sz="1200" dirty="0"/>
              <a:t>12/5/25*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1F495A0-643F-DA75-9F60-DDC5FA1F2722}"/>
              </a:ext>
            </a:extLst>
          </p:cNvPr>
          <p:cNvSpPr txBox="1"/>
          <p:nvPr/>
        </p:nvSpPr>
        <p:spPr>
          <a:xfrm>
            <a:off x="756015" y="5642587"/>
            <a:ext cx="420247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i="1" dirty="0"/>
              <a:t>* Go-Live date reflects 12/5/2025 as first Operating Day</a:t>
            </a:r>
          </a:p>
          <a:p>
            <a:r>
              <a:rPr lang="en-US" sz="1200" i="1" dirty="0"/>
              <a:t>  where 12/4/2025 is planned software migration.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B7C1EB6B-BBD9-A444-50F6-48256210236A}"/>
              </a:ext>
            </a:extLst>
          </p:cNvPr>
          <p:cNvSpPr/>
          <p:nvPr/>
        </p:nvSpPr>
        <p:spPr>
          <a:xfrm rot="16200000">
            <a:off x="-133552" y="1791752"/>
            <a:ext cx="1164255" cy="476349"/>
          </a:xfrm>
          <a:prstGeom prst="rect">
            <a:avLst/>
          </a:prstGeom>
          <a:solidFill>
            <a:srgbClr val="E6EBF0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dirty="0">
                <a:solidFill>
                  <a:schemeClr val="tx1"/>
                </a:solidFill>
              </a:rPr>
              <a:t>March/April</a:t>
            </a:r>
          </a:p>
          <a:p>
            <a:pPr algn="ctr"/>
            <a:r>
              <a:rPr lang="en-US" sz="1050" dirty="0">
                <a:solidFill>
                  <a:schemeClr val="tx1"/>
                </a:solidFill>
              </a:rPr>
              <a:t>2025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DDFCB413-2C20-351A-55A5-D0EA988CAA30}"/>
              </a:ext>
            </a:extLst>
          </p:cNvPr>
          <p:cNvSpPr/>
          <p:nvPr/>
        </p:nvSpPr>
        <p:spPr>
          <a:xfrm rot="16200000">
            <a:off x="-1072551" y="3895007"/>
            <a:ext cx="3030533" cy="464629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2"/>
                </a:solidFill>
              </a:rPr>
              <a:t>QSE/Vendor Submission Sandbox and Telemetry Points added Prod EMS model.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71EAFC5-4E29-3D2C-7301-4F57A049C413}"/>
              </a:ext>
            </a:extLst>
          </p:cNvPr>
          <p:cNvSpPr txBox="1"/>
          <p:nvPr/>
        </p:nvSpPr>
        <p:spPr>
          <a:xfrm>
            <a:off x="395202" y="766526"/>
            <a:ext cx="862166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i="1" dirty="0">
                <a:solidFill>
                  <a:srgbClr val="C00000"/>
                </a:solidFill>
              </a:rPr>
              <a:t>Market trials are a progression of activities to mitigate the risk for Go-Live on new systems and processes for both the Market Participants &amp; ERCOT.</a:t>
            </a:r>
          </a:p>
        </p:txBody>
      </p:sp>
    </p:spTree>
    <p:extLst>
      <p:ext uri="{BB962C8B-B14F-4D97-AF65-F5344CB8AC3E}">
        <p14:creationId xmlns:p14="http://schemas.microsoft.com/office/powerpoint/2010/main" val="24675945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6F5C666-F753-C7E5-AD94-9E592D07095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0B883F-FC95-D946-3723-8BFD684F44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Market Trials 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2B1A8F7C-24EE-05DC-4578-C18EB6403F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2900" y="814633"/>
            <a:ext cx="8534400" cy="3300167"/>
          </a:xfrm>
        </p:spPr>
        <p:txBody>
          <a:bodyPr/>
          <a:lstStyle/>
          <a:p>
            <a:pPr marL="0" indent="0">
              <a:buNone/>
            </a:pPr>
            <a:r>
              <a:rPr lang="en-US" sz="1600" dirty="0">
                <a:solidFill>
                  <a:schemeClr val="tx2"/>
                </a:solidFill>
              </a:rPr>
              <a:t>TAC Approved the </a:t>
            </a:r>
            <a:r>
              <a:rPr lang="en-US" sz="1600" u="sng" dirty="0">
                <a:solidFill>
                  <a:schemeClr val="tx2"/>
                </a:solidFill>
                <a:hlinkClick r:id="rId2"/>
              </a:rPr>
              <a:t>Market Trials Plan</a:t>
            </a:r>
            <a:r>
              <a:rPr lang="en-US" sz="1600" dirty="0">
                <a:solidFill>
                  <a:schemeClr val="tx2"/>
                </a:solidFill>
              </a:rPr>
              <a:t> in October 2024</a:t>
            </a:r>
          </a:p>
          <a:p>
            <a:pPr marL="0" indent="0">
              <a:buNone/>
            </a:pPr>
            <a:endParaRPr lang="en-US" sz="1600" u="sng" dirty="0">
              <a:solidFill>
                <a:schemeClr val="tx2"/>
              </a:solidFill>
            </a:endParaRPr>
          </a:p>
          <a:p>
            <a:pPr marL="0" indent="0">
              <a:buNone/>
            </a:pPr>
            <a:r>
              <a:rPr lang="en-US" sz="1600" u="sng" dirty="0">
                <a:solidFill>
                  <a:schemeClr val="tx2"/>
                </a:solidFill>
              </a:rPr>
              <a:t>Discussions with RTC+B Task Force have shaped the Handbooks</a:t>
            </a:r>
          </a:p>
          <a:p>
            <a:pPr marL="0" indent="0">
              <a:buNone/>
            </a:pPr>
            <a:r>
              <a:rPr lang="en-US" sz="1600" dirty="0">
                <a:solidFill>
                  <a:schemeClr val="tx2"/>
                </a:solidFill>
              </a:rPr>
              <a:t>	Handbook #1- QSE Submission Testing</a:t>
            </a:r>
          </a:p>
          <a:p>
            <a:pPr marL="0" indent="0">
              <a:buNone/>
            </a:pPr>
            <a:r>
              <a:rPr lang="en-US" sz="1600" dirty="0">
                <a:solidFill>
                  <a:schemeClr val="tx2"/>
                </a:solidFill>
              </a:rPr>
              <a:t>	Handbook #2- QSE Telemetry Tests </a:t>
            </a:r>
          </a:p>
          <a:p>
            <a:pPr marL="0" indent="0">
              <a:buNone/>
            </a:pPr>
            <a:r>
              <a:rPr lang="en-US" sz="1600" dirty="0">
                <a:solidFill>
                  <a:schemeClr val="tx2"/>
                </a:solidFill>
              </a:rPr>
              <a:t>	Handbook #3- Open Loop SCED</a:t>
            </a:r>
          </a:p>
          <a:p>
            <a:pPr marL="0" indent="0">
              <a:buNone/>
            </a:pPr>
            <a:r>
              <a:rPr lang="en-US" sz="1600" dirty="0">
                <a:solidFill>
                  <a:schemeClr val="tx2"/>
                </a:solidFill>
              </a:rPr>
              <a:t>	Handbook #4- QSE Telemetry Tests</a:t>
            </a:r>
          </a:p>
          <a:p>
            <a:pPr marL="0" indent="0">
              <a:buNone/>
            </a:pPr>
            <a:r>
              <a:rPr lang="en-US" sz="1600" dirty="0">
                <a:solidFill>
                  <a:schemeClr val="tx2"/>
                </a:solidFill>
              </a:rPr>
              <a:t>	Handbook #5- Close-Loop LFC Tests (draft)</a:t>
            </a:r>
          </a:p>
          <a:p>
            <a:pPr marL="0" indent="0">
              <a:buNone/>
            </a:pPr>
            <a:r>
              <a:rPr lang="en-US" sz="1600" dirty="0">
                <a:solidFill>
                  <a:schemeClr val="tx2"/>
                </a:solidFill>
              </a:rPr>
              <a:t>	Handbook #6- Day-Ahead Market Tests (draft)</a:t>
            </a:r>
          </a:p>
          <a:p>
            <a:pPr marL="0" indent="0">
              <a:buNone/>
            </a:pPr>
            <a:endParaRPr lang="en-US" sz="1600" dirty="0">
              <a:solidFill>
                <a:schemeClr val="tx2"/>
              </a:solidFill>
            </a:endParaRPr>
          </a:p>
          <a:p>
            <a:pPr marL="0" indent="0">
              <a:buNone/>
            </a:pPr>
            <a:r>
              <a:rPr lang="en-US" sz="1600" dirty="0">
                <a:solidFill>
                  <a:schemeClr val="tx2"/>
                </a:solidFill>
              </a:rPr>
              <a:t>All are posted on the</a:t>
            </a:r>
          </a:p>
          <a:p>
            <a:pPr marL="0" indent="0">
              <a:buNone/>
            </a:pPr>
            <a:r>
              <a:rPr lang="en-US" sz="1600" dirty="0">
                <a:solidFill>
                  <a:schemeClr val="tx2"/>
                </a:solidFill>
                <a:hlinkClick r:id="rId3"/>
              </a:rPr>
              <a:t>RTCBTF Homepage </a:t>
            </a:r>
            <a:endParaRPr lang="en-US" sz="1600" dirty="0">
              <a:solidFill>
                <a:schemeClr val="tx2"/>
              </a:solidFill>
            </a:endParaRPr>
          </a:p>
          <a:p>
            <a:pPr marL="0" indent="0">
              <a:buNone/>
            </a:pPr>
            <a:r>
              <a:rPr lang="en-US" sz="1600" dirty="0">
                <a:solidFill>
                  <a:schemeClr val="tx2"/>
                </a:solidFill>
              </a:rPr>
              <a:t>under Market Trials banner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3D98A1A-9210-2F40-B9E5-D6EF8FDDE5D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895600" y="3657600"/>
            <a:ext cx="4247801" cy="27890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98565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4A97587-7DDC-197A-148B-FBDE63299B0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C69A28-D94A-F887-2928-D5D1F21587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Market Trials 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DC192CBD-41C4-C54E-66EC-C449CEDE63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1000" y="1119433"/>
            <a:ext cx="8534400" cy="5281367"/>
          </a:xfrm>
        </p:spPr>
        <p:txBody>
          <a:bodyPr/>
          <a:lstStyle/>
          <a:p>
            <a:pPr marL="0" indent="0">
              <a:buNone/>
            </a:pPr>
            <a:r>
              <a:rPr lang="en-US" sz="1800" u="sng" dirty="0">
                <a:solidFill>
                  <a:schemeClr val="tx2"/>
                </a:solidFill>
              </a:rPr>
              <a:t>Detailed discussions with TWG have provided technical content details</a:t>
            </a:r>
          </a:p>
          <a:p>
            <a:pPr marL="0" indent="0">
              <a:buNone/>
            </a:pPr>
            <a:r>
              <a:rPr lang="en-US" sz="1800" dirty="0">
                <a:solidFill>
                  <a:schemeClr val="tx2"/>
                </a:solidFill>
              </a:rPr>
              <a:t>	Digital Certificate details</a:t>
            </a:r>
          </a:p>
          <a:p>
            <a:pPr marL="0" indent="0">
              <a:buNone/>
            </a:pPr>
            <a:r>
              <a:rPr lang="en-US" sz="1800" dirty="0">
                <a:solidFill>
                  <a:schemeClr val="tx2"/>
                </a:solidFill>
              </a:rPr>
              <a:t>	Connectivity/URL details to User Interfaces and APIs</a:t>
            </a:r>
          </a:p>
          <a:p>
            <a:pPr marL="0" indent="0">
              <a:buNone/>
            </a:pPr>
            <a:r>
              <a:rPr lang="en-US" sz="1800" dirty="0">
                <a:solidFill>
                  <a:schemeClr val="tx2"/>
                </a:solidFill>
              </a:rPr>
              <a:t>	Reminder of how to submit new ICCP requests</a:t>
            </a:r>
          </a:p>
          <a:p>
            <a:pPr marL="0" indent="0">
              <a:buNone/>
            </a:pPr>
            <a:r>
              <a:rPr lang="en-US" sz="1800" dirty="0">
                <a:solidFill>
                  <a:schemeClr val="tx2"/>
                </a:solidFill>
              </a:rPr>
              <a:t>	RTC and Production Telemetry connectivity</a:t>
            </a:r>
          </a:p>
          <a:p>
            <a:pPr marL="0" indent="0">
              <a:buNone/>
            </a:pPr>
            <a:r>
              <a:rPr lang="en-US" sz="1800" dirty="0">
                <a:solidFill>
                  <a:schemeClr val="tx2"/>
                </a:solidFill>
              </a:rPr>
              <a:t>	Network Model Load Schedule</a:t>
            </a:r>
          </a:p>
          <a:p>
            <a:pPr marL="0" indent="0">
              <a:buNone/>
            </a:pPr>
            <a:endParaRPr lang="en-US" sz="1600" dirty="0">
              <a:solidFill>
                <a:schemeClr val="tx2"/>
              </a:solidFill>
            </a:endParaRPr>
          </a:p>
          <a:p>
            <a:pPr marL="0" indent="0">
              <a:buNone/>
            </a:pPr>
            <a:endParaRPr lang="en-US" sz="1600" dirty="0">
              <a:solidFill>
                <a:schemeClr val="tx2"/>
              </a:solidFill>
            </a:endParaRPr>
          </a:p>
          <a:p>
            <a:pPr marL="0" indent="0">
              <a:buNone/>
            </a:pPr>
            <a:r>
              <a:rPr lang="en-US" sz="1600" dirty="0">
                <a:solidFill>
                  <a:schemeClr val="tx2"/>
                </a:solidFill>
              </a:rPr>
              <a:t>All are posted on the</a:t>
            </a:r>
          </a:p>
          <a:p>
            <a:pPr marL="0" indent="0">
              <a:buNone/>
            </a:pPr>
            <a:r>
              <a:rPr lang="en-US" sz="1600" dirty="0">
                <a:solidFill>
                  <a:schemeClr val="tx2"/>
                </a:solidFill>
                <a:hlinkClick r:id="rId2"/>
              </a:rPr>
              <a:t>RTCBTF Homepage </a:t>
            </a:r>
            <a:endParaRPr lang="en-US" sz="1600" dirty="0">
              <a:solidFill>
                <a:schemeClr val="tx2"/>
              </a:solidFill>
            </a:endParaRPr>
          </a:p>
          <a:p>
            <a:pPr marL="0" indent="0">
              <a:buNone/>
            </a:pPr>
            <a:r>
              <a:rPr lang="en-US" sz="1600" dirty="0">
                <a:solidFill>
                  <a:schemeClr val="tx2"/>
                </a:solidFill>
              </a:rPr>
              <a:t>under Technical Details banner</a:t>
            </a:r>
          </a:p>
        </p:txBody>
      </p:sp>
      <p:pic>
        <p:nvPicPr>
          <p:cNvPr id="5" name="Picture 4" descr="Text&#10;&#10;AI-generated content may be incorrect.">
            <a:extLst>
              <a:ext uri="{FF2B5EF4-FFF2-40B4-BE49-F238E27FC236}">
                <a16:creationId xmlns:a16="http://schemas.microsoft.com/office/drawing/2014/main" id="{26A1BB48-7338-7127-CBD9-E5B1B20C5B5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7525" y="3886200"/>
            <a:ext cx="5707875" cy="23395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91275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68A02B-5C7F-08EE-0F03-8050233C43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Initial RTC+B FAQ has been posted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FEEBA4D-D3A7-2E7B-EE72-FE194A129ED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7</a:t>
            </a:fld>
            <a:endParaRPr lang="en-US" dirty="0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EED5CDA0-F36E-518B-7F3C-7A7DDD841EE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" y="1801371"/>
            <a:ext cx="8153400" cy="3427856"/>
          </a:xfrm>
          <a:prstGeom prst="rect">
            <a:avLst/>
          </a:prstGeom>
        </p:spPr>
      </p:pic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75C2D484-F222-334C-7725-B0B32225C964}"/>
              </a:ext>
            </a:extLst>
          </p:cNvPr>
          <p:cNvCxnSpPr>
            <a:cxnSpLocks/>
          </p:cNvCxnSpPr>
          <p:nvPr/>
        </p:nvCxnSpPr>
        <p:spPr>
          <a:xfrm flipH="1" flipV="1">
            <a:off x="1219200" y="5229227"/>
            <a:ext cx="228600" cy="45834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>
            <a:extLst>
              <a:ext uri="{FF2B5EF4-FFF2-40B4-BE49-F238E27FC236}">
                <a16:creationId xmlns:a16="http://schemas.microsoft.com/office/drawing/2014/main" id="{0484CBD4-C681-CDC8-AE82-F8453E9EA987}"/>
              </a:ext>
            </a:extLst>
          </p:cNvPr>
          <p:cNvSpPr txBox="1"/>
          <p:nvPr/>
        </p:nvSpPr>
        <p:spPr>
          <a:xfrm>
            <a:off x="1253613" y="5650468"/>
            <a:ext cx="3200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tx2"/>
                </a:solidFill>
              </a:rPr>
              <a:t>Worksheets for categories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7E697E01-354D-C4ED-F21D-B160AF013CC8}"/>
              </a:ext>
            </a:extLst>
          </p:cNvPr>
          <p:cNvSpPr/>
          <p:nvPr/>
        </p:nvSpPr>
        <p:spPr>
          <a:xfrm>
            <a:off x="76200" y="4011171"/>
            <a:ext cx="8153400" cy="304800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165C08B6-565E-FD74-550F-8639462800E9}"/>
              </a:ext>
            </a:extLst>
          </p:cNvPr>
          <p:cNvSpPr txBox="1"/>
          <p:nvPr/>
        </p:nvSpPr>
        <p:spPr>
          <a:xfrm>
            <a:off x="228600" y="838200"/>
            <a:ext cx="81534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2"/>
                </a:solidFill>
              </a:rPr>
              <a:t>Posted on RTCBTF Home Page under </a:t>
            </a:r>
            <a:r>
              <a:rPr lang="en-US" dirty="0" err="1">
                <a:solidFill>
                  <a:schemeClr val="tx2"/>
                </a:solidFill>
              </a:rPr>
              <a:t>KeyDocs</a:t>
            </a:r>
            <a:r>
              <a:rPr lang="en-US" dirty="0">
                <a:solidFill>
                  <a:schemeClr val="tx2"/>
                </a:solidFill>
              </a:rPr>
              <a:t>	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2"/>
                </a:solidFill>
              </a:rPr>
              <a:t>Common questions/responses in Excel Workbook (target weekly updates)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2"/>
                </a:solidFill>
              </a:rPr>
              <a:t>Search workbook for Key Words </a:t>
            </a:r>
          </a:p>
        </p:txBody>
      </p:sp>
    </p:spTree>
    <p:extLst>
      <p:ext uri="{BB962C8B-B14F-4D97-AF65-F5344CB8AC3E}">
        <p14:creationId xmlns:p14="http://schemas.microsoft.com/office/powerpoint/2010/main" val="7188955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3D9465-E850-845B-40BF-CF5A4309CD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dirty="0"/>
              <a:t>Resources for May-June Market Trials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A6DA71-09C2-A087-7B9A-6392C24E2D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1014167"/>
            <a:ext cx="8534400" cy="5005633"/>
          </a:xfrm>
        </p:spPr>
        <p:txBody>
          <a:bodyPr/>
          <a:lstStyle/>
          <a:p>
            <a:pPr marL="0" indent="0">
              <a:buNone/>
            </a:pPr>
            <a:r>
              <a:rPr lang="en-US" sz="2000" dirty="0">
                <a:solidFill>
                  <a:schemeClr val="tx2"/>
                </a:solidFill>
              </a:rPr>
              <a:t>Everything needed for current market trials is on </a:t>
            </a:r>
            <a:r>
              <a:rPr lang="en-US" sz="2000" dirty="0">
                <a:solidFill>
                  <a:schemeClr val="tx2"/>
                </a:solidFill>
                <a:hlinkClick r:id="rId2"/>
              </a:rPr>
              <a:t>RTCBTF home page</a:t>
            </a:r>
            <a:endParaRPr lang="en-US" sz="2000" dirty="0">
              <a:solidFill>
                <a:schemeClr val="tx2"/>
              </a:solidFill>
            </a:endParaRPr>
          </a:p>
          <a:p>
            <a:pPr marL="0" indent="0">
              <a:buNone/>
            </a:pPr>
            <a:endParaRPr lang="en-US" sz="2400" dirty="0">
              <a:solidFill>
                <a:schemeClr val="tx2"/>
              </a:solidFill>
            </a:endParaRPr>
          </a:p>
          <a:p>
            <a:pPr marL="0" indent="0">
              <a:buNone/>
            </a:pPr>
            <a:endParaRPr lang="en-US" sz="2400" dirty="0">
              <a:solidFill>
                <a:schemeClr val="tx2"/>
              </a:solidFill>
            </a:endParaRPr>
          </a:p>
          <a:p>
            <a:pPr marL="457200" lvl="1" indent="0">
              <a:buNone/>
            </a:pPr>
            <a:endParaRPr lang="en-US" sz="2400" dirty="0">
              <a:solidFill>
                <a:schemeClr val="tx2"/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3B08F32-3CD7-7DFF-94D8-3219C080AE8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8</a:t>
            </a:fld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AC0E199-58B0-B9FB-AA61-E57BDACE100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6346" y="1600200"/>
            <a:ext cx="4247801" cy="2789078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5695D51A-DD62-B481-3275-9C547028ADB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821953" y="3981799"/>
            <a:ext cx="5712447" cy="2334970"/>
          </a:xfrm>
          <a:prstGeom prst="rect">
            <a:avLst/>
          </a:prstGeo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081C190E-F50D-4B35-6ADB-8B171C48670B}"/>
              </a:ext>
            </a:extLst>
          </p:cNvPr>
          <p:cNvSpPr/>
          <p:nvPr/>
        </p:nvSpPr>
        <p:spPr>
          <a:xfrm>
            <a:off x="216346" y="2514600"/>
            <a:ext cx="4463509" cy="570951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4F32CFB3-9971-6744-C658-ABD23DF35866}"/>
              </a:ext>
            </a:extLst>
          </p:cNvPr>
          <p:cNvSpPr/>
          <p:nvPr/>
        </p:nvSpPr>
        <p:spPr>
          <a:xfrm>
            <a:off x="2971800" y="4922678"/>
            <a:ext cx="4463509" cy="570951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188409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F0F18E5-5555-7235-B729-A359A2DF68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574035-4D00-153F-495B-353675A506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Summary of Market Trial activities for this week and following weeks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FEB523-5ABE-B789-ED30-4EF9FEAFA2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1219200"/>
            <a:ext cx="8534400" cy="4700833"/>
          </a:xfrm>
        </p:spPr>
        <p:txBody>
          <a:bodyPr/>
          <a:lstStyle/>
          <a:p>
            <a:pPr>
              <a:buFontTx/>
              <a:buChar char="-"/>
            </a:pPr>
            <a:r>
              <a:rPr lang="en-US" sz="2400" dirty="0">
                <a:solidFill>
                  <a:schemeClr val="tx2"/>
                </a:solidFill>
              </a:rPr>
              <a:t>QSE connectivity and market submissions</a:t>
            </a:r>
          </a:p>
          <a:p>
            <a:pPr lvl="1">
              <a:buFontTx/>
              <a:buChar char="-"/>
            </a:pPr>
            <a:r>
              <a:rPr lang="en-US" sz="2000" dirty="0">
                <a:solidFill>
                  <a:schemeClr val="tx2"/>
                </a:solidFill>
              </a:rPr>
              <a:t>Submit to Market Management System and Outage Scheduler</a:t>
            </a:r>
          </a:p>
          <a:p>
            <a:pPr lvl="1">
              <a:buFontTx/>
              <a:buChar char="-"/>
            </a:pPr>
            <a:r>
              <a:rPr lang="en-US" sz="2000" dirty="0">
                <a:solidFill>
                  <a:schemeClr val="tx2"/>
                </a:solidFill>
              </a:rPr>
              <a:t>Goal to submit at least one successful transaction for each requested transaction type per QSE once during the 8-week period</a:t>
            </a:r>
          </a:p>
          <a:p>
            <a:pPr>
              <a:buFontTx/>
              <a:buChar char="-"/>
            </a:pPr>
            <a:endParaRPr lang="en-US" sz="2400" dirty="0">
              <a:solidFill>
                <a:schemeClr val="tx2"/>
              </a:solidFill>
            </a:endParaRPr>
          </a:p>
          <a:p>
            <a:pPr>
              <a:buFontTx/>
              <a:buChar char="-"/>
            </a:pPr>
            <a:r>
              <a:rPr lang="en-US" sz="2400" dirty="0">
                <a:solidFill>
                  <a:schemeClr val="tx2"/>
                </a:solidFill>
              </a:rPr>
              <a:t>QSE telemetry set-up and check-out</a:t>
            </a:r>
          </a:p>
          <a:p>
            <a:pPr lvl="1">
              <a:buFontTx/>
              <a:buChar char="-"/>
            </a:pPr>
            <a:r>
              <a:rPr lang="en-US" sz="2000" dirty="0">
                <a:solidFill>
                  <a:schemeClr val="tx2"/>
                </a:solidFill>
              </a:rPr>
              <a:t>Submit all ICCP requests to ERCOT to add telemetry points</a:t>
            </a:r>
          </a:p>
          <a:p>
            <a:pPr lvl="1">
              <a:buFontTx/>
              <a:buChar char="-"/>
            </a:pPr>
            <a:r>
              <a:rPr lang="en-US" sz="2000" dirty="0">
                <a:solidFill>
                  <a:schemeClr val="tx2"/>
                </a:solidFill>
              </a:rPr>
              <a:t>Check-out will be for a sampling of resources within the QSE portfolio to ensure data flowing between ERCOT/QSE</a:t>
            </a:r>
          </a:p>
          <a:p>
            <a:pPr lvl="1">
              <a:buFontTx/>
              <a:buChar char="-"/>
            </a:pPr>
            <a:endParaRPr lang="en-US" sz="2000" dirty="0">
              <a:solidFill>
                <a:schemeClr val="tx2"/>
              </a:solidFill>
            </a:endParaRPr>
          </a:p>
          <a:p>
            <a:pPr>
              <a:buFontTx/>
              <a:buChar char="-"/>
            </a:pPr>
            <a:r>
              <a:rPr lang="en-US" sz="2400" dirty="0">
                <a:solidFill>
                  <a:schemeClr val="tx2"/>
                </a:solidFill>
              </a:rPr>
              <a:t>Scoring will not start until Week of May 19</a:t>
            </a:r>
          </a:p>
          <a:p>
            <a:pPr lvl="1">
              <a:buFontTx/>
              <a:buChar char="-"/>
            </a:pPr>
            <a:endParaRPr lang="en-US" sz="2000" dirty="0">
              <a:solidFill>
                <a:schemeClr val="tx2"/>
              </a:solidFill>
            </a:endParaRPr>
          </a:p>
          <a:p>
            <a:pPr>
              <a:buFontTx/>
              <a:buChar char="-"/>
            </a:pPr>
            <a:endParaRPr lang="en-US" sz="2400" dirty="0">
              <a:solidFill>
                <a:schemeClr val="tx2"/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F3736FB-EBA7-8509-CE63-D809A04EFED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041672"/>
      </p:ext>
    </p:extLst>
  </p:cSld>
  <p:clrMapOvr>
    <a:masterClrMapping/>
  </p:clrMapOvr>
</p:sld>
</file>

<file path=ppt/theme/theme1.xml><?xml version="1.0" encoding="utf-8"?>
<a:theme xmlns:a="http://schemas.openxmlformats.org/drawingml/2006/main" name="Cover Slide">
  <a:themeElements>
    <a:clrScheme name="Custom 1">
      <a:dk1>
        <a:srgbClr val="2D3338"/>
      </a:dk1>
      <a:lt1>
        <a:srgbClr val="FFFFFF"/>
      </a:lt1>
      <a:dk2>
        <a:srgbClr val="2D3338"/>
      </a:dk2>
      <a:lt2>
        <a:srgbClr val="E6EBF0"/>
      </a:lt2>
      <a:accent1>
        <a:srgbClr val="00AEC7"/>
      </a:accent1>
      <a:accent2>
        <a:srgbClr val="7C858C"/>
      </a:accent2>
      <a:accent3>
        <a:srgbClr val="2BA565"/>
      </a:accent3>
      <a:accent4>
        <a:srgbClr val="003865"/>
      </a:accent4>
      <a:accent5>
        <a:srgbClr val="685BC7"/>
      </a:accent5>
      <a:accent6>
        <a:srgbClr val="1F8B9D"/>
      </a:accent6>
      <a:hlink>
        <a:srgbClr val="0063B4"/>
      </a:hlink>
      <a:folHlink>
        <a:srgbClr val="800080"/>
      </a:folHlink>
    </a:clrScheme>
    <a:fontScheme name="H1-Aqua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Horizontal Theme">
  <a:themeElements>
    <a:clrScheme name="ERCOT Brand Colors">
      <a:dk1>
        <a:srgbClr val="2D3338"/>
      </a:dk1>
      <a:lt1>
        <a:srgbClr val="FFFFFF"/>
      </a:lt1>
      <a:dk2>
        <a:srgbClr val="5B6770"/>
      </a:dk2>
      <a:lt2>
        <a:srgbClr val="E6EBF0"/>
      </a:lt2>
      <a:accent1>
        <a:srgbClr val="00AEC7"/>
      </a:accent1>
      <a:accent2>
        <a:srgbClr val="7C858C"/>
      </a:accent2>
      <a:accent3>
        <a:srgbClr val="26D07C"/>
      </a:accent3>
      <a:accent4>
        <a:srgbClr val="003865"/>
      </a:accent4>
      <a:accent5>
        <a:srgbClr val="685BC7"/>
      </a:accent5>
      <a:accent6>
        <a:srgbClr val="1F8B9D"/>
      </a:accent6>
      <a:hlink>
        <a:srgbClr val="0063B4"/>
      </a:hlink>
      <a:folHlink>
        <a:srgbClr val="800080"/>
      </a:folHlink>
    </a:clrScheme>
    <a:fontScheme name="H1-Gray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E6EBF0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Year xmlns="8d5ee879-813f-4fb9-b7c2-a59846c21aeb" xsi:nil="true"/>
    <Audience xmlns="8d5ee879-813f-4fb9-b7c2-a59846c21aeb">Public</Audience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D0999AAC16EAB41985F08B9B30BD6F8" ma:contentTypeVersion="4" ma:contentTypeDescription="Create a new document." ma:contentTypeScope="" ma:versionID="e17db7c92bbe4a954239b0aad63199c1">
  <xsd:schema xmlns:xsd="http://www.w3.org/2001/XMLSchema" xmlns:xs="http://www.w3.org/2001/XMLSchema" xmlns:p="http://schemas.microsoft.com/office/2006/metadata/properties" xmlns:ns2="8d5ee879-813f-4fb9-b7c2-a59846c21aeb" targetNamespace="http://schemas.microsoft.com/office/2006/metadata/properties" ma:root="true" ma:fieldsID="dbeeea33673683b355d19f3b50507d1a" ns2:_="">
    <xsd:import namespace="8d5ee879-813f-4fb9-b7c2-a59846c21aeb"/>
    <xsd:element name="properties">
      <xsd:complexType>
        <xsd:sequence>
          <xsd:element name="documentManagement">
            <xsd:complexType>
              <xsd:all>
                <xsd:element ref="ns2:Audience" minOccurs="0"/>
                <xsd:element ref="ns2:Year" minOccurs="0"/>
                <xsd:element ref="ns2:MediaServiceMetadata" minOccurs="0"/>
                <xsd:element ref="ns2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d5ee879-813f-4fb9-b7c2-a59846c21aeb" elementFormDefault="qualified">
    <xsd:import namespace="http://schemas.microsoft.com/office/2006/documentManagement/types"/>
    <xsd:import namespace="http://schemas.microsoft.com/office/infopath/2007/PartnerControls"/>
    <xsd:element name="Audience" ma:index="8" nillable="true" ma:displayName="Audience" ma:format="Dropdown" ma:internalName="Audience">
      <xsd:simpleType>
        <xsd:restriction base="dms:Choice">
          <xsd:enumeration value="Internal "/>
          <xsd:enumeration value="Confidential"/>
          <xsd:enumeration value="Public"/>
        </xsd:restriction>
      </xsd:simpleType>
    </xsd:element>
    <xsd:element name="Year" ma:index="9" nillable="true" ma:displayName="Year" ma:format="Dropdown" ma:internalName="Year">
      <xsd:simpleType>
        <xsd:restriction base="dms:Choice">
          <xsd:enumeration value="2022"/>
          <xsd:enumeration value="2023"/>
          <xsd:enumeration value="2024"/>
          <xsd:enumeration value="2025"/>
        </xsd:restriction>
      </xsd:simpleType>
    </xsd:element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1A526C54-2038-4DDB-9077-84C80FF069E0}">
  <ds:schemaRefs>
    <ds:schemaRef ds:uri="http://purl.org/dc/dcmitype/"/>
    <ds:schemaRef ds:uri="http://purl.org/dc/elements/1.1/"/>
    <ds:schemaRef ds:uri="http://schemas.microsoft.com/office/2006/documentManagement/types"/>
    <ds:schemaRef ds:uri="http://schemas.microsoft.com/office/2006/metadata/properties"/>
    <ds:schemaRef ds:uri="c34af464-7aa1-4edd-9be4-83dffc1cb926"/>
    <ds:schemaRef ds:uri="http://schemas.openxmlformats.org/package/2006/metadata/core-properties"/>
    <ds:schemaRef ds:uri="http://purl.org/dc/terms/"/>
    <ds:schemaRef ds:uri="http://schemas.microsoft.com/office/infopath/2007/PartnerControls"/>
    <ds:schemaRef ds:uri="http://www.w3.org/XML/1998/namespace"/>
    <ds:schemaRef ds:uri="8d5ee879-813f-4fb9-b7c2-a59846c21aeb"/>
  </ds:schemaRefs>
</ds:datastoreItem>
</file>

<file path=customXml/itemProps2.xml><?xml version="1.0" encoding="utf-8"?>
<ds:datastoreItem xmlns:ds="http://schemas.openxmlformats.org/officeDocument/2006/customXml" ds:itemID="{1BCE88CD-E9E0-4BB6-AD83-C594282F53D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d5ee879-813f-4fb9-b7c2-a59846c21ae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9F18ABE5-2C97-4413-ACB0-B3080BAFCAD6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23468</TotalTime>
  <Words>899</Words>
  <Application>Microsoft Office PowerPoint</Application>
  <PresentationFormat>On-screen Show (4:3)</PresentationFormat>
  <Paragraphs>163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Arial</vt:lpstr>
      <vt:lpstr>Calibri</vt:lpstr>
      <vt:lpstr>Cover Slide</vt:lpstr>
      <vt:lpstr>Horizontal Theme</vt:lpstr>
      <vt:lpstr>PowerPoint Presentation</vt:lpstr>
      <vt:lpstr>Outline</vt:lpstr>
      <vt:lpstr>PowerPoint Presentation</vt:lpstr>
      <vt:lpstr>PowerPoint Presentation</vt:lpstr>
      <vt:lpstr>Market Trials </vt:lpstr>
      <vt:lpstr>Market Trials </vt:lpstr>
      <vt:lpstr>Initial RTC+B FAQ has been posted</vt:lpstr>
      <vt:lpstr>Resources for May-June Market Trials</vt:lpstr>
      <vt:lpstr>Summary of Market Trial activities for this week and following weeks</vt:lpstr>
      <vt:lpstr>Scorecard  example: </vt:lpstr>
      <vt:lpstr>Scorecards for this Market Trials</vt:lpstr>
      <vt:lpstr>Current ERCOT Issues Impacting Trial sequence</vt:lpstr>
      <vt:lpstr>Wrap-Up and Questions</vt:lpstr>
    </vt:vector>
  </TitlesOfParts>
  <Company>The Electric Reliability Council of Texas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Pysh, Danya</dc:creator>
  <cp:lastModifiedBy>Mereness, Matt</cp:lastModifiedBy>
  <cp:revision>635</cp:revision>
  <cp:lastPrinted>2017-10-10T21:31:05Z</cp:lastPrinted>
  <dcterms:created xsi:type="dcterms:W3CDTF">2016-01-21T15:20:31Z</dcterms:created>
  <dcterms:modified xsi:type="dcterms:W3CDTF">2025-05-09T21:21:33Z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0x0101006D0999AAC16EAB41985F08B9B30BD6F8</vt:lpwstr>
  </property>
  <property fmtid="{D5CDD505-2E9C-101B-9397-08002B2CF9AE}" pid="3" name="MSIP_Label_7084cbda-52b8-46fb-a7b7-cb5bd465ed85_Enabled">
    <vt:lpwstr>true</vt:lpwstr>
  </property>
  <property fmtid="{D5CDD505-2E9C-101B-9397-08002B2CF9AE}" pid="4" name="MSIP_Label_7084cbda-52b8-46fb-a7b7-cb5bd465ed85_ActionId">
    <vt:lpwstr>c62e7908-7660-43a6-b1c8-5c5c95dc1f11</vt:lpwstr>
  </property>
  <property fmtid="{D5CDD505-2E9C-101B-9397-08002B2CF9AE}" pid="5" name="MSIP_Label_7084cbda-52b8-46fb-a7b7-cb5bd465ed85_SetDate">
    <vt:lpwstr>2023-05-09T20:19:39Z</vt:lpwstr>
  </property>
  <property fmtid="{D5CDD505-2E9C-101B-9397-08002B2CF9AE}" pid="6" name="MSIP_Label_7084cbda-52b8-46fb-a7b7-cb5bd465ed85_Name">
    <vt:lpwstr>Internal</vt:lpwstr>
  </property>
  <property fmtid="{D5CDD505-2E9C-101B-9397-08002B2CF9AE}" pid="7" name="MSIP_Label_7084cbda-52b8-46fb-a7b7-cb5bd465ed85_ContentBits">
    <vt:lpwstr>0</vt:lpwstr>
  </property>
  <property fmtid="{D5CDD505-2E9C-101B-9397-08002B2CF9AE}" pid="8" name="MSIP_Label_7084cbda-52b8-46fb-a7b7-cb5bd465ed85_SiteId">
    <vt:lpwstr>0afb747d-bff7-4596-a9fc-950ef9e0ec45</vt:lpwstr>
  </property>
  <property fmtid="{D5CDD505-2E9C-101B-9397-08002B2CF9AE}" pid="9" name="MSIP_Label_7084cbda-52b8-46fb-a7b7-cb5bd465ed85_Method">
    <vt:lpwstr>Standard</vt:lpwstr>
  </property>
</Properties>
</file>