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sldIdLst>
    <p:sldId id="274" r:id="rId3"/>
    <p:sldId id="275" r:id="rId4"/>
    <p:sldId id="2944" r:id="rId5"/>
    <p:sldId id="276" r:id="rId6"/>
    <p:sldId id="2943" r:id="rId7"/>
    <p:sldId id="2950" r:id="rId8"/>
    <p:sldId id="2941" r:id="rId9"/>
    <p:sldId id="2946" r:id="rId10"/>
    <p:sldId id="2948" r:id="rId11"/>
    <p:sldId id="2949" r:id="rId12"/>
    <p:sldId id="330" r:id="rId13"/>
    <p:sldId id="589" r:id="rId14"/>
  </p:sldIdLst>
  <p:sldSz cx="12192000" cy="6858000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82F1F50-3AD4-79E7-4A11-64775C7C043B}" name="Smith, Nathan" initials="NS" userId="S::Nathan.Smith@ercot.com::2fcbad6d-5a44-47b3-960d-4f4d0717f109" providerId="AD"/>
  <p188:author id="{AE0D528A-27EB-A1C2-9572-55229C3671D4}" name="ERCOT" initials="ERCOT" userId="ERCOT" providerId="None"/>
  <p188:author id="{A85710C1-6D33-0D1C-EE2B-566498ED65D1}" name="Pataray, Anthony" initials="AP" userId="S::Anthony.Pataray@ercot.com::a5831241-6a81-4fc8-af1d-ae41f1cc94ce" providerId="AD"/>
  <p188:author id="{43831BD2-3014-FC08-390A-9936949E1516}" name="Maggio, Dave" initials="DM" userId="S::David.Maggio@ercot.com::ac169136-3d92-4093-a1ee-cd2fa0ab6301" providerId="AD"/>
  <p188:author id="{BEE87AFB-7967-69CF-734C-6E6CC07B8BF7}" name="Ragsdale, Kenneth" initials="KR" userId="S::Kenneth.Ragsdale@ercot.com::d1bf57d2-decc-44c5-8949-ae28e3ed5ea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FD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174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8/10/relationships/authors" Target="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2192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6561139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444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075766"/>
            <a:ext cx="11379200" cy="4844268"/>
          </a:xfrm>
          <a:prstGeom prst="rect">
            <a:avLst/>
          </a:prstGeom>
        </p:spPr>
        <p:txBody>
          <a:bodyPr/>
          <a:lstStyle>
            <a:lvl1pPr>
              <a:buFont typeface="+mj-lt"/>
              <a:buAutoNum type="arabicParenR"/>
              <a:defRPr sz="1800">
                <a:solidFill>
                  <a:schemeClr val="tx2"/>
                </a:solidFill>
              </a:defRPr>
            </a:lvl1pPr>
            <a:lvl2pPr marL="800100" indent="-342900">
              <a:buFont typeface="+mj-lt"/>
              <a:buAutoNum type="alphaLcParenR"/>
              <a:defRPr sz="1600">
                <a:solidFill>
                  <a:schemeClr val="tx2"/>
                </a:solidFill>
              </a:defRPr>
            </a:lvl2pPr>
            <a:lvl3pPr marL="1314450" indent="-400050">
              <a:buFont typeface="+mj-lt"/>
              <a:buAutoNum type="romanLcPeriod"/>
              <a:defRPr sz="1600">
                <a:solidFill>
                  <a:schemeClr val="tx2"/>
                </a:solidFill>
              </a:defRPr>
            </a:lvl3pPr>
            <a:lvl4pPr marL="1771650" indent="-400050">
              <a:buFont typeface="+mj-lt"/>
              <a:buAutoNum type="romanLcPeriod"/>
              <a:defRPr sz="1600">
                <a:solidFill>
                  <a:schemeClr val="tx2"/>
                </a:solidFill>
              </a:defRPr>
            </a:lvl4pPr>
            <a:lvl5pPr marL="2228850" indent="-400050">
              <a:buFont typeface="+mj-lt"/>
              <a:buAutoNum type="romanLcPeriod"/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6561139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892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2307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308467" y="0"/>
            <a:ext cx="7883533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34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6561139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926080" y="6477001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00" y="6248400"/>
            <a:ext cx="1575824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1"/>
            <a:ext cx="11463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5B6770"/>
                </a:solidFill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3116523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ERCOTLRandSODG@ercot.com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committees/tac/rtcbtf/training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ercot.com/committees/tac/rtcbtf/training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492487" y="2413338"/>
            <a:ext cx="764319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Arial" panose="020B0604020202020204"/>
              </a:rPr>
              <a:t>Self-Provisioning for Load Resources with </a:t>
            </a:r>
          </a:p>
          <a:p>
            <a:r>
              <a:rPr lang="en-US" sz="2400" b="1" dirty="0">
                <a:solidFill>
                  <a:schemeClr val="tx2"/>
                </a:solidFill>
                <a:latin typeface="Arial" panose="020B0604020202020204"/>
              </a:rPr>
              <a:t>Under-Frequency Relays (UFRs)</a:t>
            </a:r>
          </a:p>
          <a:p>
            <a:endParaRPr lang="en-US" dirty="0">
              <a:solidFill>
                <a:srgbClr val="5B6770"/>
              </a:solidFill>
              <a:latin typeface="Arial" panose="020B0604020202020204"/>
            </a:endParaRPr>
          </a:p>
          <a:p>
            <a:r>
              <a:rPr lang="en-US" b="1" dirty="0">
                <a:solidFill>
                  <a:srgbClr val="5B6770"/>
                </a:solidFill>
                <a:latin typeface="Arial" panose="020B0604020202020204"/>
              </a:rPr>
              <a:t>ERCOT Staff</a:t>
            </a:r>
          </a:p>
          <a:p>
            <a:endParaRPr lang="en-US" dirty="0">
              <a:solidFill>
                <a:srgbClr val="5B6770"/>
              </a:solidFill>
              <a:latin typeface="Arial" panose="020B0604020202020204"/>
            </a:endParaRPr>
          </a:p>
          <a:p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DSWG</a:t>
            </a:r>
          </a:p>
          <a:p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May 12, 2025</a:t>
            </a:r>
          </a:p>
          <a:p>
            <a:endParaRPr lang="en-US" dirty="0">
              <a:solidFill>
                <a:srgbClr val="5B6770"/>
              </a:solidFill>
              <a:latin typeface="Arial" panose="020B0604020202020204"/>
            </a:endParaRPr>
          </a:p>
          <a:p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ERCOT Public</a:t>
            </a:r>
          </a:p>
          <a:p>
            <a:endParaRPr lang="en-US" dirty="0">
              <a:solidFill>
                <a:srgbClr val="5B6770"/>
              </a:solidFill>
              <a:latin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4960341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1D8836-9D36-75D0-9A84-0AF758A3A3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4E4AF-BCBC-7B08-8541-5342C6B34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712A0C-20CE-F90D-ADCC-B159AB3BDD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762000"/>
            <a:ext cx="9719733" cy="53340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Self-provision for ECRS is specific for UFR enabled resources, however ECRS can still be provided by load resources that are not controlled by UFRs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ERCOT is currently considering potential changes that would allow NCLRs to self-provide for non-UFR-enabled ECRS and Non-Spin.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Any related implementation would not occur with the initial RTC+B go-live in December and would likely be explored as part of a future post-implementation update.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3468E8-0A99-8F8B-C777-EB9CA36212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>
                <a:solidFill>
                  <a:prstClr val="black">
                    <a:tint val="75000"/>
                  </a:prstClr>
                </a:solidFill>
                <a:latin typeface="Arial" panose="020B0604020202020204"/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  <a:latin typeface="Arial" panose="020B0604020202020204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A570A30-B96E-8C74-C120-DF90CE0D29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6653" y="1529834"/>
            <a:ext cx="5858693" cy="2676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3518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D5619-44B4-3841-FFF3-ED634B969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and for more info contacts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2FDEA2-5736-61B0-A7C3-F33D44B66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608" y="1075766"/>
            <a:ext cx="10153290" cy="4844268"/>
          </a:xfrm>
        </p:spPr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Demand Integration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ERCOTLRandSODG@ercot.com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Mark Patterson</a:t>
            </a:r>
          </a:p>
          <a:p>
            <a:pPr marL="0" indent="0" algn="ctr">
              <a:buNone/>
            </a:pPr>
            <a:r>
              <a:rPr lang="en-US" dirty="0"/>
              <a:t>Anthony Pataray</a:t>
            </a:r>
          </a:p>
          <a:p>
            <a:pPr marL="0" indent="0" algn="ctr">
              <a:buNone/>
            </a:pPr>
            <a:r>
              <a:rPr lang="en-US" dirty="0"/>
              <a:t>Donald House</a:t>
            </a:r>
          </a:p>
          <a:p>
            <a:pPr marL="0" indent="0" algn="ctr">
              <a:buNone/>
            </a:pPr>
            <a:r>
              <a:rPr lang="en-US" dirty="0"/>
              <a:t>Franky Wong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448F4C-C6AC-DA0F-1E27-77EF89E96A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89710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6B892-42C2-DF43-EFC5-C83E034AA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Training videos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ADEC20-8C60-1FAB-D904-FACE9FD528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6" name="Picture 5" descr="Graphical user interface, application&#10;&#10;AI-generated content may be incorrect.">
            <a:extLst>
              <a:ext uri="{FF2B5EF4-FFF2-40B4-BE49-F238E27FC236}">
                <a16:creationId xmlns:a16="http://schemas.microsoft.com/office/drawing/2014/main" id="{C7BC55FE-AB7F-5163-D6D4-4F16371BBC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9262" y="785869"/>
            <a:ext cx="8753476" cy="528626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6C90715-8F13-21C5-8710-98ABB1751136}"/>
              </a:ext>
            </a:extLst>
          </p:cNvPr>
          <p:cNvSpPr txBox="1"/>
          <p:nvPr/>
        </p:nvSpPr>
        <p:spPr>
          <a:xfrm>
            <a:off x="2729638" y="6096000"/>
            <a:ext cx="758448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See </a:t>
            </a:r>
            <a:r>
              <a:rPr lang="en-US" dirty="0">
                <a:hlinkClick r:id="rId3"/>
              </a:rPr>
              <a:t>RTC Training Webpage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23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Self-Provision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3467" y="762000"/>
            <a:ext cx="10837333" cy="53340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What is self provision?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Self-provision is a new concept in RTC+B where QSEs have the option to cover their Ancillary Service (AS) position with load resources that operate with an Under Frequency Relay (UFR)</a:t>
            </a:r>
          </a:p>
          <a:p>
            <a:pPr marL="1257300" lvl="2" indent="-285750">
              <a:buFont typeface="Arial" panose="020B0604020202020204" pitchFamily="34" charset="0"/>
              <a:buChar char="•"/>
            </a:pPr>
            <a:r>
              <a:rPr lang="en-US" dirty="0"/>
              <a:t>If the QSE has a responsibility at the end of the adjustment period, the QSE can telemeter self-provision amount to ensure AS responsibility are awarded/met in real time</a:t>
            </a:r>
          </a:p>
          <a:p>
            <a:pPr marL="1257300" lvl="2" indent="-285750">
              <a:buFont typeface="Arial" panose="020B0604020202020204" pitchFamily="34" charset="0"/>
              <a:buChar char="•"/>
            </a:pPr>
            <a:r>
              <a:rPr lang="en-US" dirty="0"/>
              <a:t>(Day Ahead AS Awards + Day Ahead Self Arranged AS + net of AS Trades Sold – AS Trades Purchased)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/>
              <a:t>*Different than self-arrangement*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Who does self-provision apply to?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NCLRs that are qualified for AS that operate utilizing an armed UFR:</a:t>
            </a:r>
          </a:p>
          <a:p>
            <a:pPr marL="1257300" lvl="2" indent="-285750">
              <a:buFont typeface="Arial" panose="020B0604020202020204" pitchFamily="34" charset="0"/>
              <a:buChar char="•"/>
            </a:pPr>
            <a:r>
              <a:rPr lang="en-US" dirty="0"/>
              <a:t>RRS UFR</a:t>
            </a:r>
          </a:p>
          <a:p>
            <a:pPr marL="1257300" lvl="2" indent="-285750">
              <a:buFont typeface="Arial" panose="020B0604020202020204" pitchFamily="34" charset="0"/>
              <a:buChar char="•"/>
            </a:pPr>
            <a:r>
              <a:rPr lang="en-US" dirty="0"/>
              <a:t>RRS FFR</a:t>
            </a:r>
          </a:p>
          <a:p>
            <a:pPr marL="1257300" lvl="2" indent="-285750">
              <a:buFont typeface="Arial" panose="020B0604020202020204" pitchFamily="34" charset="0"/>
              <a:buChar char="•"/>
            </a:pPr>
            <a:r>
              <a:rPr lang="en-US" dirty="0"/>
              <a:t>ECRS resources with a UFR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When can a Load Resource that is not a Controllable Load Resource (CLR) self-provide AS?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Self-provision is resource-specific and managed in real time through telemetry, which is set by the QSE.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Why was self-provision created?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Self-provision was introduced in response to Market Participant concerns about frequent AS reassignments during real-time operations. It was developed to prevent the constant arming and disarming of UFRs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>
                <a:solidFill>
                  <a:prstClr val="black">
                    <a:tint val="75000"/>
                  </a:prstClr>
                </a:solidFill>
                <a:latin typeface="Arial" panose="020B0604020202020204"/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  <a:latin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713139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BA663F-A125-68D0-FFCC-A3F34D2DF6B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FCABFE-A58A-31BB-8EC7-3346AF40166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Self-Arrangement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rgbClr val="5B6770"/>
                </a:solidFill>
                <a:latin typeface="Arial" panose="020B0604020202020204"/>
              </a:rPr>
              <a:t>Applies to the Day-Ahead Market (DAM)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rgbClr val="5B6770"/>
                </a:solidFill>
                <a:latin typeface="Arial" panose="020B0604020202020204"/>
              </a:rPr>
              <a:t>Allows QSEs with Ancillary Service (AS) obligations to procure AS on their own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rgbClr val="5B6770"/>
                </a:solidFill>
                <a:latin typeface="Arial" panose="020B0604020202020204"/>
              </a:rPr>
              <a:t>Prevents ERCOT from purchasing AS on their behalf in DAM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rgbClr val="5B6770"/>
                </a:solidFill>
                <a:latin typeface="Arial" panose="020B0604020202020204"/>
              </a:rPr>
              <a:t>Process </a:t>
            </a:r>
            <a:r>
              <a:rPr lang="en-US" sz="1600" u="sng" dirty="0">
                <a:solidFill>
                  <a:srgbClr val="5B6770"/>
                </a:solidFill>
                <a:latin typeface="Arial" panose="020B0604020202020204"/>
              </a:rPr>
              <a:t>remains unchanged </a:t>
            </a:r>
            <a:r>
              <a:rPr lang="en-US" sz="1600" dirty="0">
                <a:solidFill>
                  <a:srgbClr val="5B6770"/>
                </a:solidFill>
                <a:latin typeface="Arial" panose="020B0604020202020204"/>
              </a:rPr>
              <a:t>under Real-Time Co-Optimization (RTC)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43DEC5B-F2EB-6992-5E78-C4E4E99B114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Self-provision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rgbClr val="5B6770"/>
                </a:solidFill>
                <a:latin typeface="Arial" panose="020B0604020202020204"/>
              </a:rPr>
              <a:t>Self-provision in the Real-Time Market (RTM) applies to AS suppliers using under-frequency relays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rgbClr val="5B6770"/>
                </a:solidFill>
                <a:latin typeface="Arial" panose="020B0604020202020204"/>
              </a:rPr>
              <a:t>Intended to reduce AS reassignments during real-time operations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rgbClr val="5B6770"/>
                </a:solidFill>
                <a:latin typeface="Arial" panose="020B0604020202020204"/>
              </a:rPr>
              <a:t>Helps avoid the need to frequently arm or disarm relays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u="sng" dirty="0">
                <a:solidFill>
                  <a:srgbClr val="5B6770"/>
                </a:solidFill>
                <a:latin typeface="Arial" panose="020B0604020202020204"/>
              </a:rPr>
              <a:t>New concept</a:t>
            </a:r>
            <a:r>
              <a:rPr lang="en-US" sz="1600" dirty="0">
                <a:solidFill>
                  <a:srgbClr val="5B6770"/>
                </a:solidFill>
                <a:latin typeface="Arial" panose="020B0604020202020204"/>
              </a:rPr>
              <a:t> under Real-Time Co-optimization (RTC)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A54A96-6578-F356-EC45-842A70D40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Self-Arrangement vs Self-Provision</a:t>
            </a:r>
          </a:p>
        </p:txBody>
      </p:sp>
    </p:spTree>
    <p:extLst>
      <p:ext uri="{BB962C8B-B14F-4D97-AF65-F5344CB8AC3E}">
        <p14:creationId xmlns:p14="http://schemas.microsoft.com/office/powerpoint/2010/main" val="1771156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Self-Provision Achieved via Telemetry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044" y="1227139"/>
            <a:ext cx="9719733" cy="53340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QSEs will be able to self-provide in real-time via telemetered ICCP points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>
                <a:solidFill>
                  <a:prstClr val="black">
                    <a:tint val="75000"/>
                  </a:prstClr>
                </a:solidFill>
                <a:latin typeface="Arial" panose="020B0604020202020204"/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  <a:latin typeface="Arial" panose="020B0604020202020204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DF25C3F-5867-EE59-AA97-4DBC5EABEA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656" y="1749291"/>
            <a:ext cx="11792687" cy="437791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70A2B0E-129D-6FB0-2ADD-3797A1FC7A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34674" y="393659"/>
            <a:ext cx="2457669" cy="1233028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48FFDDD-4725-0B69-EB43-346BF83C2712}"/>
              </a:ext>
            </a:extLst>
          </p:cNvPr>
          <p:cNvSpPr txBox="1">
            <a:spLocks/>
          </p:cNvSpPr>
          <p:nvPr/>
        </p:nvSpPr>
        <p:spPr>
          <a:xfrm>
            <a:off x="10323342" y="66883"/>
            <a:ext cx="1462258" cy="82882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+mj-lt"/>
              <a:buAutoNum type="arabicParenR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914400" rtl="0" eaLnBrk="1" latinLnBrk="0" hangingPunct="1">
              <a:spcBef>
                <a:spcPct val="20000"/>
              </a:spcBef>
              <a:buFont typeface="+mj-lt"/>
              <a:buAutoNum type="alphaLcParenR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14450" indent="-40005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771650" indent="-40005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28850" indent="-40005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i="1" dirty="0">
                <a:solidFill>
                  <a:schemeClr val="tx1"/>
                </a:solidFill>
              </a:rPr>
              <a:t>LEGEND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F54349F-9225-B7B2-50CB-0CEF453701F5}"/>
              </a:ext>
            </a:extLst>
          </p:cNvPr>
          <p:cNvSpPr/>
          <p:nvPr/>
        </p:nvSpPr>
        <p:spPr>
          <a:xfrm>
            <a:off x="199656" y="4557713"/>
            <a:ext cx="11792687" cy="471487"/>
          </a:xfrm>
          <a:prstGeom prst="rect">
            <a:avLst/>
          </a:prstGeom>
          <a:noFill/>
          <a:ln>
            <a:solidFill>
              <a:schemeClr val="accent4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1E7C8C06-E081-2E63-2FD6-4D0A1F7E0C74}"/>
              </a:ext>
            </a:extLst>
          </p:cNvPr>
          <p:cNvSpPr/>
          <p:nvPr/>
        </p:nvSpPr>
        <p:spPr>
          <a:xfrm rot="10800000">
            <a:off x="6599207" y="4676999"/>
            <a:ext cx="577970" cy="23291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CEF2EF-DAA0-2E57-F171-3AF87E19FB7C}"/>
              </a:ext>
            </a:extLst>
          </p:cNvPr>
          <p:cNvSpPr txBox="1"/>
          <p:nvPr/>
        </p:nvSpPr>
        <p:spPr>
          <a:xfrm>
            <a:off x="2984739" y="6190284"/>
            <a:ext cx="89197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linkClick r:id="rId4"/>
              </a:rPr>
              <a:t>ICCP Change Request Example RTC+B V1.4 </a:t>
            </a:r>
            <a:r>
              <a:rPr lang="en-US" sz="1400" dirty="0"/>
              <a:t>on RTC ERCOT webpage</a:t>
            </a:r>
          </a:p>
        </p:txBody>
      </p:sp>
    </p:spTree>
    <p:extLst>
      <p:ext uri="{BB962C8B-B14F-4D97-AF65-F5344CB8AC3E}">
        <p14:creationId xmlns:p14="http://schemas.microsoft.com/office/powerpoint/2010/main" val="1659946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B66E3-C4B4-C9DE-5DE7-E07CAD38A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Validation Rules of Self-Provision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31F43-8191-F64B-8176-A02654AA44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NCLRs may self-provide high-set under-frequency relay-controlled RRS and ECRS subject to the following validation rules:</a:t>
            </a:r>
          </a:p>
          <a:p>
            <a:endParaRPr lang="en-US" dirty="0"/>
          </a:p>
          <a:p>
            <a:pPr lvl="1">
              <a:buFont typeface="+mj-lt"/>
              <a:buAutoNum type="arabicPeriod"/>
            </a:pPr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Under-frequency relays must be armed</a:t>
            </a:r>
          </a:p>
          <a:p>
            <a:pPr lvl="1">
              <a:buFont typeface="+mj-lt"/>
              <a:buAutoNum type="arabicPeriod"/>
            </a:pPr>
            <a:endParaRPr lang="en-US" dirty="0">
              <a:solidFill>
                <a:srgbClr val="5B6770"/>
              </a:solidFill>
              <a:latin typeface="Arial" panose="020B0604020202020204"/>
            </a:endParaRPr>
          </a:p>
          <a:p>
            <a:pPr lvl="1">
              <a:buFont typeface="+mj-lt"/>
              <a:buAutoNum type="arabicPeriod"/>
            </a:pPr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Load Resources are validated against telemetered AS capabilities</a:t>
            </a:r>
          </a:p>
          <a:p>
            <a:pPr lvl="1">
              <a:buFont typeface="+mj-lt"/>
              <a:buAutoNum type="arabicPeriod"/>
            </a:pPr>
            <a:endParaRPr lang="en-US" dirty="0">
              <a:solidFill>
                <a:srgbClr val="5B6770"/>
              </a:solidFill>
              <a:latin typeface="Arial" panose="020B0604020202020204"/>
            </a:endParaRPr>
          </a:p>
          <a:p>
            <a:pPr lvl="1">
              <a:buFont typeface="+mj-lt"/>
              <a:buAutoNum type="arabicPeriod"/>
            </a:pPr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The amount of RRS and ECRS a QSE self-provides must not be more than the QSEs total Ancillary Service position (including awards, self-arranged amounts, and trades)</a:t>
            </a:r>
          </a:p>
          <a:p>
            <a:pPr lvl="1">
              <a:buFont typeface="+mj-lt"/>
              <a:buAutoNum type="arabicPeriod"/>
            </a:pPr>
            <a:endParaRPr lang="en-US" dirty="0">
              <a:solidFill>
                <a:srgbClr val="5B6770"/>
              </a:solidFill>
              <a:latin typeface="Arial" panose="020B0604020202020204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F123EA-31D7-4321-2922-D11010D50C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515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7ADB08-E345-1897-0BFA-EF9A14E83F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3B580-3090-F76A-6EFB-1C50C4FA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Self-Provision Scenarios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1B9FAA-E815-412D-1EBF-98D3E39CD0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3F5C0C9-38E2-A851-8493-EC1FB3E1F851}"/>
              </a:ext>
            </a:extLst>
          </p:cNvPr>
          <p:cNvSpPr txBox="1">
            <a:spLocks/>
          </p:cNvSpPr>
          <p:nvPr/>
        </p:nvSpPr>
        <p:spPr>
          <a:xfrm>
            <a:off x="457200" y="1006866"/>
            <a:ext cx="11379200" cy="484426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+mj-lt"/>
              <a:buAutoNum type="arabicParenR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914400" rtl="0" eaLnBrk="1" latinLnBrk="0" hangingPunct="1">
              <a:spcBef>
                <a:spcPct val="20000"/>
              </a:spcBef>
              <a:buFont typeface="+mj-lt"/>
              <a:buAutoNum type="alphaLcParenR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14450" indent="-40005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771650" indent="-40005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28850" indent="-40005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the next few example scenarios, please assume the following:</a:t>
            </a:r>
          </a:p>
          <a:p>
            <a:endParaRPr lang="en-US" dirty="0"/>
          </a:p>
          <a:p>
            <a:pPr lvl="1">
              <a:buFont typeface="+mj-lt"/>
              <a:buAutoNum type="arabicPeriod"/>
            </a:pPr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All load resources are fully qualified for RRS UFR, RRS FFR and ECRS operating with a UFR</a:t>
            </a:r>
          </a:p>
          <a:p>
            <a:pPr lvl="1">
              <a:buFont typeface="+mj-lt"/>
              <a:buAutoNum type="arabicPeriod"/>
            </a:pPr>
            <a:endParaRPr lang="en-US" dirty="0">
              <a:solidFill>
                <a:srgbClr val="5B6770"/>
              </a:solidFill>
              <a:latin typeface="Arial" panose="020B0604020202020204"/>
            </a:endParaRPr>
          </a:p>
          <a:p>
            <a:pPr lvl="1">
              <a:buFont typeface="+mj-lt"/>
              <a:buAutoNum type="arabicPeriod"/>
            </a:pPr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All load resources have standard/acceptable offers submitted to SCED in real time</a:t>
            </a:r>
          </a:p>
          <a:p>
            <a:pPr lvl="1">
              <a:buFont typeface="+mj-lt"/>
              <a:buAutoNum type="arabicPeriod"/>
            </a:pPr>
            <a:endParaRPr lang="en-US" dirty="0">
              <a:solidFill>
                <a:srgbClr val="5B6770"/>
              </a:solidFill>
              <a:latin typeface="Arial" panose="020B0604020202020204"/>
            </a:endParaRPr>
          </a:p>
          <a:p>
            <a:pPr lvl="1">
              <a:buFont typeface="+mj-lt"/>
              <a:buAutoNum type="arabicPeriod"/>
            </a:pPr>
            <a:r>
              <a:rPr lang="en-US" dirty="0">
                <a:solidFill>
                  <a:srgbClr val="5B6770"/>
                </a:solidFill>
                <a:latin typeface="Arial" panose="020B0604020202020204"/>
              </a:rPr>
              <a:t>All ECRS Awards in this set of scenarios are for </a:t>
            </a:r>
            <a:r>
              <a:rPr lang="en-US" u="sng" dirty="0">
                <a:solidFill>
                  <a:srgbClr val="5B6770"/>
                </a:solidFill>
                <a:latin typeface="Arial" panose="020B0604020202020204"/>
              </a:rPr>
              <a:t>ECRS operating with a UFR</a:t>
            </a:r>
          </a:p>
          <a:p>
            <a:pPr lvl="1">
              <a:buFont typeface="+mj-lt"/>
              <a:buAutoNum type="arabicPeriod"/>
            </a:pPr>
            <a:endParaRPr lang="en-US" dirty="0">
              <a:solidFill>
                <a:srgbClr val="5B6770"/>
              </a:solidFill>
              <a:latin typeface="Arial" panose="020B0604020202020204"/>
            </a:endParaRPr>
          </a:p>
          <a:p>
            <a:pPr lvl="1">
              <a:buFont typeface="+mj-lt"/>
              <a:buAutoNum type="arabicPeriod"/>
            </a:pPr>
            <a:endParaRPr lang="en-US" dirty="0">
              <a:solidFill>
                <a:srgbClr val="5B6770"/>
              </a:solidFill>
              <a:latin typeface="Arial" panose="020B0604020202020204"/>
            </a:endParaRPr>
          </a:p>
          <a:p>
            <a:pPr lvl="1">
              <a:buFont typeface="+mj-lt"/>
              <a:buAutoNum type="arabicPeriod"/>
            </a:pPr>
            <a:endParaRPr lang="en-US" dirty="0">
              <a:solidFill>
                <a:srgbClr val="5B6770"/>
              </a:solidFill>
              <a:latin typeface="Arial" panose="020B0604020202020204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645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EDFB8C-2637-B5DB-E46A-99BCE5F73E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FED47-4E79-711B-AEDA-9FB8134BB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C15E10-9FCC-7F5E-3E75-B6B3F06AD8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FD9E07E2-D25D-FC26-4A0A-CFA820D5E6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4927530"/>
              </p:ext>
            </p:extLst>
          </p:nvPr>
        </p:nvGraphicFramePr>
        <p:xfrm>
          <a:off x="778659" y="2117209"/>
          <a:ext cx="10634682" cy="29723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05026">
                  <a:extLst>
                    <a:ext uri="{9D8B030D-6E8A-4147-A177-3AD203B41FA5}">
                      <a16:colId xmlns:a16="http://schemas.microsoft.com/office/drawing/2014/main" val="2803127119"/>
                    </a:ext>
                  </a:extLst>
                </a:gridCol>
                <a:gridCol w="339800">
                  <a:extLst>
                    <a:ext uri="{9D8B030D-6E8A-4147-A177-3AD203B41FA5}">
                      <a16:colId xmlns:a16="http://schemas.microsoft.com/office/drawing/2014/main" val="76635263"/>
                    </a:ext>
                  </a:extLst>
                </a:gridCol>
                <a:gridCol w="339800">
                  <a:extLst>
                    <a:ext uri="{9D8B030D-6E8A-4147-A177-3AD203B41FA5}">
                      <a16:colId xmlns:a16="http://schemas.microsoft.com/office/drawing/2014/main" val="4062436037"/>
                    </a:ext>
                  </a:extLst>
                </a:gridCol>
                <a:gridCol w="339800">
                  <a:extLst>
                    <a:ext uri="{9D8B030D-6E8A-4147-A177-3AD203B41FA5}">
                      <a16:colId xmlns:a16="http://schemas.microsoft.com/office/drawing/2014/main" val="4149570335"/>
                    </a:ext>
                  </a:extLst>
                </a:gridCol>
                <a:gridCol w="339800">
                  <a:extLst>
                    <a:ext uri="{9D8B030D-6E8A-4147-A177-3AD203B41FA5}">
                      <a16:colId xmlns:a16="http://schemas.microsoft.com/office/drawing/2014/main" val="434471892"/>
                    </a:ext>
                  </a:extLst>
                </a:gridCol>
                <a:gridCol w="339800">
                  <a:extLst>
                    <a:ext uri="{9D8B030D-6E8A-4147-A177-3AD203B41FA5}">
                      <a16:colId xmlns:a16="http://schemas.microsoft.com/office/drawing/2014/main" val="3150781353"/>
                    </a:ext>
                  </a:extLst>
                </a:gridCol>
                <a:gridCol w="569009">
                  <a:extLst>
                    <a:ext uri="{9D8B030D-6E8A-4147-A177-3AD203B41FA5}">
                      <a16:colId xmlns:a16="http://schemas.microsoft.com/office/drawing/2014/main" val="2161417385"/>
                    </a:ext>
                  </a:extLst>
                </a:gridCol>
                <a:gridCol w="569009">
                  <a:extLst>
                    <a:ext uri="{9D8B030D-6E8A-4147-A177-3AD203B41FA5}">
                      <a16:colId xmlns:a16="http://schemas.microsoft.com/office/drawing/2014/main" val="4067700116"/>
                    </a:ext>
                  </a:extLst>
                </a:gridCol>
                <a:gridCol w="569009">
                  <a:extLst>
                    <a:ext uri="{9D8B030D-6E8A-4147-A177-3AD203B41FA5}">
                      <a16:colId xmlns:a16="http://schemas.microsoft.com/office/drawing/2014/main" val="3696933908"/>
                    </a:ext>
                  </a:extLst>
                </a:gridCol>
                <a:gridCol w="569009">
                  <a:extLst>
                    <a:ext uri="{9D8B030D-6E8A-4147-A177-3AD203B41FA5}">
                      <a16:colId xmlns:a16="http://schemas.microsoft.com/office/drawing/2014/main" val="4155430397"/>
                    </a:ext>
                  </a:extLst>
                </a:gridCol>
                <a:gridCol w="569009">
                  <a:extLst>
                    <a:ext uri="{9D8B030D-6E8A-4147-A177-3AD203B41FA5}">
                      <a16:colId xmlns:a16="http://schemas.microsoft.com/office/drawing/2014/main" val="4073973821"/>
                    </a:ext>
                  </a:extLst>
                </a:gridCol>
                <a:gridCol w="569009">
                  <a:extLst>
                    <a:ext uri="{9D8B030D-6E8A-4147-A177-3AD203B41FA5}">
                      <a16:colId xmlns:a16="http://schemas.microsoft.com/office/drawing/2014/main" val="292240271"/>
                    </a:ext>
                  </a:extLst>
                </a:gridCol>
                <a:gridCol w="2916602">
                  <a:extLst>
                    <a:ext uri="{9D8B030D-6E8A-4147-A177-3AD203B41FA5}">
                      <a16:colId xmlns:a16="http://schemas.microsoft.com/office/drawing/2014/main" val="2448079698"/>
                    </a:ext>
                  </a:extLst>
                </a:gridCol>
              </a:tblGrid>
              <a:tr h="1417631"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sz="12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Scenario ** </a:t>
                      </a:r>
                    </a:p>
                    <a:p>
                      <a:pPr lvl="1" algn="l" fontAlgn="ctr"/>
                      <a:r>
                        <a:rPr lang="en-US" sz="12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Assume AS qualified for All Headroom (NPF-LPC)</a:t>
                      </a:r>
                      <a:endParaRPr lang="en-US" sz="12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MPC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D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NPF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D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LPC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D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RST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D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UFR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D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Self-provided RRS UFR(MW)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D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Self-provided ECRS (MW)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D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Current Capability to provide UFR (MW)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D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ECRS (10min) Ramp Rate (MW/min)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D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RRS UFR AS Award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ECRS </a:t>
                      </a:r>
                    </a:p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AS Award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ctr" latinLnBrk="0" hangingPunct="1"/>
                      <a:r>
                        <a:rPr lang="en-US" sz="1200" b="1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Notes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7188334"/>
                  </a:ext>
                </a:extLst>
              </a:tr>
              <a:tr h="1554745">
                <a:tc>
                  <a:txBody>
                    <a:bodyPr/>
                    <a:lstStyle/>
                    <a:p>
                      <a:pPr marL="171450" lvl="1" indent="-17145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000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NCLR_1 is qualified to provide 15 MW. </a:t>
                      </a:r>
                    </a:p>
                    <a:p>
                      <a:pPr marL="171450" lvl="1" indent="-17145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000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DAM awards NCLR_1 with 10MW RRS. </a:t>
                      </a:r>
                    </a:p>
                    <a:p>
                      <a:pPr marL="171450" lvl="1" indent="-17145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000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QSE also has additional 5MW RRS Position via RRS Trades.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15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15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ONL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Arm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15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15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C00000"/>
                          </a:solidFill>
                          <a:effectLst/>
                          <a:latin typeface="Aptos Narrow" panose="020B0004020202020204" pitchFamily="34" charset="0"/>
                        </a:rPr>
                        <a:t>15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NCLR_1 Telemetry needs to show: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 = ONL,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MPC &gt;= NPF &gt;= 15 MW,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NPF-LPC &gt;= 15 MW,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RRS capability &gt;= 15 MW,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RRS self-provided telemetry = 15 MW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u="none" strike="noStrike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SCED will respect the 15 MW self-provided RRS and award the resource 15 MW RRS UFR.</a:t>
                      </a:r>
                    </a:p>
                    <a:p>
                      <a:pPr algn="l" fontAlgn="b"/>
                      <a:endParaRPr lang="en-US" sz="1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557834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C831025C-A552-C0B9-92F3-2BC1D518C113}"/>
              </a:ext>
            </a:extLst>
          </p:cNvPr>
          <p:cNvSpPr txBox="1"/>
          <p:nvPr/>
        </p:nvSpPr>
        <p:spPr>
          <a:xfrm>
            <a:off x="778659" y="5330837"/>
            <a:ext cx="2479729" cy="553998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1500" i="1" dirty="0">
                <a:solidFill>
                  <a:schemeClr val="accent3"/>
                </a:solidFill>
              </a:rPr>
              <a:t>QSE to ERCOT Telemetry</a:t>
            </a:r>
          </a:p>
          <a:p>
            <a:r>
              <a:rPr lang="en-US" sz="150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ERCOT to QSE ICCP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964E98-9FB2-1094-098F-EA058AEF3C07}"/>
              </a:ext>
            </a:extLst>
          </p:cNvPr>
          <p:cNvSpPr txBox="1">
            <a:spLocks/>
          </p:cNvSpPr>
          <p:nvPr/>
        </p:nvSpPr>
        <p:spPr>
          <a:xfrm>
            <a:off x="406400" y="1161007"/>
            <a:ext cx="11379200" cy="69879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+mj-lt"/>
              <a:buAutoNum type="arabicParenR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914400" rtl="0" eaLnBrk="1" latinLnBrk="0" hangingPunct="1">
              <a:spcBef>
                <a:spcPct val="20000"/>
              </a:spcBef>
              <a:buFont typeface="+mj-lt"/>
              <a:buAutoNum type="alphaLcParenR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14450" indent="-40005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771650" indent="-40005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28850" indent="-40005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NCLR_1 has a 15 MW RRS AS Position, 10 MW from DAM award and 5 MW from RRS Trade  </a:t>
            </a:r>
          </a:p>
        </p:txBody>
      </p:sp>
    </p:spTree>
    <p:extLst>
      <p:ext uri="{BB962C8B-B14F-4D97-AF65-F5344CB8AC3E}">
        <p14:creationId xmlns:p14="http://schemas.microsoft.com/office/powerpoint/2010/main" val="2634762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8DE8F8-E23C-0265-6CFE-C8609B6ECF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F1BF9-F448-247E-8664-D866031D7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2 and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84A0B4-7E25-B49B-9D2A-6D4CF6FD7C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106C264C-DB0F-18C9-6AFE-23EB680BB6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7754696"/>
              </p:ext>
            </p:extLst>
          </p:nvPr>
        </p:nvGraphicFramePr>
        <p:xfrm>
          <a:off x="778659" y="2117208"/>
          <a:ext cx="10634682" cy="34209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05026">
                  <a:extLst>
                    <a:ext uri="{9D8B030D-6E8A-4147-A177-3AD203B41FA5}">
                      <a16:colId xmlns:a16="http://schemas.microsoft.com/office/drawing/2014/main" val="2803127119"/>
                    </a:ext>
                  </a:extLst>
                </a:gridCol>
                <a:gridCol w="339800">
                  <a:extLst>
                    <a:ext uri="{9D8B030D-6E8A-4147-A177-3AD203B41FA5}">
                      <a16:colId xmlns:a16="http://schemas.microsoft.com/office/drawing/2014/main" val="76635263"/>
                    </a:ext>
                  </a:extLst>
                </a:gridCol>
                <a:gridCol w="339800">
                  <a:extLst>
                    <a:ext uri="{9D8B030D-6E8A-4147-A177-3AD203B41FA5}">
                      <a16:colId xmlns:a16="http://schemas.microsoft.com/office/drawing/2014/main" val="4062436037"/>
                    </a:ext>
                  </a:extLst>
                </a:gridCol>
                <a:gridCol w="339800">
                  <a:extLst>
                    <a:ext uri="{9D8B030D-6E8A-4147-A177-3AD203B41FA5}">
                      <a16:colId xmlns:a16="http://schemas.microsoft.com/office/drawing/2014/main" val="4149570335"/>
                    </a:ext>
                  </a:extLst>
                </a:gridCol>
                <a:gridCol w="339800">
                  <a:extLst>
                    <a:ext uri="{9D8B030D-6E8A-4147-A177-3AD203B41FA5}">
                      <a16:colId xmlns:a16="http://schemas.microsoft.com/office/drawing/2014/main" val="434471892"/>
                    </a:ext>
                  </a:extLst>
                </a:gridCol>
                <a:gridCol w="339800">
                  <a:extLst>
                    <a:ext uri="{9D8B030D-6E8A-4147-A177-3AD203B41FA5}">
                      <a16:colId xmlns:a16="http://schemas.microsoft.com/office/drawing/2014/main" val="3150781353"/>
                    </a:ext>
                  </a:extLst>
                </a:gridCol>
                <a:gridCol w="569009">
                  <a:extLst>
                    <a:ext uri="{9D8B030D-6E8A-4147-A177-3AD203B41FA5}">
                      <a16:colId xmlns:a16="http://schemas.microsoft.com/office/drawing/2014/main" val="2161417385"/>
                    </a:ext>
                  </a:extLst>
                </a:gridCol>
                <a:gridCol w="569009">
                  <a:extLst>
                    <a:ext uri="{9D8B030D-6E8A-4147-A177-3AD203B41FA5}">
                      <a16:colId xmlns:a16="http://schemas.microsoft.com/office/drawing/2014/main" val="4067700116"/>
                    </a:ext>
                  </a:extLst>
                </a:gridCol>
                <a:gridCol w="569009">
                  <a:extLst>
                    <a:ext uri="{9D8B030D-6E8A-4147-A177-3AD203B41FA5}">
                      <a16:colId xmlns:a16="http://schemas.microsoft.com/office/drawing/2014/main" val="3696933908"/>
                    </a:ext>
                  </a:extLst>
                </a:gridCol>
                <a:gridCol w="569009">
                  <a:extLst>
                    <a:ext uri="{9D8B030D-6E8A-4147-A177-3AD203B41FA5}">
                      <a16:colId xmlns:a16="http://schemas.microsoft.com/office/drawing/2014/main" val="4155430397"/>
                    </a:ext>
                  </a:extLst>
                </a:gridCol>
                <a:gridCol w="569009">
                  <a:extLst>
                    <a:ext uri="{9D8B030D-6E8A-4147-A177-3AD203B41FA5}">
                      <a16:colId xmlns:a16="http://schemas.microsoft.com/office/drawing/2014/main" val="4073973821"/>
                    </a:ext>
                  </a:extLst>
                </a:gridCol>
                <a:gridCol w="569009">
                  <a:extLst>
                    <a:ext uri="{9D8B030D-6E8A-4147-A177-3AD203B41FA5}">
                      <a16:colId xmlns:a16="http://schemas.microsoft.com/office/drawing/2014/main" val="292240271"/>
                    </a:ext>
                  </a:extLst>
                </a:gridCol>
                <a:gridCol w="2916602">
                  <a:extLst>
                    <a:ext uri="{9D8B030D-6E8A-4147-A177-3AD203B41FA5}">
                      <a16:colId xmlns:a16="http://schemas.microsoft.com/office/drawing/2014/main" val="2448079698"/>
                    </a:ext>
                  </a:extLst>
                </a:gridCol>
              </a:tblGrid>
              <a:tr h="1074821"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sz="12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Scenario ** </a:t>
                      </a:r>
                    </a:p>
                    <a:p>
                      <a:pPr lvl="1" algn="l" fontAlgn="ctr"/>
                      <a:r>
                        <a:rPr lang="en-US" sz="12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Assume AS qualified for All Headroom (NPF-LPC)</a:t>
                      </a:r>
                      <a:endParaRPr lang="en-US" sz="12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MPC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D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NPF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D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LPC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D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RST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D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UFR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D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Self-provided RRS UFR(MW)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D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Self-provided ECRS (MW)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D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Current Capability to provide UFR (MW)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D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ECRS (10min) Ramp Rate (MW/min)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D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RRS UFR AS Award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ECRS </a:t>
                      </a:r>
                    </a:p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AS Award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ctr" latinLnBrk="0" hangingPunct="1"/>
                      <a:r>
                        <a:rPr lang="en-US" sz="1200" b="1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Notes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7188334"/>
                  </a:ext>
                </a:extLst>
              </a:tr>
              <a:tr h="1168283">
                <a:tc>
                  <a:txBody>
                    <a:bodyPr/>
                    <a:lstStyle/>
                    <a:p>
                      <a:pPr marL="171450" lvl="1" indent="-17145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000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NCLR_2 has NO HEADROOM and the following AS positions:</a:t>
                      </a:r>
                    </a:p>
                    <a:p>
                      <a:pPr marL="628650" lvl="2" indent="-17145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000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 MW of RRS</a:t>
                      </a:r>
                    </a:p>
                    <a:p>
                      <a:pPr marL="628650" lvl="2" indent="-17145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000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MW of ECRS</a:t>
                      </a:r>
                    </a:p>
                    <a:p>
                      <a:pPr marL="171450" lvl="1" indent="-17145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endParaRPr lang="en-US" sz="1000" u="none" strike="noStrike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35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35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ONL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Arm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25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10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25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C00000"/>
                          </a:solidFill>
                          <a:effectLst/>
                          <a:latin typeface="Aptos Narrow" panose="020B0004020202020204" pitchFamily="34" charset="0"/>
                        </a:rPr>
                        <a:t>25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C00000"/>
                          </a:solidFill>
                          <a:effectLst/>
                          <a:latin typeface="Aptos Narrow" panose="020B0004020202020204" pitchFamily="34" charset="0"/>
                        </a:rPr>
                        <a:t>10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NCLR_2 is telemetering enough capability (NPF-LPC) to cover its self-provided amounts, and enough capability to meet its self-provided telemetered amounts. The resource is awarded 25 MW of RRS and 10 MW of ECRS. 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557834"/>
                  </a:ext>
                </a:extLst>
              </a:tr>
              <a:tr h="1177846">
                <a:tc>
                  <a:txBody>
                    <a:bodyPr/>
                    <a:lstStyle/>
                    <a:p>
                      <a:pPr marL="171450" marR="0" lvl="1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NCLR_3 HAS headroom and the following AS positions:</a:t>
                      </a:r>
                    </a:p>
                    <a:p>
                      <a:pPr marL="628650" marR="0" lvl="2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MW of RRS</a:t>
                      </a:r>
                    </a:p>
                    <a:p>
                      <a:pPr marL="628650" marR="0" lvl="2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 MW of ECRS</a:t>
                      </a:r>
                    </a:p>
                    <a:p>
                      <a:pPr marL="628650" marR="0" lvl="2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000" u="none" strike="noStrike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lvl="1" indent="-17145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endParaRPr lang="en-US" sz="1000" u="none" strike="noStrike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50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50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ONL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Arm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10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25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25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2.5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C00000"/>
                          </a:solidFill>
                          <a:effectLst/>
                          <a:latin typeface="Aptos Narrow" panose="020B0004020202020204" pitchFamily="34" charset="0"/>
                        </a:rPr>
                        <a:t>10~25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C00000"/>
                          </a:solidFill>
                          <a:effectLst/>
                          <a:latin typeface="Aptos Narrow" panose="020B0004020202020204" pitchFamily="34" charset="0"/>
                        </a:rPr>
                        <a:t>25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NCLR_3 has 15 additional MW of capacity. The resource will be awarded at least 10 MW of RRS as it is self-providing 10 MW. In this scenario the resource is awarded 10-25 MW of RRS due to additional capacity telemetered.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NCLR_3 is awarded 25 MW of ECRS as it is telemetering 25 MW of capability and self-providing 25 MW of ECRS.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2610102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A919AF30-A6EC-8859-32B3-A31D9AAC9FB7}"/>
              </a:ext>
            </a:extLst>
          </p:cNvPr>
          <p:cNvSpPr txBox="1"/>
          <p:nvPr/>
        </p:nvSpPr>
        <p:spPr>
          <a:xfrm>
            <a:off x="778659" y="5696993"/>
            <a:ext cx="2479729" cy="553998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1500" i="1" dirty="0">
                <a:solidFill>
                  <a:schemeClr val="accent3"/>
                </a:solidFill>
              </a:rPr>
              <a:t>QSE to ERCOT Telemetry</a:t>
            </a:r>
          </a:p>
          <a:p>
            <a:r>
              <a:rPr lang="en-US" sz="150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ERCOT to QSE ICCP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0E363-7E6D-7350-8AD0-7683BD40FA34}"/>
              </a:ext>
            </a:extLst>
          </p:cNvPr>
          <p:cNvSpPr txBox="1">
            <a:spLocks/>
          </p:cNvSpPr>
          <p:nvPr/>
        </p:nvSpPr>
        <p:spPr>
          <a:xfrm>
            <a:off x="406400" y="1161007"/>
            <a:ext cx="11379200" cy="69879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+mj-lt"/>
              <a:buAutoNum type="arabicParenR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914400" rtl="0" eaLnBrk="1" latinLnBrk="0" hangingPunct="1">
              <a:spcBef>
                <a:spcPct val="20000"/>
              </a:spcBef>
              <a:buFont typeface="+mj-lt"/>
              <a:buAutoNum type="alphaLcParenR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14450" indent="-40005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771650" indent="-40005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28850" indent="-40005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NCLR_2 has AS Positions of 25 MW RRS and 10 MW of ECRS with no additional room to provide AS.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NCLR_3 has AS Positions of 10 MW RRS and 25 MW of ECRS </a:t>
            </a:r>
            <a:r>
              <a:rPr lang="en-US" u="sng" dirty="0"/>
              <a:t>with</a:t>
            </a:r>
            <a:r>
              <a:rPr lang="en-US" dirty="0"/>
              <a:t> additional headroom to provide AS.</a:t>
            </a:r>
          </a:p>
        </p:txBody>
      </p:sp>
    </p:spTree>
    <p:extLst>
      <p:ext uri="{BB962C8B-B14F-4D97-AF65-F5344CB8AC3E}">
        <p14:creationId xmlns:p14="http://schemas.microsoft.com/office/powerpoint/2010/main" val="1132832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ED12D6-CE27-7F5E-5351-52A8C95E11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0A5E0-3DA0-6E12-3242-7E40078FE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4EF8D7-B85F-1BE7-14BF-D4520A0BF7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8A0793BF-519A-ABA4-5420-CFE6A90F6A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3789696"/>
              </p:ext>
            </p:extLst>
          </p:nvPr>
        </p:nvGraphicFramePr>
        <p:xfrm>
          <a:off x="778659" y="1706946"/>
          <a:ext cx="10816310" cy="38882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05026">
                  <a:extLst>
                    <a:ext uri="{9D8B030D-6E8A-4147-A177-3AD203B41FA5}">
                      <a16:colId xmlns:a16="http://schemas.microsoft.com/office/drawing/2014/main" val="2803127119"/>
                    </a:ext>
                  </a:extLst>
                </a:gridCol>
                <a:gridCol w="339800">
                  <a:extLst>
                    <a:ext uri="{9D8B030D-6E8A-4147-A177-3AD203B41FA5}">
                      <a16:colId xmlns:a16="http://schemas.microsoft.com/office/drawing/2014/main" val="76635263"/>
                    </a:ext>
                  </a:extLst>
                </a:gridCol>
                <a:gridCol w="339800">
                  <a:extLst>
                    <a:ext uri="{9D8B030D-6E8A-4147-A177-3AD203B41FA5}">
                      <a16:colId xmlns:a16="http://schemas.microsoft.com/office/drawing/2014/main" val="4062436037"/>
                    </a:ext>
                  </a:extLst>
                </a:gridCol>
                <a:gridCol w="339800">
                  <a:extLst>
                    <a:ext uri="{9D8B030D-6E8A-4147-A177-3AD203B41FA5}">
                      <a16:colId xmlns:a16="http://schemas.microsoft.com/office/drawing/2014/main" val="4149570335"/>
                    </a:ext>
                  </a:extLst>
                </a:gridCol>
                <a:gridCol w="339800">
                  <a:extLst>
                    <a:ext uri="{9D8B030D-6E8A-4147-A177-3AD203B41FA5}">
                      <a16:colId xmlns:a16="http://schemas.microsoft.com/office/drawing/2014/main" val="434471892"/>
                    </a:ext>
                  </a:extLst>
                </a:gridCol>
                <a:gridCol w="346700">
                  <a:extLst>
                    <a:ext uri="{9D8B030D-6E8A-4147-A177-3AD203B41FA5}">
                      <a16:colId xmlns:a16="http://schemas.microsoft.com/office/drawing/2014/main" val="3150781353"/>
                    </a:ext>
                  </a:extLst>
                </a:gridCol>
                <a:gridCol w="562109">
                  <a:extLst>
                    <a:ext uri="{9D8B030D-6E8A-4147-A177-3AD203B41FA5}">
                      <a16:colId xmlns:a16="http://schemas.microsoft.com/office/drawing/2014/main" val="2161417385"/>
                    </a:ext>
                  </a:extLst>
                </a:gridCol>
                <a:gridCol w="569009">
                  <a:extLst>
                    <a:ext uri="{9D8B030D-6E8A-4147-A177-3AD203B41FA5}">
                      <a16:colId xmlns:a16="http://schemas.microsoft.com/office/drawing/2014/main" val="4067700116"/>
                    </a:ext>
                  </a:extLst>
                </a:gridCol>
                <a:gridCol w="569009">
                  <a:extLst>
                    <a:ext uri="{9D8B030D-6E8A-4147-A177-3AD203B41FA5}">
                      <a16:colId xmlns:a16="http://schemas.microsoft.com/office/drawing/2014/main" val="3696933908"/>
                    </a:ext>
                  </a:extLst>
                </a:gridCol>
                <a:gridCol w="569009">
                  <a:extLst>
                    <a:ext uri="{9D8B030D-6E8A-4147-A177-3AD203B41FA5}">
                      <a16:colId xmlns:a16="http://schemas.microsoft.com/office/drawing/2014/main" val="4155430397"/>
                    </a:ext>
                  </a:extLst>
                </a:gridCol>
                <a:gridCol w="569009">
                  <a:extLst>
                    <a:ext uri="{9D8B030D-6E8A-4147-A177-3AD203B41FA5}">
                      <a16:colId xmlns:a16="http://schemas.microsoft.com/office/drawing/2014/main" val="4073973821"/>
                    </a:ext>
                  </a:extLst>
                </a:gridCol>
                <a:gridCol w="569009">
                  <a:extLst>
                    <a:ext uri="{9D8B030D-6E8A-4147-A177-3AD203B41FA5}">
                      <a16:colId xmlns:a16="http://schemas.microsoft.com/office/drawing/2014/main" val="292240271"/>
                    </a:ext>
                  </a:extLst>
                </a:gridCol>
                <a:gridCol w="3098230">
                  <a:extLst>
                    <a:ext uri="{9D8B030D-6E8A-4147-A177-3AD203B41FA5}">
                      <a16:colId xmlns:a16="http://schemas.microsoft.com/office/drawing/2014/main" val="2448079698"/>
                    </a:ext>
                  </a:extLst>
                </a:gridCol>
              </a:tblGrid>
              <a:tr h="1539845"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sz="12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Scenario ** </a:t>
                      </a:r>
                    </a:p>
                    <a:p>
                      <a:pPr lvl="1" algn="l" fontAlgn="ctr"/>
                      <a:r>
                        <a:rPr lang="en-US" sz="12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Assume AS qualified for All Headroom (NPF-LPC)</a:t>
                      </a:r>
                      <a:endParaRPr lang="en-US" sz="12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MPC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D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NPF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D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LPC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D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RST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D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UFR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D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Self-provided RRS UFR(MW)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D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Self-provided ECRS (MW)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D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Current Capability to provide UFR (MW)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D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ECRS (10min) Ramp Rate (MW/min)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D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RRS UFR AS Award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ECRS </a:t>
                      </a:r>
                    </a:p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AS Award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ctr" latinLnBrk="0" hangingPunct="1"/>
                      <a:r>
                        <a:rPr lang="en-US" sz="1200" b="1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Notes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7188334"/>
                  </a:ext>
                </a:extLst>
              </a:tr>
              <a:tr h="755416">
                <a:tc>
                  <a:txBody>
                    <a:bodyPr/>
                    <a:lstStyle/>
                    <a:p>
                      <a:pPr marL="171450" lvl="1" indent="-17145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000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NCLR_4 carries 30 MW of self-provision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45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45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5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ONL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Arm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30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30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C00000"/>
                          </a:solidFill>
                          <a:effectLst/>
                          <a:latin typeface="Aptos Narrow" panose="020B0004020202020204" pitchFamily="34" charset="0"/>
                        </a:rPr>
                        <a:t>30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NCLR_4 was awarded 30 MW of RRS while self-providing 30 MW. The resource has additional headroom, but the capability to provide RRS UFR is set to 30 MW. The resource will be awarded 30 MW.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557834"/>
                  </a:ext>
                </a:extLst>
              </a:tr>
              <a:tr h="755416">
                <a:tc>
                  <a:txBody>
                    <a:bodyPr/>
                    <a:lstStyle/>
                    <a:p>
                      <a:pPr marL="171450" marR="0" lvl="1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NCLR_5 does not self-provide RRS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15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15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ONL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Dis-Arm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15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C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Despite telemetering 15 MW RRS capability, NCLR_5 is not awarded RRS due to UFR status set to dis-armed.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026981"/>
                  </a:ext>
                </a:extLst>
              </a:tr>
              <a:tr h="837617">
                <a:tc>
                  <a:txBody>
                    <a:bodyPr/>
                    <a:lstStyle/>
                    <a:p>
                      <a:pPr marL="171450" marR="0" lvl="1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NCLR_6 carries 20 MW of self-provision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40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40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10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ONL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Arm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20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30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C00000"/>
                          </a:solidFill>
                          <a:effectLst/>
                          <a:latin typeface="Aptos Narrow" panose="020B0004020202020204" pitchFamily="34" charset="0"/>
                        </a:rPr>
                        <a:t>20~30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NCLR_6 telemetered a RRS capability of 30MW and self-provided 20MW of RRS. The resource will be awarded at least 20 MW, due to self-provided telemetry of 20 MW, and up to 30 MW as its capability to provide RRS UFR is set to 30 MW and has ample capacity.</a:t>
                      </a:r>
                    </a:p>
                  </a:txBody>
                  <a:tcPr marL="7124" marR="7124" marT="71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814918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C5CC66DB-3D53-D9BE-1B04-B622CD97EFB1}"/>
              </a:ext>
            </a:extLst>
          </p:cNvPr>
          <p:cNvSpPr txBox="1"/>
          <p:nvPr/>
        </p:nvSpPr>
        <p:spPr>
          <a:xfrm>
            <a:off x="778659" y="5676686"/>
            <a:ext cx="2479729" cy="553998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1500" i="1" dirty="0">
                <a:solidFill>
                  <a:schemeClr val="accent3"/>
                </a:solidFill>
              </a:rPr>
              <a:t>QSE to ERCOT Telemetry</a:t>
            </a:r>
          </a:p>
          <a:p>
            <a:r>
              <a:rPr lang="en-US" sz="150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ERCOT to QSE ICCP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525A26-A3B6-10FC-CD9C-A23844C9F80A}"/>
              </a:ext>
            </a:extLst>
          </p:cNvPr>
          <p:cNvSpPr txBox="1">
            <a:spLocks/>
          </p:cNvSpPr>
          <p:nvPr/>
        </p:nvSpPr>
        <p:spPr>
          <a:xfrm>
            <a:off x="406400" y="977054"/>
            <a:ext cx="11379200" cy="69879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+mj-lt"/>
              <a:buAutoNum type="arabicParenR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914400" rtl="0" eaLnBrk="1" latinLnBrk="0" hangingPunct="1">
              <a:spcBef>
                <a:spcPct val="20000"/>
              </a:spcBef>
              <a:buFont typeface="+mj-lt"/>
              <a:buAutoNum type="alphaLcParenR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14450" indent="-40005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771650" indent="-40005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28850" indent="-40005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QSE 1 is awarded 50 MW of RRS UFR in the Day Ahead. QSE 1 has 3 Load Resources with 100 MW of capability in its portfolio to spread the 50 MW obligation across.</a:t>
            </a:r>
          </a:p>
        </p:txBody>
      </p:sp>
    </p:spTree>
    <p:extLst>
      <p:ext uri="{BB962C8B-B14F-4D97-AF65-F5344CB8AC3E}">
        <p14:creationId xmlns:p14="http://schemas.microsoft.com/office/powerpoint/2010/main" val="3262942464"/>
      </p:ext>
    </p:extLst>
  </p:cSld>
  <p:clrMapOvr>
    <a:masterClrMapping/>
  </p:clrMapOvr>
</p:sld>
</file>

<file path=ppt/theme/theme1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32267</TotalTime>
  <Words>1310</Words>
  <Application>Microsoft Office PowerPoint</Application>
  <PresentationFormat>Widescreen</PresentationFormat>
  <Paragraphs>245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Aptos Narrow</vt:lpstr>
      <vt:lpstr>Arial</vt:lpstr>
      <vt:lpstr>Courier New</vt:lpstr>
      <vt:lpstr>2_Custom Design</vt:lpstr>
      <vt:lpstr>1_Office Theme</vt:lpstr>
      <vt:lpstr>PowerPoint Presentation</vt:lpstr>
      <vt:lpstr>Introduction to Self-Provision</vt:lpstr>
      <vt:lpstr>Self-Arrangement vs Self-Provision</vt:lpstr>
      <vt:lpstr>Self-Provision Achieved via Telemetry Points</vt:lpstr>
      <vt:lpstr>Validation Rules of Self-Provision</vt:lpstr>
      <vt:lpstr>Self-Provision Scenarios</vt:lpstr>
      <vt:lpstr>Scenario 1</vt:lpstr>
      <vt:lpstr>Scenario 2 and 3</vt:lpstr>
      <vt:lpstr>Scenario 4</vt:lpstr>
      <vt:lpstr>Additional Points</vt:lpstr>
      <vt:lpstr>Questions and for more info contacts</vt:lpstr>
      <vt:lpstr>RTC+B Training videos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Krein, Steve</dc:creator>
  <cp:lastModifiedBy>Pataray, Anthony</cp:lastModifiedBy>
  <cp:revision>50</cp:revision>
  <cp:lastPrinted>2025-04-15T19:12:40Z</cp:lastPrinted>
  <dcterms:created xsi:type="dcterms:W3CDTF">2024-12-06T21:47:11Z</dcterms:created>
  <dcterms:modified xsi:type="dcterms:W3CDTF">2025-05-07T17:30:25Z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144db1d-993e-40da-980d-6eea152adc50_Enabled">
    <vt:lpwstr>true</vt:lpwstr>
  </property>
  <property fmtid="{D5CDD505-2E9C-101B-9397-08002B2CF9AE}" pid="3" name="MSIP_Label_c144db1d-993e-40da-980d-6eea152adc50_SetDate">
    <vt:lpwstr>2025-02-24T15:10:49Z</vt:lpwstr>
  </property>
  <property fmtid="{D5CDD505-2E9C-101B-9397-08002B2CF9AE}" pid="4" name="MSIP_Label_c144db1d-993e-40da-980d-6eea152adc50_Method">
    <vt:lpwstr>Privileged</vt:lpwstr>
  </property>
  <property fmtid="{D5CDD505-2E9C-101B-9397-08002B2CF9AE}" pid="5" name="MSIP_Label_c144db1d-993e-40da-980d-6eea152adc50_Name">
    <vt:lpwstr>Public</vt:lpwstr>
  </property>
  <property fmtid="{D5CDD505-2E9C-101B-9397-08002B2CF9AE}" pid="6" name="MSIP_Label_c144db1d-993e-40da-980d-6eea152adc50_SiteId">
    <vt:lpwstr>0afb747d-bff7-4596-a9fc-950ef9e0ec45</vt:lpwstr>
  </property>
  <property fmtid="{D5CDD505-2E9C-101B-9397-08002B2CF9AE}" pid="7" name="MSIP_Label_c144db1d-993e-40da-980d-6eea152adc50_ActionId">
    <vt:lpwstr>20f393a2-5e96-4400-ae77-b8fef3874528</vt:lpwstr>
  </property>
  <property fmtid="{D5CDD505-2E9C-101B-9397-08002B2CF9AE}" pid="8" name="MSIP_Label_c144db1d-993e-40da-980d-6eea152adc50_ContentBits">
    <vt:lpwstr>0</vt:lpwstr>
  </property>
</Properties>
</file>