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3" r:id="rId4"/>
    <p:sldMasterId id="2147483663" r:id="rId5"/>
  </p:sldMasterIdLst>
  <p:notesMasterIdLst>
    <p:notesMasterId r:id="rId18"/>
  </p:notesMasterIdLst>
  <p:handoutMasterIdLst>
    <p:handoutMasterId r:id="rId19"/>
  </p:handoutMasterIdLst>
  <p:sldIdLst>
    <p:sldId id="542" r:id="rId6"/>
    <p:sldId id="563" r:id="rId7"/>
    <p:sldId id="592" r:id="rId8"/>
    <p:sldId id="580" r:id="rId9"/>
    <p:sldId id="593" r:id="rId10"/>
    <p:sldId id="594" r:id="rId11"/>
    <p:sldId id="595" r:id="rId12"/>
    <p:sldId id="591" r:id="rId13"/>
    <p:sldId id="596" r:id="rId14"/>
    <p:sldId id="589" r:id="rId15"/>
    <p:sldId id="597" r:id="rId16"/>
    <p:sldId id="584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ED60BC-6DC8-9208-15EC-10DB2B0CE731}" name="Mereness, Matt" initials="MM" userId="S::matt.mereness@ercot.com::6db1126a-164e-4475-8d86-5dde160acd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D07C"/>
    <a:srgbClr val="0076C6"/>
    <a:srgbClr val="00AEC7"/>
    <a:srgbClr val="E6EBF0"/>
    <a:srgbClr val="093C61"/>
    <a:srgbClr val="98C3FA"/>
    <a:srgbClr val="70CDD9"/>
    <a:srgbClr val="8DC3E5"/>
    <a:srgbClr val="A9E5EA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874" y="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61" d="100"/>
          <a:sy n="61" d="100"/>
        </p:scale>
        <p:origin x="228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5/5/2025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5/5/2025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85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636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 dirty="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Third level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5" y="63246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0" baseline="0" dirty="0">
              <a:solidFill>
                <a:schemeClr val="tx1"/>
              </a:solidFill>
            </a:endParaRPr>
          </a:p>
          <a:p>
            <a:pPr algn="l"/>
            <a:r>
              <a:rPr lang="en-US" sz="1000" b="0" baseline="0" dirty="0">
                <a:solidFill>
                  <a:schemeClr val="tx1"/>
                </a:solidFill>
              </a:rPr>
              <a:t>Public</a:t>
            </a:r>
            <a:endParaRPr lang="en-US" sz="1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39" r:id="rId5"/>
    <p:sldLayoutId id="2147483719" r:id="rId6"/>
    <p:sldLayoutId id="2147483713" r:id="rId7"/>
    <p:sldLayoutId id="2147483714" r:id="rId8"/>
    <p:sldLayoutId id="2147483716" r:id="rId9"/>
    <p:sldLayoutId id="2147483740" r:id="rId10"/>
    <p:sldLayoutId id="2147483717" r:id="rId11"/>
    <p:sldLayoutId id="2147483720" r:id="rId12"/>
    <p:sldLayoutId id="2147483666" r:id="rId13"/>
    <p:sldLayoutId id="2147483737" r:id="rId14"/>
    <p:sldLayoutId id="2147483721" r:id="rId15"/>
    <p:sldLayoutId id="2147483755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RTCB@ercot.com" TargetMode="Externa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committees/tac/rtcbtf" TargetMode="External"/><Relationship Id="rId2" Type="http://schemas.openxmlformats.org/officeDocument/2006/relationships/hyperlink" Target="https://www.ercot.com/files/docs/2025/02/26/RTCB_Market_Trials_Plan_TAC_Approved_10302024.docx" TargetMode="Externa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ercot.com/committees/tac/rtcbtf" TargetMode="Externa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rcot.com/committees/tac/rtcbtf" TargetMode="Externa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3810000" y="1674673"/>
            <a:ext cx="49530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Weekly </a:t>
            </a:r>
          </a:p>
          <a:p>
            <a:r>
              <a:rPr lang="en-US" sz="2400" b="1" dirty="0"/>
              <a:t>RTC+B Market Trials Update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ERCOT Staff</a:t>
            </a:r>
          </a:p>
          <a:p>
            <a:endParaRPr lang="en-US" i="1" dirty="0"/>
          </a:p>
          <a:p>
            <a:endParaRPr lang="en-US" i="1" dirty="0">
              <a:solidFill>
                <a:schemeClr val="tx2"/>
              </a:solidFill>
            </a:endParaRPr>
          </a:p>
          <a:p>
            <a:endParaRPr lang="en-US" i="1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May 5, 2025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6A8FE-95AF-188F-A032-8A720E651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Scorecard </a:t>
            </a:r>
            <a:br>
              <a:rPr lang="en-US" dirty="0"/>
            </a:br>
            <a:r>
              <a:rPr lang="en-US" dirty="0"/>
              <a:t>example: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EB970C-F5B5-5970-D012-575455E0F3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FE5E94-5D7E-AAD7-A017-578D016B46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9597" y="89738"/>
            <a:ext cx="2586539" cy="667852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8660BE3-028A-0793-2803-5DAB2733EF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89738"/>
            <a:ext cx="2667000" cy="663624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28832D1-A608-C9B2-FCBA-8365AD9F37D2}"/>
              </a:ext>
            </a:extLst>
          </p:cNvPr>
          <p:cNvSpPr txBox="1"/>
          <p:nvPr/>
        </p:nvSpPr>
        <p:spPr>
          <a:xfrm>
            <a:off x="350543" y="1415819"/>
            <a:ext cx="26669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Scores for responding to March RTC+B Awareness Readiness Survey for QSE with Resources ~ 107 QSEs</a:t>
            </a:r>
          </a:p>
          <a:p>
            <a:endParaRPr lang="en-US" dirty="0">
              <a:solidFill>
                <a:schemeClr val="accent3"/>
              </a:solidFill>
            </a:endParaRPr>
          </a:p>
          <a:p>
            <a:r>
              <a:rPr lang="en-US" dirty="0"/>
              <a:t>Scoring does not start until week of May 19</a:t>
            </a:r>
          </a:p>
        </p:txBody>
      </p:sp>
    </p:spTree>
    <p:extLst>
      <p:ext uri="{BB962C8B-B14F-4D97-AF65-F5344CB8AC3E}">
        <p14:creationId xmlns:p14="http://schemas.microsoft.com/office/powerpoint/2010/main" val="2893920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14902-58A6-F32B-2045-3952E8206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3AA3F-C7A4-AFFC-0DBD-441A412B3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ERCOT Issues Impacting Trial sequence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89675-8CE0-605E-FB3F-3264FCF03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700833"/>
          </a:xfrm>
        </p:spPr>
        <p:txBody>
          <a:bodyPr/>
          <a:lstStyle/>
          <a:p>
            <a:pPr>
              <a:buFontTx/>
              <a:buChar char="-"/>
            </a:pPr>
            <a:r>
              <a:rPr lang="en-US" sz="2400" dirty="0">
                <a:solidFill>
                  <a:schemeClr val="tx2"/>
                </a:solidFill>
              </a:rPr>
              <a:t>No current issues to report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D7DD92-77EB-6699-04B8-0CC8B57317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512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47D35-388B-773E-4BED-BFB0B5168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Wrap-Up and Questions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97F78F1-831D-5D2B-D86F-5DA2B2C9A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814633"/>
            <a:ext cx="8534400" cy="5257800"/>
          </a:xfrm>
        </p:spPr>
        <p:txBody>
          <a:bodyPr/>
          <a:lstStyle/>
          <a:p>
            <a:pPr marL="0" indent="0">
              <a:buNone/>
            </a:pPr>
            <a:endParaRPr lang="en-US" sz="1600" u="sng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2"/>
                </a:solidFill>
              </a:rPr>
              <a:t>Remainder of meeting time to take questions each week- 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First round of questions specifically about this Market Trial period 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Second round of questions for more general RTC+B as time allows</a:t>
            </a:r>
          </a:p>
          <a:p>
            <a:pPr>
              <a:buFontTx/>
              <a:buChar char="-"/>
            </a:pPr>
            <a:endParaRPr lang="en-US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en-US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2"/>
                </a:solidFill>
              </a:rPr>
              <a:t>Can always email the RTC+B Program mailbox: </a:t>
            </a:r>
            <a:r>
              <a:rPr lang="en-US" sz="2000" dirty="0">
                <a:solidFill>
                  <a:schemeClr val="tx2"/>
                </a:solidFill>
                <a:hlinkClick r:id="rId2"/>
              </a:rPr>
              <a:t>RTCB@ercot.com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</a:p>
          <a:p>
            <a:pPr marL="0" indent="0">
              <a:buNone/>
            </a:pPr>
            <a:endParaRPr lang="en-US" sz="2000" u="sng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u="sng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2"/>
                </a:solidFill>
              </a:rPr>
              <a:t>ERCOT is working to develop Market Trials Frequently Asked Question document to evolve during trials.</a:t>
            </a:r>
          </a:p>
          <a:p>
            <a:pPr marL="0" indent="0">
              <a:buNone/>
            </a:pPr>
            <a:endParaRPr lang="en-US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2"/>
                </a:solidFill>
              </a:rPr>
              <a:t>Thanks for your support!</a:t>
            </a:r>
          </a:p>
        </p:txBody>
      </p:sp>
    </p:spTree>
    <p:extLst>
      <p:ext uri="{BB962C8B-B14F-4D97-AF65-F5344CB8AC3E}">
        <p14:creationId xmlns:p14="http://schemas.microsoft.com/office/powerpoint/2010/main" val="680624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D6869-86A1-B83B-8299-C2EB10231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20F1E-D4E3-7A70-2873-597B398F2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sz="2000" dirty="0"/>
              <a:t>Antitrust Admonition</a:t>
            </a:r>
          </a:p>
          <a:p>
            <a:pPr>
              <a:buFontTx/>
              <a:buChar char="-"/>
            </a:pPr>
            <a:r>
              <a:rPr lang="en-US" sz="2000" dirty="0"/>
              <a:t>For first meeting: </a:t>
            </a:r>
          </a:p>
          <a:p>
            <a:pPr lvl="1">
              <a:buFontTx/>
              <a:buChar char="-"/>
            </a:pPr>
            <a:r>
              <a:rPr lang="en-US" sz="1600" dirty="0"/>
              <a:t>Orientation to Market Trials and Key Artifacts</a:t>
            </a:r>
          </a:p>
          <a:p>
            <a:pPr>
              <a:buFontTx/>
              <a:buChar char="-"/>
            </a:pPr>
            <a:r>
              <a:rPr lang="en-US" sz="2000" dirty="0"/>
              <a:t>Expectations of QSEs for the Week</a:t>
            </a:r>
          </a:p>
          <a:p>
            <a:pPr lvl="1">
              <a:buFontTx/>
              <a:buChar char="-"/>
            </a:pPr>
            <a:r>
              <a:rPr lang="en-US" sz="1600" dirty="0"/>
              <a:t>Review 2 Handbooks</a:t>
            </a:r>
          </a:p>
          <a:p>
            <a:pPr>
              <a:buFontTx/>
              <a:buChar char="-"/>
            </a:pPr>
            <a:r>
              <a:rPr lang="en-US" sz="2000" dirty="0"/>
              <a:t>Communicate any known Issues within On-going Trial</a:t>
            </a:r>
          </a:p>
          <a:p>
            <a:pPr>
              <a:buFontTx/>
              <a:buChar char="-"/>
            </a:pPr>
            <a:r>
              <a:rPr lang="en-US" sz="2000" dirty="0"/>
              <a:t>Provide Snapshot of Cumulative QSE Scorecards </a:t>
            </a:r>
          </a:p>
          <a:p>
            <a:pPr>
              <a:buFontTx/>
              <a:buChar char="-"/>
            </a:pPr>
            <a:r>
              <a:rPr lang="en-US" sz="2000" dirty="0"/>
              <a:t>Support any Technical and/or Business Questions</a:t>
            </a:r>
          </a:p>
          <a:p>
            <a:pPr lvl="1">
              <a:buFontTx/>
              <a:buChar char="-"/>
            </a:pPr>
            <a:endParaRPr lang="en-US" sz="1600" dirty="0"/>
          </a:p>
          <a:p>
            <a:pPr lvl="1">
              <a:buFontTx/>
              <a:buChar char="-"/>
            </a:pPr>
            <a:endParaRPr lang="en-US" sz="1600" dirty="0"/>
          </a:p>
          <a:p>
            <a:pPr marL="457200" lvl="1" indent="0">
              <a:buNone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lvl="1">
              <a:buFontTx/>
              <a:buChar char="-"/>
            </a:pPr>
            <a:endParaRPr lang="en-US" sz="1400" dirty="0"/>
          </a:p>
          <a:p>
            <a:pPr>
              <a:buFontTx/>
              <a:buChar char="-"/>
            </a:pPr>
            <a:endParaRPr lang="en-US" sz="1800" dirty="0"/>
          </a:p>
          <a:p>
            <a:pPr>
              <a:buFontTx/>
              <a:buChar char="-"/>
            </a:pPr>
            <a:endParaRPr lang="en-US" sz="1800" dirty="0"/>
          </a:p>
          <a:p>
            <a:pPr lvl="1">
              <a:buFontTx/>
              <a:buChar char="-"/>
            </a:pPr>
            <a:endParaRPr lang="en-US" sz="14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8D7AED-487B-8A2B-4965-52C071878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593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6AF33-F71D-197A-1BE9-91F04A0A3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F11C1A-9583-2614-97BF-C09B911031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8" name="Content Placeholder 7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D1747901-7D00-631B-D2A7-9798DF9B98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57200"/>
            <a:ext cx="7467600" cy="3517496"/>
          </a:xfrm>
          <a:ln>
            <a:solidFill>
              <a:schemeClr val="accent1"/>
            </a:solidFill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08E3D3E-5670-4482-47A0-AE189C3339A0}"/>
              </a:ext>
            </a:extLst>
          </p:cNvPr>
          <p:cNvSpPr txBox="1"/>
          <p:nvPr/>
        </p:nvSpPr>
        <p:spPr>
          <a:xfrm>
            <a:off x="685800" y="4419600"/>
            <a:ext cx="7467600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tx2"/>
                </a:solidFill>
              </a:rPr>
              <a:t>WebEx</a:t>
            </a:r>
            <a:r>
              <a:rPr lang="en-US" dirty="0">
                <a:solidFill>
                  <a:schemeClr val="tx2"/>
                </a:solidFill>
              </a:rPr>
              <a:t> Meeting reminders (same as other ERCOT forums):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chemeClr val="tx2"/>
                </a:solidFill>
              </a:rPr>
              <a:t>Please keep line muted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chemeClr val="tx2"/>
                </a:solidFill>
              </a:rPr>
              <a:t>If you have a question, </a:t>
            </a:r>
            <a:r>
              <a:rPr lang="en-US" i="1" u="sng" dirty="0">
                <a:solidFill>
                  <a:srgbClr val="C00000"/>
                </a:solidFill>
              </a:rPr>
              <a:t>please use the chat feature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to either:</a:t>
            </a:r>
          </a:p>
          <a:p>
            <a:pPr marL="742950" lvl="1" indent="-285750">
              <a:buFontTx/>
              <a:buChar char="-"/>
            </a:pPr>
            <a:r>
              <a:rPr lang="en-US" dirty="0">
                <a:solidFill>
                  <a:schemeClr val="tx2"/>
                </a:solidFill>
              </a:rPr>
              <a:t>Type in your question, or </a:t>
            </a:r>
          </a:p>
          <a:p>
            <a:pPr marL="742950" lvl="1" indent="-285750">
              <a:buFontTx/>
              <a:buChar char="-"/>
            </a:pPr>
            <a:r>
              <a:rPr lang="en-US" dirty="0">
                <a:solidFill>
                  <a:schemeClr val="tx2"/>
                </a:solidFill>
              </a:rPr>
              <a:t>Type in “Question” and wait to be recognized to state question</a:t>
            </a:r>
          </a:p>
        </p:txBody>
      </p:sp>
    </p:spTree>
    <p:extLst>
      <p:ext uri="{BB962C8B-B14F-4D97-AF65-F5344CB8AC3E}">
        <p14:creationId xmlns:p14="http://schemas.microsoft.com/office/powerpoint/2010/main" val="2168210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E1E05E3-4B7B-AEE0-856E-A594EC516AA4}"/>
              </a:ext>
            </a:extLst>
          </p:cNvPr>
          <p:cNvCxnSpPr>
            <a:cxnSpLocks/>
          </p:cNvCxnSpPr>
          <p:nvPr/>
        </p:nvCxnSpPr>
        <p:spPr>
          <a:xfrm flipH="1">
            <a:off x="762000" y="1713556"/>
            <a:ext cx="31619" cy="27935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03CBEDC4-DD5C-FBF7-F95E-F01476871118}"/>
              </a:ext>
            </a:extLst>
          </p:cNvPr>
          <p:cNvCxnSpPr>
            <a:cxnSpLocks/>
          </p:cNvCxnSpPr>
          <p:nvPr/>
        </p:nvCxnSpPr>
        <p:spPr>
          <a:xfrm>
            <a:off x="8256447" y="1766211"/>
            <a:ext cx="2113" cy="17129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B040F72-109E-1A7E-29AB-ED2E8665DF38}"/>
              </a:ext>
            </a:extLst>
          </p:cNvPr>
          <p:cNvCxnSpPr>
            <a:cxnSpLocks/>
          </p:cNvCxnSpPr>
          <p:nvPr/>
        </p:nvCxnSpPr>
        <p:spPr>
          <a:xfrm>
            <a:off x="7190469" y="1602142"/>
            <a:ext cx="0" cy="19878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CF38D88-58F7-5323-6857-8F7052CD7E38}"/>
              </a:ext>
            </a:extLst>
          </p:cNvPr>
          <p:cNvCxnSpPr>
            <a:cxnSpLocks/>
          </p:cNvCxnSpPr>
          <p:nvPr/>
        </p:nvCxnSpPr>
        <p:spPr>
          <a:xfrm flipH="1">
            <a:off x="5045440" y="1782732"/>
            <a:ext cx="6405" cy="403677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B74B7F0-8252-961E-075D-594F83CC1D32}"/>
              </a:ext>
            </a:extLst>
          </p:cNvPr>
          <p:cNvCxnSpPr>
            <a:cxnSpLocks/>
          </p:cNvCxnSpPr>
          <p:nvPr/>
        </p:nvCxnSpPr>
        <p:spPr>
          <a:xfrm flipH="1">
            <a:off x="2991995" y="1782732"/>
            <a:ext cx="2572" cy="27935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EA97032A-B3FD-6C23-37C5-0CBE23E63CB1}"/>
              </a:ext>
            </a:extLst>
          </p:cNvPr>
          <p:cNvSpPr txBox="1">
            <a:spLocks/>
          </p:cNvSpPr>
          <p:nvPr/>
        </p:nvSpPr>
        <p:spPr>
          <a:xfrm>
            <a:off x="395202" y="233765"/>
            <a:ext cx="8487633" cy="57095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Sequence and Dates for Market Trials to Go-Live </a:t>
            </a:r>
            <a:br>
              <a:rPr lang="en-US" sz="2000" dirty="0"/>
            </a:b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92D907A-7C61-779A-5A91-6DB38D796CC0}"/>
              </a:ext>
            </a:extLst>
          </p:cNvPr>
          <p:cNvSpPr/>
          <p:nvPr/>
        </p:nvSpPr>
        <p:spPr>
          <a:xfrm>
            <a:off x="762001" y="3440574"/>
            <a:ext cx="2229994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u="sng" dirty="0">
                <a:solidFill>
                  <a:schemeClr val="tx1"/>
                </a:solidFill>
              </a:rPr>
              <a:t>#1 RTC QSE Submission Testing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(Submit COP, RT AS Offers, 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DAM Virtual AS, Outages for ESRs)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7C9F43-D1CD-5F82-6143-0F5ED6118E96}"/>
              </a:ext>
            </a:extLst>
          </p:cNvPr>
          <p:cNvSpPr/>
          <p:nvPr/>
        </p:nvSpPr>
        <p:spPr>
          <a:xfrm>
            <a:off x="3000727" y="3440574"/>
            <a:ext cx="2042141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u="sng" dirty="0">
                <a:solidFill>
                  <a:schemeClr val="tx1"/>
                </a:solidFill>
              </a:rPr>
              <a:t>#3 Open-loop RTC SCED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(QSE offers, SCED non-binding award/dispatch)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026E3E-4BBC-2CDE-660F-6E7C39CFCED7}"/>
              </a:ext>
            </a:extLst>
          </p:cNvPr>
          <p:cNvSpPr/>
          <p:nvPr/>
        </p:nvSpPr>
        <p:spPr>
          <a:xfrm>
            <a:off x="5057104" y="3440574"/>
            <a:ext cx="2139898" cy="1806724"/>
          </a:xfrm>
          <a:prstGeom prst="rect">
            <a:avLst/>
          </a:prstGeom>
          <a:solidFill>
            <a:srgbClr val="F8948A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#5 Ongoing Open-Loop</a:t>
            </a:r>
          </a:p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&amp; Periodic Closed-loop SCED/LFC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(QSE RTC offers and telemetry to support closed-loop frequency control test 2-3 tests of 2-4 hour durations)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0838D4D-9AF0-66C4-0D8E-0A4D26D70D3D}"/>
              </a:ext>
            </a:extLst>
          </p:cNvPr>
          <p:cNvSpPr/>
          <p:nvPr/>
        </p:nvSpPr>
        <p:spPr>
          <a:xfrm>
            <a:off x="756015" y="4508864"/>
            <a:ext cx="2238552" cy="738434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u="sng" dirty="0">
                <a:solidFill>
                  <a:schemeClr val="tx1"/>
                </a:solidFill>
              </a:rPr>
              <a:t>#2 RTC QSE Telemetry Checkout </a:t>
            </a:r>
            <a:r>
              <a:rPr lang="en-US" sz="1100" dirty="0">
                <a:solidFill>
                  <a:schemeClr val="tx1"/>
                </a:solidFill>
              </a:rPr>
              <a:t>(QSEs add/verify new telemetry points for UDSP, New ramp rates, ESR telemetry)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9716E97-B79F-8D46-15FD-EF530D7CEE6F}"/>
              </a:ext>
            </a:extLst>
          </p:cNvPr>
          <p:cNvSpPr/>
          <p:nvPr/>
        </p:nvSpPr>
        <p:spPr>
          <a:xfrm>
            <a:off x="5043328" y="5433765"/>
            <a:ext cx="2139899" cy="738435"/>
          </a:xfrm>
          <a:prstGeom prst="rect">
            <a:avLst/>
          </a:prstGeom>
          <a:solidFill>
            <a:srgbClr val="92D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#6 Day-Ahead Market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(Non-binding DAM using QSE offers for at least 2 tests)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A243BC-6D29-109B-91A6-4029970CE6A7}"/>
              </a:ext>
            </a:extLst>
          </p:cNvPr>
          <p:cNvSpPr/>
          <p:nvPr/>
        </p:nvSpPr>
        <p:spPr>
          <a:xfrm>
            <a:off x="7188486" y="3437333"/>
            <a:ext cx="1086131" cy="2734867"/>
          </a:xfrm>
          <a:prstGeom prst="rect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b="1" u="sng" dirty="0">
                <a:solidFill>
                  <a:schemeClr val="tx1"/>
                </a:solidFill>
              </a:rPr>
              <a:t>Transition to Go-Live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>Upon completion of testing, confirmation of ERCOT and market readiness for Go-Live.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B04C06B-C52B-F389-AC5E-A225AA27F943}"/>
              </a:ext>
            </a:extLst>
          </p:cNvPr>
          <p:cNvSpPr/>
          <p:nvPr/>
        </p:nvSpPr>
        <p:spPr>
          <a:xfrm>
            <a:off x="709698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May 2025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1A5A9EE-CEF8-7774-1B9B-556FBB9408BF}"/>
              </a:ext>
            </a:extLst>
          </p:cNvPr>
          <p:cNvSpPr/>
          <p:nvPr/>
        </p:nvSpPr>
        <p:spPr>
          <a:xfrm>
            <a:off x="1777692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June 2025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15462826-8396-1072-6270-9CEF9E396EC3}"/>
              </a:ext>
            </a:extLst>
          </p:cNvPr>
          <p:cNvSpPr/>
          <p:nvPr/>
        </p:nvSpPr>
        <p:spPr>
          <a:xfrm>
            <a:off x="2855490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July 2025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22F09F3-7FED-D165-CAC6-5872696DC5B8}"/>
              </a:ext>
            </a:extLst>
          </p:cNvPr>
          <p:cNvSpPr/>
          <p:nvPr/>
        </p:nvSpPr>
        <p:spPr>
          <a:xfrm>
            <a:off x="3933075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Aug 2025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45B9E6F-084C-A3B5-BD31-9FF09D8E34C1}"/>
              </a:ext>
            </a:extLst>
          </p:cNvPr>
          <p:cNvSpPr/>
          <p:nvPr/>
        </p:nvSpPr>
        <p:spPr>
          <a:xfrm>
            <a:off x="5002525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Sep 2025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41105A9-C787-2703-CAF0-7909C9525862}"/>
              </a:ext>
            </a:extLst>
          </p:cNvPr>
          <p:cNvSpPr/>
          <p:nvPr/>
        </p:nvSpPr>
        <p:spPr>
          <a:xfrm>
            <a:off x="6057822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Oct 2025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869C7E7-6AD6-66EE-9476-0F679F08C46C}"/>
              </a:ext>
            </a:extLst>
          </p:cNvPr>
          <p:cNvSpPr/>
          <p:nvPr/>
        </p:nvSpPr>
        <p:spPr>
          <a:xfrm>
            <a:off x="7124700" y="2231056"/>
            <a:ext cx="1066800" cy="381000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Nov 2025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32395EE-33E2-A0BC-9F5A-829AF4E65FA6}"/>
              </a:ext>
            </a:extLst>
          </p:cNvPr>
          <p:cNvSpPr/>
          <p:nvPr/>
        </p:nvSpPr>
        <p:spPr>
          <a:xfrm>
            <a:off x="8191500" y="2231056"/>
            <a:ext cx="805633" cy="380999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Dec 2025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9465D1A-060B-F121-F06A-AF0A5EF59DD0}"/>
              </a:ext>
            </a:extLst>
          </p:cNvPr>
          <p:cNvSpPr/>
          <p:nvPr/>
        </p:nvSpPr>
        <p:spPr>
          <a:xfrm>
            <a:off x="2989882" y="4507110"/>
            <a:ext cx="2049398" cy="738434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00" b="1" u="sng" dirty="0">
                <a:solidFill>
                  <a:schemeClr val="tx1"/>
                </a:solidFill>
              </a:rPr>
              <a:t>#4 QSE Telemetry Tests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(Individual QSE to follow UDSP and support new ramp rate and ESR telemetry)</a:t>
            </a: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F2F16B1F-63A9-8500-B166-F4A8E6E29F12}"/>
              </a:ext>
            </a:extLst>
          </p:cNvPr>
          <p:cNvSpPr/>
          <p:nvPr/>
        </p:nvSpPr>
        <p:spPr>
          <a:xfrm>
            <a:off x="776202" y="2612056"/>
            <a:ext cx="6394459" cy="570951"/>
          </a:xfrm>
          <a:prstGeom prst="homePlate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QSE Scorecards &amp; Exit Criteria for each Trial Phase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0519A9-0C02-DC6F-1AA2-E48EFB265269}"/>
              </a:ext>
            </a:extLst>
          </p:cNvPr>
          <p:cNvSpPr txBox="1"/>
          <p:nvPr/>
        </p:nvSpPr>
        <p:spPr>
          <a:xfrm>
            <a:off x="780551" y="1766211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5/5/25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168978B-C93E-362D-C8FE-5A79048E3FD1}"/>
              </a:ext>
            </a:extLst>
          </p:cNvPr>
          <p:cNvSpPr txBox="1"/>
          <p:nvPr/>
        </p:nvSpPr>
        <p:spPr>
          <a:xfrm>
            <a:off x="2971800" y="1766211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7/7/25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253E6AA-13E4-0F7F-7E32-D052173B0325}"/>
              </a:ext>
            </a:extLst>
          </p:cNvPr>
          <p:cNvSpPr txBox="1"/>
          <p:nvPr/>
        </p:nvSpPr>
        <p:spPr>
          <a:xfrm>
            <a:off x="7135664" y="1581545"/>
            <a:ext cx="1170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30-day Market Notice</a:t>
            </a:r>
          </a:p>
          <a:p>
            <a:r>
              <a:rPr lang="en-US" sz="1200" dirty="0"/>
              <a:t>11/5/25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F84B4E5-3DF5-E3A3-87C1-CC46E09B68AC}"/>
              </a:ext>
            </a:extLst>
          </p:cNvPr>
          <p:cNvSpPr txBox="1"/>
          <p:nvPr/>
        </p:nvSpPr>
        <p:spPr>
          <a:xfrm>
            <a:off x="5029200" y="1766211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Start </a:t>
            </a:r>
          </a:p>
          <a:p>
            <a:r>
              <a:rPr lang="en-US" sz="1200" dirty="0"/>
              <a:t>9/2/25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AAB836F-23AE-B9EC-777B-494ED303ACD7}"/>
              </a:ext>
            </a:extLst>
          </p:cNvPr>
          <p:cNvSpPr txBox="1"/>
          <p:nvPr/>
        </p:nvSpPr>
        <p:spPr>
          <a:xfrm>
            <a:off x="8191500" y="1766211"/>
            <a:ext cx="952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Go-Live</a:t>
            </a:r>
          </a:p>
          <a:p>
            <a:r>
              <a:rPr lang="en-US" sz="1200" dirty="0"/>
              <a:t>12/5/25*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F495A0-643F-DA75-9F60-DDC5FA1F2722}"/>
              </a:ext>
            </a:extLst>
          </p:cNvPr>
          <p:cNvSpPr txBox="1"/>
          <p:nvPr/>
        </p:nvSpPr>
        <p:spPr>
          <a:xfrm>
            <a:off x="756015" y="5642587"/>
            <a:ext cx="4202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* Go-Live date reflects 12/5/2025 as first Operating Day</a:t>
            </a:r>
          </a:p>
          <a:p>
            <a:r>
              <a:rPr lang="en-US" sz="1200" i="1" dirty="0"/>
              <a:t>  where 12/4/2025 is planned software migration.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7C1EB6B-BBD9-A444-50F6-48256210236A}"/>
              </a:ext>
            </a:extLst>
          </p:cNvPr>
          <p:cNvSpPr/>
          <p:nvPr/>
        </p:nvSpPr>
        <p:spPr>
          <a:xfrm rot="16200000">
            <a:off x="-133552" y="1791752"/>
            <a:ext cx="1164255" cy="476349"/>
          </a:xfrm>
          <a:prstGeom prst="rect">
            <a:avLst/>
          </a:prstGeom>
          <a:solidFill>
            <a:srgbClr val="E6EB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March/April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2025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DFCB413-2C20-351A-55A5-D0EA988CAA30}"/>
              </a:ext>
            </a:extLst>
          </p:cNvPr>
          <p:cNvSpPr/>
          <p:nvPr/>
        </p:nvSpPr>
        <p:spPr>
          <a:xfrm rot="16200000">
            <a:off x="-1072551" y="3895007"/>
            <a:ext cx="3030533" cy="4646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QSE/Vendor Submission Sandbox and Telemetry Points added Prod EMS model.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1EAFC5-4E29-3D2C-7301-4F57A049C413}"/>
              </a:ext>
            </a:extLst>
          </p:cNvPr>
          <p:cNvSpPr txBox="1"/>
          <p:nvPr/>
        </p:nvSpPr>
        <p:spPr>
          <a:xfrm>
            <a:off x="395202" y="766526"/>
            <a:ext cx="86216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C00000"/>
                </a:solidFill>
              </a:rPr>
              <a:t>Market trials are a progression of activities to mitigate the risk for Go-Live on new systems and processes for both the Market Participants &amp; ERCOT.</a:t>
            </a:r>
          </a:p>
        </p:txBody>
      </p:sp>
    </p:spTree>
    <p:extLst>
      <p:ext uri="{BB962C8B-B14F-4D97-AF65-F5344CB8AC3E}">
        <p14:creationId xmlns:p14="http://schemas.microsoft.com/office/powerpoint/2010/main" val="2467594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F5C666-F753-C7E5-AD94-9E592D070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B883F-FC95-D946-3723-8BFD684F4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Trials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B1A8F7C-24EE-05DC-4578-C18EB6403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814633"/>
            <a:ext cx="8534400" cy="3300167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TAC Approved the </a:t>
            </a:r>
            <a:r>
              <a:rPr lang="en-US" sz="1600" u="sng" dirty="0">
                <a:solidFill>
                  <a:schemeClr val="tx2"/>
                </a:solidFill>
                <a:hlinkClick r:id="rId2"/>
              </a:rPr>
              <a:t>Market Trials Plan</a:t>
            </a:r>
            <a:r>
              <a:rPr lang="en-US" sz="1600" dirty="0">
                <a:solidFill>
                  <a:schemeClr val="tx2"/>
                </a:solidFill>
              </a:rPr>
              <a:t> in October 2024</a:t>
            </a:r>
          </a:p>
          <a:p>
            <a:pPr marL="0" indent="0">
              <a:buNone/>
            </a:pPr>
            <a:endParaRPr lang="en-US" sz="1600" u="sng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u="sng" dirty="0">
                <a:solidFill>
                  <a:schemeClr val="tx2"/>
                </a:solidFill>
              </a:rPr>
              <a:t>Discussions with RTC+B Task Force have shaped the Handbooks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#1- QSE Submission Testing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#2- QSE Telemetry Tests 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#3- Open Loop SCED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#4- QSE Telemetry Tests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#5- Close-Loop LFC Tests (draft)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	Handbook #6- Day-Ahead Market Tests (draft)</a:t>
            </a: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All are posted on the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hlinkClick r:id="rId3"/>
              </a:rPr>
              <a:t>RTCBTF Homepage </a:t>
            </a: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under Market Trials banner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D98A1A-9210-2F40-B9E5-D6EF8FDDE5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5600" y="3657600"/>
            <a:ext cx="4247801" cy="2789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856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97587-7DDC-197A-148B-FBDE63299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69A28-D94A-F887-2928-D5D1F2158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Trials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C192CBD-41C4-C54E-66EC-C449CEDE6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119433"/>
            <a:ext cx="8534400" cy="5281367"/>
          </a:xfrm>
        </p:spPr>
        <p:txBody>
          <a:bodyPr/>
          <a:lstStyle/>
          <a:p>
            <a:pPr marL="0" indent="0">
              <a:buNone/>
            </a:pPr>
            <a:r>
              <a:rPr lang="en-US" sz="1800" u="sng" dirty="0">
                <a:solidFill>
                  <a:schemeClr val="tx2"/>
                </a:solidFill>
              </a:rPr>
              <a:t>Detailed discussions with TWG have provided technical content details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Digital Certificate details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Connectivity/URL details to User Interfaces and APIs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Reminder of how to submit new ICCP requests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RTC and Production Telemetry connectivity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	Network Model Load Schedule</a:t>
            </a: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All are posted on the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hlinkClick r:id="rId2"/>
              </a:rPr>
              <a:t>RTCBTF Homepage </a:t>
            </a:r>
            <a:endParaRPr lang="en-US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</a:rPr>
              <a:t>under Technical Details banner</a:t>
            </a:r>
          </a:p>
        </p:txBody>
      </p:sp>
      <p:pic>
        <p:nvPicPr>
          <p:cNvPr id="5" name="Picture 4" descr="Text&#10;&#10;AI-generated content may be incorrect.">
            <a:extLst>
              <a:ext uri="{FF2B5EF4-FFF2-40B4-BE49-F238E27FC236}">
                <a16:creationId xmlns:a16="http://schemas.microsoft.com/office/drawing/2014/main" id="{26A1BB48-7338-7127-CBD9-E5B1B20C5B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525" y="3886200"/>
            <a:ext cx="5707875" cy="2339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127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D9465-E850-845B-40BF-CF5A4309C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RTCBTF website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6DA71-09C2-A087-7B9A-6392C24E2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>
                <a:solidFill>
                  <a:schemeClr val="tx2"/>
                </a:solidFill>
              </a:rPr>
              <a:t>We will now open </a:t>
            </a:r>
            <a:r>
              <a:rPr lang="en-US" sz="2400" dirty="0">
                <a:solidFill>
                  <a:schemeClr val="tx2"/>
                </a:solidFill>
                <a:hlinkClick r:id="rId2"/>
              </a:rPr>
              <a:t>RTCBTF home page </a:t>
            </a:r>
            <a:r>
              <a:rPr lang="en-US" sz="2400" dirty="0">
                <a:solidFill>
                  <a:schemeClr val="tx2"/>
                </a:solidFill>
              </a:rPr>
              <a:t>and walk through the key materials you will need for next 2 months.</a:t>
            </a: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</a:endParaRPr>
          </a:p>
          <a:p>
            <a:pPr lvl="1"/>
            <a:r>
              <a:rPr lang="en-US" sz="2400" dirty="0">
                <a:solidFill>
                  <a:schemeClr val="tx2"/>
                </a:solidFill>
              </a:rPr>
              <a:t>Walkthrough the 2 Handbooks (Nathan and Abhi)</a:t>
            </a:r>
          </a:p>
          <a:p>
            <a:pPr lvl="1"/>
            <a:endParaRPr lang="en-US" sz="2400" dirty="0">
              <a:solidFill>
                <a:schemeClr val="tx2"/>
              </a:solidFill>
            </a:endParaRPr>
          </a:p>
          <a:p>
            <a:pPr lvl="1"/>
            <a:r>
              <a:rPr lang="en-US" sz="2400" dirty="0">
                <a:solidFill>
                  <a:schemeClr val="tx2"/>
                </a:solidFill>
              </a:rPr>
              <a:t>Walkthrough the key technical docs (Sruthi and Tejas)</a:t>
            </a:r>
          </a:p>
          <a:p>
            <a:pPr marL="457200" lvl="1" indent="0">
              <a:buNone/>
            </a:pPr>
            <a:endParaRPr lang="en-US" sz="2400" dirty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en-US" sz="2400" dirty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B08F32-3CD7-7DFF-94D8-3219C080AE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884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graphical user interface&#10;&#10;AI-generated content may be incorrect.">
            <a:extLst>
              <a:ext uri="{FF2B5EF4-FFF2-40B4-BE49-F238E27FC236}">
                <a16:creationId xmlns:a16="http://schemas.microsoft.com/office/drawing/2014/main" id="{390AA276-F0AC-EE43-AE1A-5B50550C50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86028"/>
            <a:ext cx="5433531" cy="420037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368A02B-5C7F-08EE-0F03-8050233C4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Model Schedule and ESRs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EEBA4D-D3A7-2E7B-EE72-FE194A129E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FEF5EC-1F75-3F89-2742-24F9A8ECBA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5069" y="1302116"/>
            <a:ext cx="4197041" cy="418428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C984782-A228-E623-4897-D7044CA2B39E}"/>
              </a:ext>
            </a:extLst>
          </p:cNvPr>
          <p:cNvSpPr/>
          <p:nvPr/>
        </p:nvSpPr>
        <p:spPr>
          <a:xfrm>
            <a:off x="438868" y="5181600"/>
            <a:ext cx="3142531" cy="30479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4277677-7CF3-1E1A-8C6D-E1A41A4500E2}"/>
              </a:ext>
            </a:extLst>
          </p:cNvPr>
          <p:cNvSpPr/>
          <p:nvPr/>
        </p:nvSpPr>
        <p:spPr>
          <a:xfrm>
            <a:off x="438868" y="3733800"/>
            <a:ext cx="3886201" cy="381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89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F18E5-5555-7235-B729-A359A2DF6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74035-4D00-153F-495B-353675A50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Market Trial activities for this week and following weeks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EB523-5ABE-B789-ED30-4EF9FEAFA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700833"/>
          </a:xfrm>
        </p:spPr>
        <p:txBody>
          <a:bodyPr/>
          <a:lstStyle/>
          <a:p>
            <a:pPr>
              <a:buFontTx/>
              <a:buChar char="-"/>
            </a:pPr>
            <a:r>
              <a:rPr lang="en-US" sz="2400" dirty="0">
                <a:solidFill>
                  <a:schemeClr val="tx2"/>
                </a:solidFill>
              </a:rPr>
              <a:t>QSE connectivity and market submissions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Submit to Market Management System and Outage Scheduler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Goal to submit at least one successful transaction for each requested transaction type per QSE once during the 8 week period</a:t>
            </a:r>
          </a:p>
          <a:p>
            <a:pPr>
              <a:buFontTx/>
              <a:buChar char="-"/>
            </a:pPr>
            <a:endParaRPr lang="en-US" sz="24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n-US" sz="2400" dirty="0">
                <a:solidFill>
                  <a:schemeClr val="tx2"/>
                </a:solidFill>
              </a:rPr>
              <a:t>QSE set up and population of telemetry points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Submit ICCP requests to ERCOT to add telemetry points</a:t>
            </a:r>
          </a:p>
          <a:p>
            <a:pPr lvl="1">
              <a:buFontTx/>
              <a:buChar char="-"/>
            </a:pPr>
            <a:r>
              <a:rPr lang="en-US" sz="2000" dirty="0">
                <a:solidFill>
                  <a:schemeClr val="tx2"/>
                </a:solidFill>
              </a:rPr>
              <a:t>Goal to complete set-up of telemetry </a:t>
            </a:r>
          </a:p>
          <a:p>
            <a:pPr lvl="1">
              <a:buFontTx/>
              <a:buChar char="-"/>
            </a:pPr>
            <a:endParaRPr lang="en-US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r>
              <a:rPr lang="en-US" sz="2400" dirty="0">
                <a:solidFill>
                  <a:schemeClr val="tx2"/>
                </a:solidFill>
              </a:rPr>
              <a:t>Scoring will not start until Week of May 19</a:t>
            </a:r>
          </a:p>
          <a:p>
            <a:pPr lvl="1">
              <a:buFontTx/>
              <a:buChar char="-"/>
            </a:pPr>
            <a:endParaRPr lang="en-US" sz="2000" dirty="0">
              <a:solidFill>
                <a:schemeClr val="tx2"/>
              </a:solidFill>
            </a:endParaRPr>
          </a:p>
          <a:p>
            <a:pPr>
              <a:buFontTx/>
              <a:buChar char="-"/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3736FB-EBA7-8509-CE63-D809A04EFE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4167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999AAC16EAB41985F08B9B30BD6F8" ma:contentTypeVersion="4" ma:contentTypeDescription="Create a new document." ma:contentTypeScope="" ma:versionID="e17db7c92bbe4a954239b0aad63199c1">
  <xsd:schema xmlns:xsd="http://www.w3.org/2001/XMLSchema" xmlns:xs="http://www.w3.org/2001/XMLSchema" xmlns:p="http://schemas.microsoft.com/office/2006/metadata/properties" xmlns:ns2="8d5ee879-813f-4fb9-b7c2-a59846c21aeb" targetNamespace="http://schemas.microsoft.com/office/2006/metadata/properties" ma:root="true" ma:fieldsID="dbeeea33673683b355d19f3b50507d1a" ns2:_="">
    <xsd:import namespace="8d5ee879-813f-4fb9-b7c2-a59846c21aeb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Year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ee879-813f-4fb9-b7c2-a59846c21aeb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Internal "/>
          <xsd:enumeration value="Confidential"/>
          <xsd:enumeration value="Public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22"/>
          <xsd:enumeration value="2023"/>
          <xsd:enumeration value="2024"/>
          <xsd:enumeration value="202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8d5ee879-813f-4fb9-b7c2-a59846c21aeb" xsi:nil="true"/>
    <Audience xmlns="8d5ee879-813f-4fb9-b7c2-a59846c21aeb">Public</Audience>
  </documentManagement>
</p:properties>
</file>

<file path=customXml/itemProps1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CE88CD-E9E0-4BB6-AD83-C594282F53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ee879-813f-4fb9-b7c2-a59846c21a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A526C54-2038-4DDB-9077-84C80FF069E0}">
  <ds:schemaRefs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c34af464-7aa1-4edd-9be4-83dffc1cb926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8d5ee879-813f-4fb9-b7c2-a59846c21ae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23268</TotalTime>
  <Words>736</Words>
  <Application>Microsoft Office PowerPoint</Application>
  <PresentationFormat>On-screen Show (4:3)</PresentationFormat>
  <Paragraphs>146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Cover Slide</vt:lpstr>
      <vt:lpstr>Horizontal Theme</vt:lpstr>
      <vt:lpstr>PowerPoint Presentation</vt:lpstr>
      <vt:lpstr>Outline</vt:lpstr>
      <vt:lpstr>PowerPoint Presentation</vt:lpstr>
      <vt:lpstr>PowerPoint Presentation</vt:lpstr>
      <vt:lpstr>Market Trials </vt:lpstr>
      <vt:lpstr>Market Trials </vt:lpstr>
      <vt:lpstr>RTCBTF website</vt:lpstr>
      <vt:lpstr>Network Model Schedule and ESRs</vt:lpstr>
      <vt:lpstr>Summary of Market Trial activities for this week and following weeks</vt:lpstr>
      <vt:lpstr>Scorecard  example: </vt:lpstr>
      <vt:lpstr>Current ERCOT Issues Impacting Trial sequence</vt:lpstr>
      <vt:lpstr>Wrap-Up and Questions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Mereness, Matt</cp:lastModifiedBy>
  <cp:revision>633</cp:revision>
  <cp:lastPrinted>2017-10-10T21:31:05Z</cp:lastPrinted>
  <dcterms:created xsi:type="dcterms:W3CDTF">2016-01-21T15:20:31Z</dcterms:created>
  <dcterms:modified xsi:type="dcterms:W3CDTF">2025-05-05T12:42:29Z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0x0101006D0999AAC16EAB41985F08B9B30BD6F8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ActionId">
    <vt:lpwstr>c62e7908-7660-43a6-b1c8-5c5c95dc1f11</vt:lpwstr>
  </property>
  <property fmtid="{D5CDD505-2E9C-101B-9397-08002B2CF9AE}" pid="5" name="MSIP_Label_7084cbda-52b8-46fb-a7b7-cb5bd465ed85_SetDate">
    <vt:lpwstr>2023-05-09T20:19:39Z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ContentBits">
    <vt:lpwstr>0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Method">
    <vt:lpwstr>Standard</vt:lpwstr>
  </property>
</Properties>
</file>