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1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C8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7328DF-C500-4E2B-AA83-3DAC8FC52251}" v="1" dt="2025-04-09T16:43:07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swell, Cory" userId="c63747d5-e4be-47e4-a834-0d38b13ff3ae" providerId="ADAL" clId="{6220BFF3-883A-473D-BE10-240E7BEC7DBE}"/>
    <pc:docChg chg="undo custSel modSld">
      <pc:chgData name="Carswell, Cory" userId="c63747d5-e4be-47e4-a834-0d38b13ff3ae" providerId="ADAL" clId="{6220BFF3-883A-473D-BE10-240E7BEC7DBE}" dt="2025-01-24T17:57:04.579" v="67" actId="1076"/>
      <pc:docMkLst>
        <pc:docMk/>
      </pc:docMkLst>
      <pc:sldChg chg="modSp mod">
        <pc:chgData name="Carswell, Cory" userId="c63747d5-e4be-47e4-a834-0d38b13ff3ae" providerId="ADAL" clId="{6220BFF3-883A-473D-BE10-240E7BEC7DBE}" dt="2025-01-24T17:32:04.045" v="7" actId="20577"/>
        <pc:sldMkLst>
          <pc:docMk/>
          <pc:sldMk cId="730603795" sldId="260"/>
        </pc:sldMkLst>
        <pc:spChg chg="mod">
          <ac:chgData name="Carswell, Cory" userId="c63747d5-e4be-47e4-a834-0d38b13ff3ae" providerId="ADAL" clId="{6220BFF3-883A-473D-BE10-240E7BEC7DBE}" dt="2025-01-24T17:32:04.045" v="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Carswell, Cory" userId="c63747d5-e4be-47e4-a834-0d38b13ff3ae" providerId="ADAL" clId="{6220BFF3-883A-473D-BE10-240E7BEC7DBE}" dt="2025-01-24T17:57:04.579" v="67" actId="1076"/>
        <pc:sldMkLst>
          <pc:docMk/>
          <pc:sldMk cId="2140123603" sldId="271"/>
        </pc:sldMkLst>
        <pc:spChg chg="add mod">
          <ac:chgData name="Carswell, Cory" userId="c63747d5-e4be-47e4-a834-0d38b13ff3ae" providerId="ADAL" clId="{6220BFF3-883A-473D-BE10-240E7BEC7DBE}" dt="2025-01-24T17:57:04.579" v="67" actId="1076"/>
          <ac:spMkLst>
            <pc:docMk/>
            <pc:sldMk cId="2140123603" sldId="271"/>
            <ac:spMk id="3" creationId="{5936F7A2-F446-AF71-697E-152E69D4431C}"/>
          </ac:spMkLst>
        </pc:spChg>
      </pc:sldChg>
    </pc:docChg>
  </pc:docChgLst>
  <pc:docChgLst>
    <pc:chgData name="Skiles, Matthew" userId="bb9b5f1e-7301-452e-a4f0-46a9b1f017c7" providerId="ADAL" clId="{6EBCED21-17FD-4AD7-9FAB-ED38C6B97DB3}"/>
    <pc:docChg chg="custSel modSld">
      <pc:chgData name="Skiles, Matthew" userId="bb9b5f1e-7301-452e-a4f0-46a9b1f017c7" providerId="ADAL" clId="{6EBCED21-17FD-4AD7-9FAB-ED38C6B97DB3}" dt="2025-02-21T19:23:30.927" v="25" actId="20577"/>
      <pc:docMkLst>
        <pc:docMk/>
      </pc:docMkLst>
      <pc:sldChg chg="modSp mod">
        <pc:chgData name="Skiles, Matthew" userId="bb9b5f1e-7301-452e-a4f0-46a9b1f017c7" providerId="ADAL" clId="{6EBCED21-17FD-4AD7-9FAB-ED38C6B97DB3}" dt="2025-02-21T19:23:30.927" v="25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6EBCED21-17FD-4AD7-9FAB-ED38C6B97DB3}" dt="2025-02-21T19:23:30.927" v="25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6EBCED21-17FD-4AD7-9FAB-ED38C6B97DB3}" dt="2025-02-21T19:20:02.502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3B597D36-1A16-4438-B4EE-927F5358F058}"/>
    <pc:docChg chg="custSel modSld">
      <pc:chgData name="Skiles, Matthew" userId="bb9b5f1e-7301-452e-a4f0-46a9b1f017c7" providerId="ADAL" clId="{3B597D36-1A16-4438-B4EE-927F5358F058}" dt="2025-03-13T17:03:17.319" v="15" actId="1076"/>
      <pc:docMkLst>
        <pc:docMk/>
      </pc:docMkLst>
      <pc:sldChg chg="modSp mod">
        <pc:chgData name="Skiles, Matthew" userId="bb9b5f1e-7301-452e-a4f0-46a9b1f017c7" providerId="ADAL" clId="{3B597D36-1A16-4438-B4EE-927F5358F058}" dt="2025-03-13T16:58:36.059" v="6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3B597D36-1A16-4438-B4EE-927F5358F058}" dt="2025-03-13T16:58:36.059" v="6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3B597D36-1A16-4438-B4EE-927F5358F058}" dt="2025-03-13T17:03:17.319" v="15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CE7328DF-C500-4E2B-AA83-3DAC8FC52251}"/>
    <pc:docChg chg="custSel modSld">
      <pc:chgData name="Skiles, Matthew" userId="bb9b5f1e-7301-452e-a4f0-46a9b1f017c7" providerId="ADAL" clId="{CE7328DF-C500-4E2B-AA83-3DAC8FC52251}" dt="2025-04-09T16:43:41.470" v="7" actId="20577"/>
      <pc:docMkLst>
        <pc:docMk/>
      </pc:docMkLst>
      <pc:sldChg chg="modSp mod">
        <pc:chgData name="Skiles, Matthew" userId="bb9b5f1e-7301-452e-a4f0-46a9b1f017c7" providerId="ADAL" clId="{CE7328DF-C500-4E2B-AA83-3DAC8FC52251}" dt="2025-04-09T16:43:41.470" v="7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CE7328DF-C500-4E2B-AA83-3DAC8FC52251}" dt="2025-04-09T16:43:41.470" v="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CE7328DF-C500-4E2B-AA83-3DAC8FC52251}" dt="2025-04-09T16:43:12.307" v="2" actId="1076"/>
        <pc:sldMkLst>
          <pc:docMk/>
          <pc:sldMk cId="2140123603" sldId="271"/>
        </pc:sldMkLst>
        <pc:graphicFrameChg chg="add mod">
          <ac:chgData name="Skiles, Matthew" userId="bb9b5f1e-7301-452e-a4f0-46a9b1f017c7" providerId="ADAL" clId="{CE7328DF-C500-4E2B-AA83-3DAC8FC52251}" dt="2025-04-09T16:43:12.307" v="2" actId="1076"/>
          <ac:graphicFrameMkLst>
            <pc:docMk/>
            <pc:sldMk cId="2140123603" sldId="271"/>
            <ac:graphicFrameMk id="4" creationId="{B2D3D32B-633B-B8E1-0F2D-DE5AA86F705B}"/>
          </ac:graphicFrameMkLst>
        </pc:graphicFrameChg>
        <pc:graphicFrameChg chg="del">
          <ac:chgData name="Skiles, Matthew" userId="bb9b5f1e-7301-452e-a4f0-46a9b1f017c7" providerId="ADAL" clId="{CE7328DF-C500-4E2B-AA83-3DAC8FC52251}" dt="2025-04-09T16:43:00.962" v="0" actId="478"/>
          <ac:graphicFrameMkLst>
            <pc:docMk/>
            <pc:sldMk cId="2140123603" sldId="271"/>
            <ac:graphicFrameMk id="7" creationId="{B68EFC6B-CFCE-DF20-89FC-D992C82F54C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69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– March 2025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Supplemental Ancillary Services Market (SASM) Update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6F7A2-F446-AF71-697E-152E69D4431C}"/>
              </a:ext>
            </a:extLst>
          </p:cNvPr>
          <p:cNvSpPr txBox="1"/>
          <p:nvPr/>
        </p:nvSpPr>
        <p:spPr>
          <a:xfrm>
            <a:off x="6120881" y="6217290"/>
            <a:ext cx="3425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*Minor insufficiencies due to rounding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D3D32B-633B-B8E1-0F2D-DE5AA86F7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401272"/>
              </p:ext>
            </p:extLst>
          </p:nvPr>
        </p:nvGraphicFramePr>
        <p:xfrm>
          <a:off x="666749" y="1095611"/>
          <a:ext cx="7886701" cy="2208629"/>
        </p:xfrm>
        <a:graphic>
          <a:graphicData uri="http://schemas.openxmlformats.org/drawingml/2006/table">
            <a:tbl>
              <a:tblPr/>
              <a:tblGrid>
                <a:gridCol w="840853">
                  <a:extLst>
                    <a:ext uri="{9D8B030D-6E8A-4147-A177-3AD203B41FA5}">
                      <a16:colId xmlns:a16="http://schemas.microsoft.com/office/drawing/2014/main" val="2965391562"/>
                    </a:ext>
                  </a:extLst>
                </a:gridCol>
                <a:gridCol w="504511">
                  <a:extLst>
                    <a:ext uri="{9D8B030D-6E8A-4147-A177-3AD203B41FA5}">
                      <a16:colId xmlns:a16="http://schemas.microsoft.com/office/drawing/2014/main" val="3882183070"/>
                    </a:ext>
                  </a:extLst>
                </a:gridCol>
                <a:gridCol w="1464072">
                  <a:extLst>
                    <a:ext uri="{9D8B030D-6E8A-4147-A177-3AD203B41FA5}">
                      <a16:colId xmlns:a16="http://schemas.microsoft.com/office/drawing/2014/main" val="1568731173"/>
                    </a:ext>
                  </a:extLst>
                </a:gridCol>
                <a:gridCol w="1464072">
                  <a:extLst>
                    <a:ext uri="{9D8B030D-6E8A-4147-A177-3AD203B41FA5}">
                      <a16:colId xmlns:a16="http://schemas.microsoft.com/office/drawing/2014/main" val="236072411"/>
                    </a:ext>
                  </a:extLst>
                </a:gridCol>
                <a:gridCol w="801283">
                  <a:extLst>
                    <a:ext uri="{9D8B030D-6E8A-4147-A177-3AD203B41FA5}">
                      <a16:colId xmlns:a16="http://schemas.microsoft.com/office/drawing/2014/main" val="3677577461"/>
                    </a:ext>
                  </a:extLst>
                </a:gridCol>
                <a:gridCol w="1009023">
                  <a:extLst>
                    <a:ext uri="{9D8B030D-6E8A-4147-A177-3AD203B41FA5}">
                      <a16:colId xmlns:a16="http://schemas.microsoft.com/office/drawing/2014/main" val="1765332231"/>
                    </a:ext>
                  </a:extLst>
                </a:gridCol>
                <a:gridCol w="1009023">
                  <a:extLst>
                    <a:ext uri="{9D8B030D-6E8A-4147-A177-3AD203B41FA5}">
                      <a16:colId xmlns:a16="http://schemas.microsoft.com/office/drawing/2014/main" val="1381685952"/>
                    </a:ext>
                  </a:extLst>
                </a:gridCol>
                <a:gridCol w="793864">
                  <a:extLst>
                    <a:ext uri="{9D8B030D-6E8A-4147-A177-3AD203B41FA5}">
                      <a16:colId xmlns:a16="http://schemas.microsoft.com/office/drawing/2014/main" val="525240404"/>
                    </a:ext>
                  </a:extLst>
                </a:gridCol>
              </a:tblGrid>
              <a:tr h="2634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SASM ID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 Type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# Hours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 Procurement Hours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 Qty (MWh)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Award Qty (MWh)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Insufficiency (MWh)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MCPC ($/MWh)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67982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3/2/2025 6:45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REGUP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 HE18-19, 22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8.9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8.9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0.15 - 0.29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694550"/>
                  </a:ext>
                </a:extLst>
              </a:tr>
              <a:tr h="19451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3/15/2025 22:50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ECRS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3/16 HE3-4, 6-8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17.4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17.4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0.12 - 4.99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060835"/>
                  </a:ext>
                </a:extLst>
              </a:tr>
              <a:tr h="194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3/16 HE5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153849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3/27/2025 12:50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3/27 HE16-17, 22-24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572.3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572.5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-0.2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3.70 - 4.99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12041"/>
                  </a:ext>
                </a:extLst>
              </a:tr>
              <a:tr h="19451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3/27/2025 21:45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NSPIN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HE7-10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204.9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204.9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50.00 - 222.00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211075"/>
                  </a:ext>
                </a:extLst>
              </a:tr>
              <a:tr h="194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HE1-6, 9-12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726.8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726.8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0.00 - 50.00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020999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3/28/2025 0:45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HE3-6, 10-24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130.6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130.6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0.50 - 50.00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616511"/>
                  </a:ext>
                </a:extLst>
              </a:tr>
              <a:tr h="194515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3/28/2025 10:50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NSPIN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HE13-21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628.5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624.4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4.1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3.00 - 79.99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123483"/>
                  </a:ext>
                </a:extLst>
              </a:tr>
              <a:tr h="194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REGDN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HE21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58.5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58.5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20.2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637434"/>
                  </a:ext>
                </a:extLst>
              </a:tr>
              <a:tr h="1945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RRS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3/28 HE13-17, 22-24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905.5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905.7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-0.2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5B6770"/>
                          </a:solidFill>
                          <a:effectLst/>
                          <a:latin typeface="Arial" panose="020B0604020202020204" pitchFamily="34" charset="0"/>
                        </a:rPr>
                        <a:t>4.79 - 15.00</a:t>
                      </a:r>
                    </a:p>
                  </a:txBody>
                  <a:tcPr marL="8842" marR="8842" marT="884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897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12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E213BF-95C0-4184-9E53-25C6365E75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27160-b6a2-448e-b210-55bbe2178a90"/>
    <ds:schemaRef ds:uri="cf8c9251-373f-4ee3-86cf-d97122226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</TotalTime>
  <Words>186</Words>
  <Application>Microsoft Office PowerPoint</Application>
  <PresentationFormat>On-screen Show (4:3)</PresentationFormat>
  <Paragraphs>97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Skiles, Matthew</cp:lastModifiedBy>
  <cp:revision>14</cp:revision>
  <cp:lastPrinted>2016-01-21T20:53:15Z</cp:lastPrinted>
  <dcterms:created xsi:type="dcterms:W3CDTF">2016-01-21T15:20:31Z</dcterms:created>
  <dcterms:modified xsi:type="dcterms:W3CDTF">2025-04-09T16:43:44Z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