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0"/>
  </p:notesMasterIdLst>
  <p:sldIdLst>
    <p:sldId id="256" r:id="rId4"/>
    <p:sldId id="273" r:id="rId5"/>
    <p:sldId id="275" r:id="rId6"/>
    <p:sldId id="276" r:id="rId7"/>
    <p:sldId id="282" r:id="rId8"/>
    <p:sldId id="28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3" autoAdjust="0"/>
  </p:normalViewPr>
  <p:slideViewPr>
    <p:cSldViewPr snapToGrid="0">
      <p:cViewPr varScale="1">
        <p:scale>
          <a:sx n="76" d="100"/>
          <a:sy n="76" d="100"/>
        </p:scale>
        <p:origin x="917"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4/22/2025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4/22/2025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a:bodyPr>
          <a:lstStyle/>
          <a:p>
            <a:r>
              <a:rPr lang="en-US" dirty="0"/>
              <a:t>Chair- Rickey Floyd</a:t>
            </a:r>
          </a:p>
          <a:p>
            <a:r>
              <a:rPr lang="en-US" dirty="0"/>
              <a:t>Vice-Chair- Tyler Springer</a:t>
            </a:r>
          </a:p>
          <a:p>
            <a:r>
              <a:rPr lang="en-US" dirty="0"/>
              <a:t>04/21/2025</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a:xfrm>
            <a:off x="319119" y="1825625"/>
            <a:ext cx="11518986" cy="4351338"/>
          </a:xfrm>
        </p:spPr>
        <p:txBody>
          <a:bodyPr>
            <a:normAutofit fontScale="92500" lnSpcReduction="10000"/>
          </a:bodyPr>
          <a:lstStyle/>
          <a:p>
            <a:r>
              <a:rPr lang="en-US" dirty="0"/>
              <a:t>Alex Lee</a:t>
            </a:r>
          </a:p>
          <a:p>
            <a:pPr algn="l">
              <a:buFont typeface="Arial" panose="020B0604020202020204" pitchFamily="34" charset="0"/>
              <a:buChar char="•"/>
            </a:pPr>
            <a:r>
              <a:rPr lang="en-US" b="0" i="0" dirty="0">
                <a:effectLst/>
                <a:latin typeface="Momentum"/>
              </a:rPr>
              <a:t>The unofficial ERCOT peak load for March 2025 was 62,920 MW, which was new demand record for the month of March. The demand for March of 2024 was 55,306MW which was 7,614MW less than the new March 2025 record. </a:t>
            </a:r>
          </a:p>
          <a:p>
            <a:pPr algn="l">
              <a:buFont typeface="Arial" panose="020B0604020202020204" pitchFamily="34" charset="0"/>
              <a:buChar char="•"/>
            </a:pPr>
            <a:r>
              <a:rPr lang="en-US" b="0" i="0" dirty="0">
                <a:effectLst/>
                <a:latin typeface="Momentum"/>
              </a:rPr>
              <a:t>A new Wind generation record of 28,550MW was set on March 3rd @ 20:42 </a:t>
            </a:r>
          </a:p>
          <a:p>
            <a:pPr algn="l">
              <a:buFont typeface="Arial" panose="020B0604020202020204" pitchFamily="34" charset="0"/>
              <a:buChar char="•"/>
            </a:pPr>
            <a:r>
              <a:rPr lang="en-US" b="0" i="0" dirty="0">
                <a:effectLst/>
                <a:latin typeface="Momentum"/>
              </a:rPr>
              <a:t>A new Solar generation record of 26,332MW was set on March 20th @ 12:15 </a:t>
            </a:r>
          </a:p>
          <a:p>
            <a:pPr algn="l">
              <a:buFont typeface="Arial" panose="020B0604020202020204" pitchFamily="34" charset="0"/>
              <a:buChar char="•"/>
            </a:pPr>
            <a:r>
              <a:rPr lang="en-US" b="0" i="0" dirty="0">
                <a:effectLst/>
                <a:latin typeface="Momentum"/>
              </a:rPr>
              <a:t>A new Renewable generation record of 39,989 MW was set on March 18th @ 15:55 </a:t>
            </a:r>
          </a:p>
          <a:p>
            <a:pPr algn="l">
              <a:buFont typeface="Arial" panose="020B0604020202020204" pitchFamily="34" charset="0"/>
              <a:buChar char="•"/>
            </a:pPr>
            <a:r>
              <a:rPr lang="en-US" b="0" i="0" dirty="0">
                <a:effectLst/>
                <a:latin typeface="Momentum"/>
              </a:rPr>
              <a:t>A new Solar Penetration record of 56.6% was set on March 20th @12:25 </a:t>
            </a:r>
          </a:p>
          <a:p>
            <a:pPr algn="l">
              <a:buFont typeface="Arial" panose="020B0604020202020204" pitchFamily="34" charset="0"/>
              <a:buChar char="•"/>
            </a:pPr>
            <a:r>
              <a:rPr lang="en-US" b="0" i="0" dirty="0">
                <a:effectLst/>
                <a:latin typeface="Momentum"/>
              </a:rPr>
              <a:t>A new Renewable penetration record of 76.11% was set on March 2nd @ 14:45 </a:t>
            </a:r>
          </a:p>
          <a:p>
            <a:endParaRPr lang="en-US" dirty="0"/>
          </a:p>
          <a:p>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a:spcBef>
                <a:spcPts val="0"/>
              </a:spcBef>
            </a:pPr>
            <a:r>
              <a:rPr lang="en-US" dirty="0">
                <a:latin typeface="Calibri" panose="020F0502020204030204" pitchFamily="34" charset="0"/>
              </a:rPr>
              <a:t>David Penny </a:t>
            </a:r>
          </a:p>
          <a:p>
            <a:pPr>
              <a:spcBef>
                <a:spcPts val="0"/>
              </a:spcBef>
            </a:pPr>
            <a:r>
              <a:rPr lang="en-US" dirty="0">
                <a:latin typeface="Calibri" panose="020F0502020204030204" pitchFamily="34" charset="0"/>
              </a:rPr>
              <a:t>4/23 Spring Standards, Security, &amp; Reliability Workshop hybrid or in person posted on Texas RE calendar</a:t>
            </a:r>
          </a:p>
          <a:p>
            <a:pPr>
              <a:spcBef>
                <a:spcPts val="0"/>
              </a:spcBef>
            </a:pPr>
            <a:r>
              <a:rPr lang="en-US" dirty="0">
                <a:latin typeface="Calibri" panose="020F0502020204030204" pitchFamily="34" charset="0"/>
              </a:rPr>
              <a:t>Texas RE is working with the standard drafting team for the BAL-001 standard update where they are adding battery energy storage type units. </a:t>
            </a:r>
          </a:p>
          <a:p>
            <a:pPr>
              <a:spcBef>
                <a:spcPts val="0"/>
              </a:spcBef>
            </a:pPr>
            <a:r>
              <a:rPr lang="en-US" dirty="0">
                <a:latin typeface="Calibri" panose="020F0502020204030204" pitchFamily="34" charset="0"/>
              </a:rPr>
              <a:t>Quarterly Board and MRC meeting on 5/14</a:t>
            </a:r>
          </a:p>
          <a:p>
            <a:pPr>
              <a:spcBef>
                <a:spcPts val="0"/>
              </a:spcBef>
            </a:pPr>
            <a:r>
              <a:rPr lang="en-US" dirty="0">
                <a:latin typeface="Calibri" panose="020F0502020204030204" pitchFamily="34" charset="0"/>
              </a:rPr>
              <a:t>NERC actives for FERC Order 901 out for ballet or balloted very soon include changes in definitions or rules of procedures, MOD-032, MOD-033, TOP-003, IRO-010</a:t>
            </a:r>
          </a:p>
          <a:p>
            <a:pPr lvl="1">
              <a:spcBef>
                <a:spcPts val="0"/>
              </a:spcBef>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marL="0" indent="0">
              <a:spcBef>
                <a:spcPts val="0"/>
              </a:spcBef>
              <a:buNone/>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lvl="1">
              <a:spcBef>
                <a:spcPts val="0"/>
              </a:spcBef>
            </a:pPr>
            <a:endParaRPr lang="en-US" sz="1400" dirty="0">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Working on a rewrite on existing NPRR. Nothing for group yet.</a:t>
            </a:r>
          </a:p>
          <a:p>
            <a:r>
              <a:rPr lang="en-US" dirty="0"/>
              <a:t>Remains tabled.  </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t>NPRR 1278 – Establishing Advanced Grid Support Service as Ancillary Service</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2228849"/>
            <a:ext cx="10515600" cy="3948113"/>
          </a:xfrm>
        </p:spPr>
        <p:txBody>
          <a:bodyPr>
            <a:normAutofit/>
          </a:bodyPr>
          <a:lstStyle/>
          <a:p>
            <a:r>
              <a:rPr lang="en-US" dirty="0"/>
              <a:t>Bob Helton - ERCOT put out the NOGRR 272 for grid forming support, and going to be a mandate. This NPRR was in response as its believed the support be an ancillary service.  Would be the same service brought by 272, but through competitive market. ERCOT can change the service at anytime based on what is needed.  </a:t>
            </a:r>
          </a:p>
          <a:p>
            <a:r>
              <a:rPr lang="en-US" dirty="0"/>
              <a:t>Limited discussion by OWG as members are still reviewing NPRR and its possible impacts.  </a:t>
            </a:r>
          </a:p>
          <a:p>
            <a:endParaRPr lang="en-US" dirty="0"/>
          </a:p>
        </p:txBody>
      </p:sp>
    </p:spTree>
    <p:extLst>
      <p:ext uri="{BB962C8B-B14F-4D97-AF65-F5344CB8AC3E}">
        <p14:creationId xmlns:p14="http://schemas.microsoft.com/office/powerpoint/2010/main" val="424406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Props1.xml><?xml version="1.0" encoding="utf-8"?>
<ds:datastoreItem xmlns:ds="http://schemas.openxmlformats.org/officeDocument/2006/customXml" ds:itemID="{973859D0-3630-41F2-A62C-1584A1BCF221}">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8380</TotalTime>
  <Words>342</Words>
  <Application>Microsoft Office PowerPoint</Application>
  <PresentationFormat>Widescreen</PresentationFormat>
  <Paragraphs>40</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Momentum</vt:lpstr>
      <vt:lpstr>Office Theme</vt:lpstr>
      <vt:lpstr>Operations Working Group  </vt:lpstr>
      <vt:lpstr>ERCOT Updates and System Operation Report</vt:lpstr>
      <vt:lpstr>Texas Reliability Entity Report</vt:lpstr>
      <vt:lpstr>NPRR 1070 - Planning Criteria for GTC Exit Solutions</vt:lpstr>
      <vt:lpstr>NPRR 1278 – Establishing Advanced Grid Support Service as Ancillary Service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130</cp:revision>
  <dcterms:created xsi:type="dcterms:W3CDTF">2017-05-03T20:12:06Z</dcterms:created>
  <dcterms:modified xsi:type="dcterms:W3CDTF">2025-04-22T15:42:58Z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b8ce9577-bfda-4247-b1c0-df27a771fd16</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