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1"/>
  </p:notesMasterIdLst>
  <p:sldIdLst>
    <p:sldId id="2147469202" r:id="rId3"/>
    <p:sldId id="2147469261" r:id="rId4"/>
    <p:sldId id="2147469264" r:id="rId5"/>
    <p:sldId id="367" r:id="rId6"/>
    <p:sldId id="372" r:id="rId7"/>
    <p:sldId id="261" r:id="rId8"/>
    <p:sldId id="2147469265" r:id="rId9"/>
    <p:sldId id="2147469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1E986-9706-4543-914E-95495A4BBAAF}" v="4" dt="2025-04-30T22:27:13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FAA31-92F9-47A2-80B6-D86B415BE68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A2E2E-5615-4243-9BA6-AD67EE1D2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9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8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CB7A-DD45-F02B-F6FD-7FD8E324D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1270EA-972F-DBCB-B949-3F0DA16CD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70B4B-A55B-462C-B5BA-7A81759F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F2D0F-2603-4EE6-8ABC-F3797245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34D7B-B1B9-7659-B4D4-504E6985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9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DFCB-A0DE-D9DC-8AE9-D29A2837E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8D80E-16FF-2744-996A-B5580D3DD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E2ACA-0540-17B2-1802-15BF3309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AE22B-DCB9-0CAF-C90B-B795149EB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89800-0C8E-BF0A-46CA-863194A0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5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00781-2AB0-0B95-8E6F-A2573C79B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9D8AB-14B8-9BAD-4E59-84E856935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5D953-86DA-E8EE-1938-886CD5F8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AF430-3472-1CE1-A6DD-1C50D362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75295-0C25-84F6-ABB6-6D29F20D6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22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8873673-CF60-41BA-8284-59BBCC60E11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86917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8873673-CF60-41BA-8284-59BBCC60E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BB63A3-1B7D-407C-93FC-8D9F3E2371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763" r="508"/>
          <a:stretch/>
        </p:blipFill>
        <p:spPr>
          <a:xfrm>
            <a:off x="0" y="0"/>
            <a:ext cx="12188952" cy="6892049"/>
          </a:xfrm>
          <a:prstGeom prst="rect">
            <a:avLst/>
          </a:prstGeom>
        </p:spPr>
      </p:pic>
      <p:sp>
        <p:nvSpPr>
          <p:cNvPr id="10" name="Title 4">
            <a:extLst>
              <a:ext uri="{FF2B5EF4-FFF2-40B4-BE49-F238E27FC236}">
                <a16:creationId xmlns:a16="http://schemas.microsoft.com/office/drawing/2014/main" id="{664532FB-47D2-4D2D-B7E9-B52CE997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2411751"/>
            <a:ext cx="5416551" cy="1360696"/>
          </a:xfrm>
        </p:spPr>
        <p:txBody>
          <a:bodyPr vert="horz" anchor="t" anchorCtr="0"/>
          <a:lstStyle>
            <a:lvl1pPr>
              <a:lnSpc>
                <a:spcPct val="100000"/>
              </a:lnSpc>
              <a:defRPr sz="5400">
                <a:solidFill>
                  <a:schemeClr val="accent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EC379AD-E3D0-44F6-BA34-36980D82E6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01384" y="3772446"/>
            <a:ext cx="5416551" cy="990939"/>
          </a:xfrm>
        </p:spPr>
        <p:txBody>
          <a:bodyPr/>
          <a:lstStyle>
            <a:lvl1pPr>
              <a:lnSpc>
                <a:spcPct val="150000"/>
              </a:lnSpc>
              <a:defRPr sz="2500">
                <a:solidFill>
                  <a:schemeClr val="accent3"/>
                </a:solidFill>
                <a:latin typeface="BentonSans Regular" panose="02000503000000020004" pitchFamily="50" charset="0"/>
              </a:defRPr>
            </a:lvl1pPr>
            <a:lvl2pPr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2pPr>
            <a:lvl3pPr marL="288925" indent="-160338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3pPr>
            <a:lvl4pPr marL="396875" indent="-139700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4pPr>
            <a:lvl5pPr marL="517525" indent="-131763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340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530CA2-A94F-46D3-B93B-C5EA729FFE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6001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530CA2-A94F-46D3-B93B-C5EA729FFE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280"/>
            <a:ext cx="10972800" cy="5029200"/>
          </a:xfrm>
        </p:spPr>
        <p:txBody>
          <a:bodyPr/>
          <a:lstStyle>
            <a:lvl1pPr>
              <a:lnSpc>
                <a:spcPct val="110000"/>
              </a:lnSpc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 marL="168275" indent="-168275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60596E49-C584-40DF-9C19-022A7E2F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</p:spPr>
        <p:txBody>
          <a:bodyPr vert="horz" anchor="ctr" anchorCtr="0"/>
          <a:lstStyle>
            <a:lvl1pPr>
              <a:lnSpc>
                <a:spcPct val="100000"/>
              </a:lnSpc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F49BA6-F87B-4DE1-B50A-6004E613B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43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8873673-CF60-41BA-8284-59BBCC60E11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86917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8873673-CF60-41BA-8284-59BBCC60E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BB63A3-1B7D-407C-93FC-8D9F3E2371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763" r="508"/>
          <a:stretch/>
        </p:blipFill>
        <p:spPr>
          <a:xfrm>
            <a:off x="0" y="0"/>
            <a:ext cx="12188952" cy="6892049"/>
          </a:xfrm>
          <a:prstGeom prst="rect">
            <a:avLst/>
          </a:prstGeom>
        </p:spPr>
      </p:pic>
      <p:sp>
        <p:nvSpPr>
          <p:cNvPr id="10" name="Title 4">
            <a:extLst>
              <a:ext uri="{FF2B5EF4-FFF2-40B4-BE49-F238E27FC236}">
                <a16:creationId xmlns:a16="http://schemas.microsoft.com/office/drawing/2014/main" id="{664532FB-47D2-4D2D-B7E9-B52CE997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2411751"/>
            <a:ext cx="5416551" cy="1360696"/>
          </a:xfrm>
        </p:spPr>
        <p:txBody>
          <a:bodyPr vert="horz" anchor="t" anchorCtr="0"/>
          <a:lstStyle>
            <a:lvl1pPr>
              <a:lnSpc>
                <a:spcPct val="100000"/>
              </a:lnSpc>
              <a:defRPr sz="5400">
                <a:solidFill>
                  <a:schemeClr val="accent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EC379AD-E3D0-44F6-BA34-36980D82E6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01384" y="3772446"/>
            <a:ext cx="5416551" cy="990939"/>
          </a:xfrm>
        </p:spPr>
        <p:txBody>
          <a:bodyPr/>
          <a:lstStyle>
            <a:lvl1pPr>
              <a:lnSpc>
                <a:spcPct val="150000"/>
              </a:lnSpc>
              <a:defRPr sz="2500">
                <a:solidFill>
                  <a:schemeClr val="accent3"/>
                </a:solidFill>
                <a:latin typeface="BentonSans Regular" panose="02000503000000020004" pitchFamily="50" charset="0"/>
              </a:defRPr>
            </a:lvl1pPr>
            <a:lvl2pPr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2pPr>
            <a:lvl3pPr marL="288925" indent="-160338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3pPr>
            <a:lvl4pPr marL="396875" indent="-139700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4pPr>
            <a:lvl5pPr marL="517525" indent="-131763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326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530CA2-A94F-46D3-B93B-C5EA729FFE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6001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530CA2-A94F-46D3-B93B-C5EA729FFE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280"/>
            <a:ext cx="10972800" cy="5029200"/>
          </a:xfrm>
        </p:spPr>
        <p:txBody>
          <a:bodyPr/>
          <a:lstStyle>
            <a:lvl1pPr>
              <a:lnSpc>
                <a:spcPct val="110000"/>
              </a:lnSpc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 marL="168275" indent="-168275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60596E49-C584-40DF-9C19-022A7E2F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</p:spPr>
        <p:txBody>
          <a:bodyPr vert="horz" anchor="ctr" anchorCtr="0"/>
          <a:lstStyle>
            <a:lvl1pPr>
              <a:lnSpc>
                <a:spcPct val="100000"/>
              </a:lnSpc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F49BA6-F87B-4DE1-B50A-6004E613B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75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0178CAC-D008-4C39-AD63-1426AD59827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36250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0178CAC-D008-4C39-AD63-1426AD5982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280"/>
            <a:ext cx="4876800" cy="5029200"/>
          </a:xfrm>
        </p:spPr>
        <p:txBody>
          <a:bodyPr/>
          <a:lstStyle>
            <a:lvl1pPr>
              <a:lnSpc>
                <a:spcPct val="110000"/>
              </a:lnSpc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 marL="119063" indent="-1190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20884" y="1097280"/>
            <a:ext cx="5120640" cy="5029200"/>
          </a:xfrm>
        </p:spPr>
        <p:txBody>
          <a:bodyPr/>
          <a:lstStyle>
            <a:lvl1pPr>
              <a:lnSpc>
                <a:spcPct val="110000"/>
              </a:lnSpc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53FC09B-D551-48F3-9469-FBBC524BF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 b="1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21A87225-28C2-4DE4-A1DE-A2EAFA83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</p:spPr>
        <p:txBody>
          <a:bodyPr vert="horz" anchor="ctr" anchorCtr="0"/>
          <a:lstStyle>
            <a:lvl1pPr>
              <a:lnSpc>
                <a:spcPct val="100000"/>
              </a:lnSpc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818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FFC397F-062D-4402-8199-21AB9D7BDE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586981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FFC397F-062D-4402-8199-21AB9D7BD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4">
            <a:extLst>
              <a:ext uri="{FF2B5EF4-FFF2-40B4-BE49-F238E27FC236}">
                <a16:creationId xmlns:a16="http://schemas.microsoft.com/office/drawing/2014/main" id="{04544413-FC4B-47FB-9DC5-6BAA3EF8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63040"/>
            <a:ext cx="10972800" cy="548640"/>
          </a:xfrm>
        </p:spPr>
        <p:txBody>
          <a:bodyPr vert="horz" anchor="ctr" anchorCtr="0"/>
          <a:lstStyle>
            <a:lvl1pPr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DB81EE2-965A-4118-9C96-234DC8F4C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3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608A0E-F088-41E8-8A02-F70AC086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32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4717" y="748139"/>
            <a:ext cx="10363200" cy="1470025"/>
          </a:xfrm>
        </p:spPr>
        <p:txBody>
          <a:bodyPr anchor="b" anchorCtr="0"/>
          <a:lstStyle>
            <a:lvl1pPr>
              <a:lnSpc>
                <a:spcPct val="9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7" y="2217213"/>
            <a:ext cx="8534400" cy="448294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810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9D4B-864B-F800-6F9E-2A976E4D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AB22F-307C-E3D2-BB9A-9979163BE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87B45-F04C-1F91-3B0F-7E375428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CF1E3-211B-7809-618F-2482C0EA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12A0-5FD9-DD39-E51B-565274E2E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99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0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B94C-3D77-C9C8-2245-40A222BC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F8D99-D459-8C70-0FF1-893E15D4C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A39F-06C9-A0B3-6EEB-0C67550F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52176-D1C1-E09D-8C6B-CAD9D242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58295-48C2-8FA5-A0D5-36665B5D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3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EEE2-F9B3-3F48-8714-6897DE03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558A9-E122-F7E0-DE8D-DBD257725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ED5DD-271A-FD7A-6E7A-693A06905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0FC5C-EA8D-311D-76F8-5C3451AE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DE17E-F553-B589-BF04-21372354F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41CC0-ADAD-D54C-4B9E-7AFC5C34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BB06-CA00-292C-3009-EB3C8E20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2014E-C8DF-9734-410F-9D1DA3E4B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2F830-9956-2CFE-3E66-43C295882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9370-7374-570E-A563-8A63ADAE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E3D0F-3106-1B57-DAE8-5D27A2C4A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331979-857B-DB19-FDC1-A1548F2B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12BED-1ED2-CD9D-59DB-9325AC818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63257-97B6-04F8-51CD-AA96BB6B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62AE-05A4-DDC4-ACFF-77DF1B60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E29D8-8CA1-EBCD-7709-8E7F3AF0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5535B5-A632-4CB5-A502-9B2C750E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F8D72-F5B6-769D-666C-C074D9C4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32393-3611-A17B-213B-8FF6FFEA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C13A99-CC1A-26EB-8BC9-5137CE66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FFCEC-3C77-1BDC-0ADF-13109C63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7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2777-38C9-637C-182A-43225268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A485C-A4FD-7FE8-B500-C077F84E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2BA64-A544-2FD9-2AE4-A83788726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2E8B4-1F98-663F-69CF-FC34A73A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DA93C-16C0-2764-56AB-2E162ADB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5B876-8878-6C11-96AB-000BC89D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0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914A-B7B9-F77E-8C37-93452944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E9944-9E7F-39F4-9228-62756BAB1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574D4-3086-2CF6-BB36-604E170F3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D06A0-7DDC-2987-66B8-DD5076E8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3EB77-2988-9E5A-DF8E-306010E7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A4303-49AA-8F8F-B865-63246BF3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8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17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E2D836-580E-E54C-FF35-64D7726B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ED5D1-DCA5-2CC3-BDC0-4F27B35F7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8FAB4-3F3B-D345-8393-01E29478F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EB84C-67A8-4EDE-B1C2-273680A15355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3FB67-1637-5CC8-1189-71BD3C1D0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84A0C-D72B-870A-E9D2-ABDA5DDED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31B22-F212-4FCC-A85D-0A389BDC5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1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8A8ACBF-83D8-4BA4-9817-4D0675C232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1082576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2" imgH="318" progId="TCLayout.ActiveDocument.1">
                  <p:embed/>
                </p:oleObj>
              </mc:Choice>
              <mc:Fallback>
                <p:oleObj name="think-cell Slide" r:id="rId10" imgW="392" imgH="31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8A8ACBF-83D8-4BA4-9817-4D0675C232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A148DF37-2630-4F45-8BDD-F94CC6DC08A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06095A1-EDA6-47C7-B793-7EC1696E18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27815" r="6555" b="26407"/>
          <a:stretch/>
        </p:blipFill>
        <p:spPr>
          <a:xfrm>
            <a:off x="9640956" y="6251107"/>
            <a:ext cx="2226365" cy="4053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6445"/>
            <a:ext cx="10972800" cy="86995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4754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 b="1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5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hdr="0" dt="0"/>
  <p:txStyles>
    <p:titleStyle>
      <a:lvl1pPr algn="l" defTabSz="685800" rtl="0" eaLnBrk="1" latinLnBrk="0" hangingPunct="1">
        <a:lnSpc>
          <a:spcPts val="1800"/>
        </a:lnSpc>
        <a:spcBef>
          <a:spcPct val="0"/>
        </a:spcBef>
        <a:buNone/>
        <a:defRPr sz="1350" b="0" i="0" kern="1200">
          <a:solidFill>
            <a:schemeClr val="accent3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ts val="675"/>
        </a:spcBef>
        <a:buClr>
          <a:srgbClr val="EF651A"/>
        </a:buClr>
        <a:buFontTx/>
        <a:buNone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1pPr>
      <a:lvl2pPr marL="128588" indent="-128588" algn="l" defTabSz="685800" rtl="0" eaLnBrk="1" latinLnBrk="0" hangingPunct="1">
        <a:spcBef>
          <a:spcPts val="450"/>
        </a:spcBef>
        <a:buClr>
          <a:srgbClr val="EF651A"/>
        </a:buClr>
        <a:buFont typeface="Arial" pitchFamily="34" charset="0"/>
        <a:buChar char="•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2pPr>
      <a:lvl3pPr marL="257175" indent="-128588" algn="l" defTabSz="685800" rtl="0" eaLnBrk="1" latinLnBrk="0" hangingPunct="1">
        <a:spcBef>
          <a:spcPts val="225"/>
        </a:spcBef>
        <a:buClr>
          <a:srgbClr val="EF651A"/>
        </a:buClr>
        <a:buFont typeface="Franklin Gothic Book" pitchFamily="34" charset="0"/>
        <a:buChar char="–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3pPr>
      <a:lvl4pPr marL="385763" indent="-128588" algn="l" defTabSz="685800" rtl="0" eaLnBrk="1" latinLnBrk="0" hangingPunct="1">
        <a:spcBef>
          <a:spcPts val="150"/>
        </a:spcBef>
        <a:buClr>
          <a:srgbClr val="EF651A"/>
        </a:buClr>
        <a:buFont typeface="Arial" pitchFamily="34" charset="0"/>
        <a:buChar char="•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4pPr>
      <a:lvl5pPr marL="471488" indent="-85725" algn="l" defTabSz="685800" rtl="0" eaLnBrk="1" latinLnBrk="0" hangingPunct="1">
        <a:spcBef>
          <a:spcPts val="0"/>
        </a:spcBef>
        <a:buClr>
          <a:srgbClr val="EF651A"/>
        </a:buClr>
        <a:buFont typeface="Arial" pitchFamily="34" charset="0"/>
        <a:buChar char="-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318B2B4-0D84-4801-99C4-7D0EC12440B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318B2B4-0D84-4801-99C4-7D0EC12440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96FC95B-B424-4EE2-8EBB-1D08FE8EC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1743457"/>
            <a:ext cx="5416551" cy="1441178"/>
          </a:xfrm>
        </p:spPr>
        <p:txBody>
          <a:bodyPr>
            <a:normAutofit fontScale="90000"/>
          </a:bodyPr>
          <a:lstStyle/>
          <a:p>
            <a:br>
              <a:rPr lang="en-US" sz="2000" b="1" dirty="0">
                <a:latin typeface="Calibri" panose="020F0502020204030204" pitchFamily="34" charset="0"/>
              </a:rPr>
            </a:br>
            <a:br>
              <a:rPr lang="en-US" sz="2000" b="1" dirty="0">
                <a:latin typeface="Calibri" panose="020F0502020204030204" pitchFamily="34" charset="0"/>
              </a:rPr>
            </a:br>
            <a:r>
              <a:rPr lang="en-US" sz="2800" b="1" dirty="0">
                <a:latin typeface="Calibri"/>
                <a:cs typeface="Calibri"/>
              </a:rPr>
              <a:t>Improve Self Commitment within RUC Opt Out Window</a:t>
            </a:r>
            <a:endParaRPr lang="en-US" sz="2800" b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AC3C8C-4B06-4C2F-BD0A-1BAF31FF74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07277" y="3805083"/>
            <a:ext cx="5310657" cy="1229033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alibri"/>
                <a:cs typeface="Calibri"/>
              </a:rPr>
              <a:t>Constellation Energy Generation</a:t>
            </a:r>
          </a:p>
          <a:p>
            <a:pPr marL="0" indent="0">
              <a:buNone/>
            </a:pPr>
            <a:r>
              <a:rPr lang="en-US" sz="2000" b="1" dirty="0">
                <a:latin typeface="Calibri"/>
                <a:cs typeface="Calibri"/>
              </a:rPr>
              <a:t>May 2025</a:t>
            </a:r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9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7B1FD-433A-C94F-F72C-F567BD65B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975006"/>
            <a:ext cx="10854813" cy="245399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defTabSz="91440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n-US" b="1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NP 5.5.2 Reliability Unit Commitment (RUC) Process</a:t>
            </a:r>
          </a:p>
          <a:p>
            <a:pPr marL="0" indent="0" defTabSz="914400">
              <a:lnSpc>
                <a:spcPct val="100000"/>
              </a:lnSpc>
              <a:spcBef>
                <a:spcPts val="1200"/>
              </a:spcBef>
              <a:buClrTx/>
              <a:buNone/>
              <a:defRPr/>
            </a:pPr>
            <a:r>
              <a:rPr lang="en-US" sz="1700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NP 5.5.2(14): A QSE with a Resource that is not a Reliability Must-Run (RMR) Unit or has not received an Outage Schedule Adjustment (OSA) that has been committed in a DRUC or HRUC process may opt out of the RUC Settlement (or “buy back” the commitment) by setting the COP status of the RUC-committed Resource to ONOPTOUT for the first hour of a contiguous block of RUC-Committed Hours in the Opt Out Snapshot.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endParaRPr lang="en-US" dirty="0">
              <a:solidFill>
                <a:srgbClr val="050F19"/>
              </a:solidFill>
              <a:latin typeface="Aptos" panose="020B0004020202020204" pitchFamily="34" charset="0"/>
              <a:cs typeface="Arial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n-US" dirty="0">
              <a:solidFill>
                <a:srgbClr val="050F19"/>
              </a:solidFill>
              <a:latin typeface="Aptos" panose="020B0004020202020204" pitchFamily="34" charset="0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AD3097-8BAB-1EC8-BB29-73668729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ntonSans Bold"/>
              </a:rPr>
              <a:t>Current Rules Limit Ability to Opt Out of A RUC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5FEAA-7B2C-2AEA-2375-4F0445CCC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9C0CF417-4A4F-EF8F-2B35-CA302DB71CA1}"/>
              </a:ext>
            </a:extLst>
          </p:cNvPr>
          <p:cNvSpPr txBox="1">
            <a:spLocks/>
          </p:cNvSpPr>
          <p:nvPr/>
        </p:nvSpPr>
        <p:spPr>
          <a:xfrm>
            <a:off x="732391" y="2724062"/>
            <a:ext cx="10854813" cy="392753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E8083"/>
                </a:solidFill>
                <a:latin typeface="BentonSans Book" panose="02000503000000020004" pitchFamily="50" charset="0"/>
                <a:ea typeface="+mn-ea"/>
                <a:cs typeface="+mn-cs"/>
              </a:defRPr>
            </a:lvl1pPr>
            <a:lvl2pPr marL="168275" indent="-168275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F47B27"/>
              </a:buClr>
              <a:buFont typeface="Arial" panose="020B0604020202020204" pitchFamily="34" charset="0"/>
              <a:buChar char="•"/>
              <a:defRPr sz="1800" kern="1200">
                <a:solidFill>
                  <a:srgbClr val="7E8083"/>
                </a:solidFill>
                <a:latin typeface="BentonSans Book" panose="02000503000000020004" pitchFamily="50" charset="0"/>
                <a:ea typeface="+mn-ea"/>
                <a:cs typeface="+mn-cs"/>
              </a:defRPr>
            </a:lvl2pPr>
            <a:lvl3pPr marL="288925" indent="-160338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F47B27"/>
              </a:buClr>
              <a:buFont typeface="Arial" panose="020B0604020202020204" pitchFamily="34" charset="0"/>
              <a:buChar char="•"/>
              <a:defRPr sz="1800" kern="1200">
                <a:solidFill>
                  <a:srgbClr val="7E8083"/>
                </a:solidFill>
                <a:latin typeface="BentonSans Book" panose="02000503000000020004" pitchFamily="50" charset="0"/>
                <a:ea typeface="+mn-ea"/>
                <a:cs typeface="+mn-cs"/>
              </a:defRPr>
            </a:lvl3pPr>
            <a:lvl4pPr marL="396875" indent="-1397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F47B27"/>
              </a:buClr>
              <a:buFont typeface="Arial" panose="020B0604020202020204" pitchFamily="34" charset="0"/>
              <a:buChar char="•"/>
              <a:defRPr sz="1800" kern="1200">
                <a:solidFill>
                  <a:srgbClr val="7E8083"/>
                </a:solidFill>
                <a:latin typeface="BentonSans Book" panose="02000503000000020004" pitchFamily="50" charset="0"/>
                <a:ea typeface="+mn-ea"/>
                <a:cs typeface="+mn-cs"/>
              </a:defRPr>
            </a:lvl4pPr>
            <a:lvl5pPr marL="517525" indent="-131763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F47B27"/>
              </a:buClr>
              <a:buFont typeface="Arial" panose="020B0604020202020204" pitchFamily="34" charset="0"/>
              <a:buChar char="•"/>
              <a:defRPr sz="1800" kern="1200">
                <a:solidFill>
                  <a:srgbClr val="7E8083"/>
                </a:solidFill>
                <a:latin typeface="BentonSans Book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Protocol Definition of Opt Out Snapshot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1700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A record of a Resource’s Current Operating Plan (COP) used to determine whether the Resource will opt out of Reliability Unit Commitment (RUC) Settlement for a block of RUC-Committed Hours.  The Opt Out Snapshot is taken at the earlier of: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1700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(a) Two hours prior to the end of the Adjustment Period for the first hour of a contiguous block of RUC-Committed Hours; or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1700" dirty="0">
                <a:solidFill>
                  <a:srgbClr val="050F19"/>
                </a:solidFill>
                <a:latin typeface="Aptos" panose="020B0004020202020204" pitchFamily="34" charset="0"/>
                <a:cs typeface="Arial"/>
              </a:rPr>
              <a:t>(b) Two hours prior to the beginning of the hour that is at least N hours prior to the first hour of the contiguous block of the RUC-Committed hours, where N is the start time contained in the ERCOT computer system at the time of the RUC execution associated with the RUC instruction corresponding to the Resource’s warmth state.  If the RUC-Committed Hours are an extension of a Qualified Scheduling Entity (QSE)-Committed Interval either before or after, N will be set to zero.  For a Combined Cycle Generation Resource within a Combined Cycle Train, including a RUC to a different configuration with additional capacity, the start time is the start time corresponding to the specific configuration of the RUC-committed Combined Cycle Generation Resource.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en-US" dirty="0">
              <a:solidFill>
                <a:srgbClr val="050F19"/>
              </a:solidFill>
              <a:latin typeface="Aptos" panose="020B0004020202020204" pitchFamily="34" charset="0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dirty="0">
              <a:solidFill>
                <a:srgbClr val="050F19"/>
              </a:solidFill>
              <a:latin typeface="Aptos" panose="020B00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28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EE8430-73A9-C724-4D75-5B143F2501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626EEF15-6D97-2B1E-204E-C92C3BE4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1150374"/>
            <a:ext cx="10573707" cy="4165905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buClrTx/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ptos"/>
                <a:cs typeface="Arial"/>
              </a:rPr>
              <a:t>In order to opt out successfully, a QSE needs to take action at least (two hours + warm start up hours) ahead.  If the warm start up time is three hours, a QSE needs to make a decision five hours ahead.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Tx/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cs typeface="Arial"/>
              </a:rPr>
              <a:t>ERCOT operators have historically waited until the startup deadline to issue the first RUC interval/hour. 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Tx/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cs typeface="Arial"/>
              </a:rPr>
              <a:t>The QSE could not Opt Out of either the initial or subsequent RUC instruction.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Tx/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cs typeface="Arial"/>
              </a:rPr>
              <a:t>Suggested solutions:</a:t>
            </a:r>
          </a:p>
          <a:p>
            <a:pPr marL="796925" indent="-342900">
              <a:lnSpc>
                <a:spcPct val="107000"/>
              </a:lnSpc>
              <a:spcBef>
                <a:spcPts val="600"/>
              </a:spcBef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kern="100" dirty="0">
                <a:solidFill>
                  <a:schemeClr val="tx1">
                    <a:lumMod val="50000"/>
                  </a:schemeClr>
                </a:solidFill>
                <a:latin typeface="Aptos"/>
                <a:ea typeface="Aptos" panose="020B0004020202020204" pitchFamily="34" charset="0"/>
                <a:cs typeface="Times New Roman"/>
              </a:rPr>
              <a:t>A generator</a:t>
            </a:r>
            <a:r>
              <a:rPr lang="en-US" kern="100" dirty="0">
                <a:solidFill>
                  <a:schemeClr val="tx1">
                    <a:lumMod val="50000"/>
                  </a:schemeClr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 must be given adequate time to opt-out</a:t>
            </a:r>
            <a:r>
              <a:rPr lang="en-US" kern="100" dirty="0">
                <a:solidFill>
                  <a:schemeClr val="tx1">
                    <a:lumMod val="50000"/>
                  </a:schemeClr>
                </a:solidFill>
                <a:latin typeface="Aptos"/>
                <a:ea typeface="Aptos" panose="020B0004020202020204" pitchFamily="34" charset="0"/>
                <a:cs typeface="Times New Roman"/>
              </a:rPr>
              <a:t> when it receives RUC instructions, similar to the timeline it would normally have to self-commit.</a:t>
            </a:r>
            <a:endParaRPr lang="en-US" kern="100" dirty="0">
              <a:solidFill>
                <a:schemeClr val="tx1">
                  <a:lumMod val="50000"/>
                </a:schemeClr>
              </a:solidFill>
              <a:effectLst/>
              <a:latin typeface="Aptos"/>
              <a:ea typeface="Aptos" panose="020B0004020202020204" pitchFamily="34" charset="0"/>
              <a:cs typeface="Times New Roman"/>
            </a:endParaRPr>
          </a:p>
          <a:p>
            <a:pPr marL="796925" indent="-342900">
              <a:lnSpc>
                <a:spcPct val="107000"/>
              </a:lnSpc>
              <a:spcBef>
                <a:spcPts val="600"/>
              </a:spcBef>
              <a:buClr>
                <a:srgbClr val="3F4042"/>
              </a:buClr>
              <a:buFont typeface="Symbol" panose="05050102010706020507" pitchFamily="18" charset="2"/>
              <a:buChar char=""/>
            </a:pPr>
            <a:endParaRPr lang="en-US" kern="100" dirty="0">
              <a:solidFill>
                <a:schemeClr val="tx1">
                  <a:lumMod val="50000"/>
                </a:schemeClr>
              </a:solidFill>
              <a:latin typeface="Aptos"/>
              <a:ea typeface="Aptos" panose="020B0004020202020204" pitchFamily="34" charset="0"/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5495C-40B5-88BC-7768-176BC1F0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Ability to Opt Out A RUC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436C2-3177-9D69-4D2D-25D2EC64F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3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3309" y="638318"/>
            <a:ext cx="8382000" cy="365918"/>
          </a:xfrm>
        </p:spPr>
        <p:txBody>
          <a:bodyPr/>
          <a:lstStyle/>
          <a:p>
            <a:r>
              <a:rPr lang="en-US" sz="2400" b="0" dirty="0">
                <a:solidFill>
                  <a:srgbClr val="7E8083"/>
                </a:solidFill>
                <a:latin typeface="BentonSans Bold" panose="02000503000000020004" pitchFamily="50" charset="0"/>
              </a:rPr>
              <a:t>RUC Lead Time Margin: February 2025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583" y="5523433"/>
            <a:ext cx="8315326" cy="9648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Lead time</a:t>
            </a:r>
            <a:r>
              <a:rPr lang="en-US" sz="1400" dirty="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b="1" dirty="0">
                <a:solidFill>
                  <a:schemeClr val="tx2"/>
                </a:solidFill>
              </a:rPr>
              <a:t>Lead time margin</a:t>
            </a:r>
            <a:r>
              <a:rPr lang="en-US" sz="1400" dirty="0">
                <a:solidFill>
                  <a:schemeClr val="tx2"/>
                </a:solidFill>
              </a:rPr>
              <a:t> is the difference between lead time and the Resource’s startup time.</a:t>
            </a:r>
            <a:endParaRPr lang="en-US" sz="1400" dirty="0">
              <a:solidFill>
                <a:schemeClr val="tx2"/>
              </a:solidFill>
              <a:cs typeface="Arial"/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1496548" y="1110872"/>
            <a:ext cx="8146361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Most RUC commitment windows (83%) had a lead time margin of 2 hours or less.</a:t>
            </a:r>
            <a:endParaRPr lang="en-US" dirty="0">
              <a:solidFill>
                <a:schemeClr val="tx2"/>
              </a:solidFill>
              <a:cs typeface="Arial"/>
            </a:endParaRPr>
          </a:p>
        </p:txBody>
      </p:sp>
      <p:pic>
        <p:nvPicPr>
          <p:cNvPr id="6" name="Picture 5" descr="Chart, histogram&#10;&#10;AI-generated content may be incorrect.">
            <a:extLst>
              <a:ext uri="{FF2B5EF4-FFF2-40B4-BE49-F238E27FC236}">
                <a16:creationId xmlns:a16="http://schemas.microsoft.com/office/drawing/2014/main" id="{BD07AF2A-F55F-42B9-019E-77B82594F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31" y="2001203"/>
            <a:ext cx="3190407" cy="3351382"/>
          </a:xfrm>
          <a:prstGeom prst="rect">
            <a:avLst/>
          </a:prstGeom>
        </p:spPr>
      </p:pic>
      <p:pic>
        <p:nvPicPr>
          <p:cNvPr id="11" name="Picture 10" descr="Chart, bar chart&#10;&#10;AI-generated content may be incorrect.">
            <a:extLst>
              <a:ext uri="{FF2B5EF4-FFF2-40B4-BE49-F238E27FC236}">
                <a16:creationId xmlns:a16="http://schemas.microsoft.com/office/drawing/2014/main" id="{FF790AEC-B2E6-C1F2-8BFE-580FECA4B4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662" y="1964627"/>
            <a:ext cx="5585636" cy="335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dirty="0">
                <a:solidFill>
                  <a:srgbClr val="7E8083"/>
                </a:solidFill>
                <a:latin typeface="BentonSans Bold" panose="02000503000000020004" pitchFamily="50" charset="0"/>
              </a:rPr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28825" y="5770773"/>
            <a:ext cx="6804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C3E5CBA-8FCE-503F-7948-EFBBCBB64F56}"/>
              </a:ext>
            </a:extLst>
          </p:cNvPr>
          <p:cNvGraphicFramePr>
            <a:graphicFrameLocks noGrp="1"/>
          </p:cNvGraphicFramePr>
          <p:nvPr/>
        </p:nvGraphicFramePr>
        <p:xfrm>
          <a:off x="2028825" y="1087227"/>
          <a:ext cx="8134350" cy="4527838"/>
        </p:xfrm>
        <a:graphic>
          <a:graphicData uri="http://schemas.openxmlformats.org/drawingml/2006/table">
            <a:tbl>
              <a:tblPr firstRow="1" bandRow="1"/>
              <a:tblGrid>
                <a:gridCol w="1355725">
                  <a:extLst>
                    <a:ext uri="{9D8B030D-6E8A-4147-A177-3AD203B41FA5}">
                      <a16:colId xmlns:a16="http://schemas.microsoft.com/office/drawing/2014/main" val="4059515192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56491069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507231489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1777926468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4286690539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1263566593"/>
                    </a:ext>
                  </a:extLst>
                </a:gridCol>
              </a:tblGrid>
              <a:tr h="42715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February 2025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Capacity</a:t>
                      </a:r>
                    </a:p>
                  </a:txBody>
                  <a:tcPr marL="8962" marR="8962" marT="896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Congestion</a:t>
                      </a:r>
                    </a:p>
                  </a:txBody>
                  <a:tcPr marL="8962" marR="8962" marT="896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22608"/>
                  </a:ext>
                </a:extLst>
              </a:tr>
              <a:tr h="427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marL="8962" marR="8962" marT="896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marL="8962" marR="8962" marT="896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766449"/>
                  </a:ext>
                </a:extLst>
              </a:tr>
              <a:tr h="408170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107448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841.4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388.4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411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172494"/>
                  </a:ext>
                </a:extLst>
              </a:tr>
              <a:tr h="408170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520726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803.3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376.2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385.1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32643"/>
                  </a:ext>
                </a:extLst>
              </a:tr>
              <a:tr h="408170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Average Megawatts (MW) for Effective Resource-Hours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241751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Average LSL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110.6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128.7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106.8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70.6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114.9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989589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Average LDL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120.3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129.5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119.1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73.3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122.9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847820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Average BP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123.2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158.1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120.6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78.5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125.5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88396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Average HSL</a:t>
                      </a:r>
                    </a:p>
                  </a:txBody>
                  <a:tcPr marL="8962" marR="8962" marT="8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266.4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294.3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242.7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339.6</a:t>
                      </a:r>
                    </a:p>
                  </a:txBody>
                  <a:tcPr marL="8962" marR="8962" marT="35849" marB="358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0310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9CCD8FB-EAC4-C0F3-2CE7-70F8327D96DF}"/>
              </a:ext>
            </a:extLst>
          </p:cNvPr>
          <p:cNvSpPr/>
          <p:nvPr/>
        </p:nvSpPr>
        <p:spPr>
          <a:xfrm>
            <a:off x="4623758" y="1087227"/>
            <a:ext cx="5539417" cy="24841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9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613524"/>
            <a:ext cx="8458200" cy="746918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z="2400" b="0" dirty="0">
                <a:solidFill>
                  <a:srgbClr val="7E8083"/>
                </a:solidFill>
                <a:latin typeface="BentonSans Bold" panose="02000503000000020004" pitchFamily="50" charset="0"/>
              </a:rPr>
              <a:t>RUC Instruction Reasons: Last 13 Months</a:t>
            </a:r>
            <a:br>
              <a:rPr lang="en-US" sz="2400" dirty="0"/>
            </a:br>
            <a:r>
              <a:rPr lang="en-US" sz="1400" b="0" dirty="0">
                <a:solidFill>
                  <a:srgbClr val="7E8083"/>
                </a:solidFill>
                <a:latin typeface="BentonSans Bold" panose="02000503000000020004" pitchFamily="50" charset="0"/>
              </a:rPr>
              <a:t>RUC effective hours in February 2025 were deployed about equally to resolve congestion and ensure sufficient capacity.</a:t>
            </a:r>
            <a:br>
              <a:rPr lang="en-US" sz="2400" dirty="0">
                <a:highlight>
                  <a:srgbClr val="FFFF00"/>
                </a:highlight>
              </a:rPr>
            </a:b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Chart, bar chart&#10;&#10;AI-generated content may be incorrect.">
            <a:extLst>
              <a:ext uri="{FF2B5EF4-FFF2-40B4-BE49-F238E27FC236}">
                <a16:creationId xmlns:a16="http://schemas.microsoft.com/office/drawing/2014/main" id="{7F504D63-ED2F-8C4E-0179-49083A2F3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89197"/>
            <a:ext cx="8339336" cy="416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4E544-CA4D-03A0-420C-D88472111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472A12-BED3-B4D0-C2C1-2228FDDB0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60" y="364386"/>
            <a:ext cx="10972800" cy="548640"/>
          </a:xfrm>
        </p:spPr>
        <p:txBody>
          <a:bodyPr/>
          <a:lstStyle/>
          <a:p>
            <a:r>
              <a:rPr lang="en-US" dirty="0"/>
              <a:t>Proposed Protocol Revision Language: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98948-0446-4D7B-FADE-D52EF9426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F524EB-950D-F131-F3AC-A0720BE98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480" y="1572591"/>
            <a:ext cx="8855040" cy="46467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F1730E-AD7D-B12C-46A8-3595E769E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479" y="976095"/>
            <a:ext cx="4818117" cy="4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4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832F43-A588-35B3-F692-7B2CF0AC0236}"/>
              </a:ext>
            </a:extLst>
          </p:cNvPr>
          <p:cNvSpPr txBox="1"/>
          <p:nvPr/>
        </p:nvSpPr>
        <p:spPr>
          <a:xfrm>
            <a:off x="2159267" y="1926857"/>
            <a:ext cx="8014635" cy="2426770"/>
          </a:xfrm>
          <a:prstGeom prst="rect">
            <a:avLst/>
          </a:prstGeom>
        </p:spPr>
        <p:txBody>
          <a:bodyPr vert="horz" lIns="0" tIns="0" rIns="0" bIns="0" rtlCol="0" anchor="ctr" anchorCtr="0">
            <a:normAutofit fontScale="92500" lnSpcReduction="10000"/>
          </a:bodyPr>
          <a:lstStyle/>
          <a:p>
            <a:pPr algn="ctr" defTabSz="685800">
              <a:spcBef>
                <a:spcPct val="0"/>
              </a:spcBef>
              <a:spcAft>
                <a:spcPts val="600"/>
              </a:spcAft>
            </a:pPr>
            <a:r>
              <a:rPr lang="en-US" sz="3600" b="0" i="0" kern="1200" dirty="0">
                <a:solidFill>
                  <a:srgbClr val="0070C0"/>
                </a:solidFill>
                <a:latin typeface="BentonSans Bold" panose="02000503000000020004" pitchFamily="50" charset="0"/>
                <a:ea typeface="+mj-ea"/>
                <a:cs typeface="+mj-cs"/>
              </a:rPr>
              <a:t>Thank You</a:t>
            </a:r>
          </a:p>
          <a:p>
            <a:pPr algn="ctr" defTabSz="685800">
              <a:spcBef>
                <a:spcPct val="0"/>
              </a:spcBef>
              <a:spcAft>
                <a:spcPts val="600"/>
              </a:spcAft>
            </a:pPr>
            <a:endParaRPr lang="en-US" sz="3600" b="0" i="0" kern="1200" dirty="0">
              <a:solidFill>
                <a:srgbClr val="7E8083"/>
              </a:solidFill>
              <a:latin typeface="BentonSans Bold" panose="02000503000000020004" pitchFamily="50" charset="0"/>
              <a:ea typeface="+mj-ea"/>
              <a:cs typeface="+mj-cs"/>
            </a:endParaRPr>
          </a:p>
          <a:p>
            <a:pPr algn="ctr" defTabSz="685800">
              <a:spcBef>
                <a:spcPct val="0"/>
              </a:spcBef>
              <a:spcAft>
                <a:spcPts val="600"/>
              </a:spcAft>
            </a:pPr>
            <a:r>
              <a:rPr lang="en-US" sz="3600" b="0" i="0" kern="1200" dirty="0">
                <a:solidFill>
                  <a:srgbClr val="7E8083"/>
                </a:solidFill>
                <a:latin typeface="BentonSans Bold" panose="02000503000000020004" pitchFamily="50" charset="0"/>
                <a:ea typeface="+mj-ea"/>
                <a:cs typeface="+mj-cs"/>
              </a:rPr>
              <a:t>Any questions or additional suggestions to improve self commitment?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B4CD6-A4C6-048C-41FA-8CA79B0BF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spcAft>
                <a:spcPts val="600"/>
              </a:spcAft>
            </a:pPr>
            <a:fld id="{2ED86176-D6A4-43D8-BE13-F18245AD9D39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442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4_CON_GreyPres_T06">
  <a:themeElements>
    <a:clrScheme name="Constellation (Custom)">
      <a:dk1>
        <a:srgbClr val="7E8083"/>
      </a:dk1>
      <a:lt1>
        <a:sysClr val="window" lastClr="FFFFFF"/>
      </a:lt1>
      <a:dk2>
        <a:srgbClr val="184998"/>
      </a:dk2>
      <a:lt2>
        <a:srgbClr val="F15623"/>
      </a:lt2>
      <a:accent1>
        <a:srgbClr val="008D47"/>
      </a:accent1>
      <a:accent2>
        <a:srgbClr val="007FA4"/>
      </a:accent2>
      <a:accent3>
        <a:srgbClr val="0C65AF"/>
      </a:accent3>
      <a:accent4>
        <a:srgbClr val="EE7402"/>
      </a:accent4>
      <a:accent5>
        <a:srgbClr val="74AF27"/>
      </a:accent5>
      <a:accent6>
        <a:srgbClr val="CBDB2F"/>
      </a:accent6>
      <a:hlink>
        <a:srgbClr val="C00000"/>
      </a:hlink>
      <a:folHlink>
        <a:srgbClr val="7030A0"/>
      </a:folHlink>
    </a:clrScheme>
    <a:fontScheme name="Constellation (Custom)">
      <a:majorFont>
        <a:latin typeface="BentonSans Bold"/>
        <a:ea typeface=""/>
        <a:cs typeface=""/>
      </a:majorFont>
      <a:minorFont>
        <a:latin typeface="BentonSans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smtClean="0">
            <a:solidFill>
              <a:schemeClr val="bg1"/>
            </a:solidFill>
          </a:defRPr>
        </a:defPPr>
      </a:lst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Constellation (Custom)">
    <a:dk1>
      <a:srgbClr val="7E8083"/>
    </a:dk1>
    <a:lt1>
      <a:sysClr val="window" lastClr="FFFFFF"/>
    </a:lt1>
    <a:dk2>
      <a:srgbClr val="184998"/>
    </a:dk2>
    <a:lt2>
      <a:srgbClr val="F15623"/>
    </a:lt2>
    <a:accent1>
      <a:srgbClr val="008D47"/>
    </a:accent1>
    <a:accent2>
      <a:srgbClr val="007FA4"/>
    </a:accent2>
    <a:accent3>
      <a:srgbClr val="0C65AF"/>
    </a:accent3>
    <a:accent4>
      <a:srgbClr val="EE7402"/>
    </a:accent4>
    <a:accent5>
      <a:srgbClr val="74AF27"/>
    </a:accent5>
    <a:accent6>
      <a:srgbClr val="CBDB2F"/>
    </a:accent6>
    <a:hlink>
      <a:srgbClr val="C00000"/>
    </a:hlink>
    <a:folHlink>
      <a:srgbClr val="7030A0"/>
    </a:folHlink>
  </a:clrScheme>
</a:themeOverride>
</file>

<file path=ppt/theme/themeOverride2.xml><?xml version="1.0" encoding="utf-8"?>
<a:themeOverride xmlns:a="http://schemas.openxmlformats.org/drawingml/2006/main">
  <a:clrScheme name="Constellation (Custom)">
    <a:dk1>
      <a:srgbClr val="7E8083"/>
    </a:dk1>
    <a:lt1>
      <a:sysClr val="window" lastClr="FFFFFF"/>
    </a:lt1>
    <a:dk2>
      <a:srgbClr val="184998"/>
    </a:dk2>
    <a:lt2>
      <a:srgbClr val="F15623"/>
    </a:lt2>
    <a:accent1>
      <a:srgbClr val="008D47"/>
    </a:accent1>
    <a:accent2>
      <a:srgbClr val="007FA4"/>
    </a:accent2>
    <a:accent3>
      <a:srgbClr val="0C65AF"/>
    </a:accent3>
    <a:accent4>
      <a:srgbClr val="EE7402"/>
    </a:accent4>
    <a:accent5>
      <a:srgbClr val="74AF27"/>
    </a:accent5>
    <a:accent6>
      <a:srgbClr val="CBDB2F"/>
    </a:accent6>
    <a:hlink>
      <a:srgbClr val="C00000"/>
    </a:hlink>
    <a:folHlink>
      <a:srgbClr val="7030A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688</Words>
  <Application>Microsoft Office PowerPoint</Application>
  <PresentationFormat>Widescreen</PresentationFormat>
  <Paragraphs>85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Aptos</vt:lpstr>
      <vt:lpstr>Aptos Display</vt:lpstr>
      <vt:lpstr>Arial</vt:lpstr>
      <vt:lpstr>BentonSans Bold</vt:lpstr>
      <vt:lpstr>BentonSans Book</vt:lpstr>
      <vt:lpstr>BentonSans Medium</vt:lpstr>
      <vt:lpstr>BentonSans Regular</vt:lpstr>
      <vt:lpstr>Book Antiqua</vt:lpstr>
      <vt:lpstr>Calibri</vt:lpstr>
      <vt:lpstr>Franklin Gothic Book</vt:lpstr>
      <vt:lpstr>Franklin Gothic Medium</vt:lpstr>
      <vt:lpstr>Symbol</vt:lpstr>
      <vt:lpstr>Office Theme</vt:lpstr>
      <vt:lpstr>4_CON_GreyPres_T06</vt:lpstr>
      <vt:lpstr>think-cell Slide</vt:lpstr>
      <vt:lpstr>  Improve Self Commitment within RUC Opt Out Window</vt:lpstr>
      <vt:lpstr>Current Rules Limit Ability to Opt Out of A RUC Instruction</vt:lpstr>
      <vt:lpstr>Limited Ability to Opt Out A RUC Instruction</vt:lpstr>
      <vt:lpstr>RUC Lead Time Margin: February 2025 </vt:lpstr>
      <vt:lpstr>RUC Resource-Hours</vt:lpstr>
      <vt:lpstr>RUC Instruction Reasons: Last 13 Months RUC effective hours in February 2025 were deployed about equally to resolve congestion and ensure sufficient capacity. </vt:lpstr>
      <vt:lpstr>Proposed Protocol Revision Language: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Teng, Shuye: (Constellation)</dc:creator>
  <cp:lastModifiedBy>Nguyen, Andy: (Constellation)</cp:lastModifiedBy>
  <cp:revision>5</cp:revision>
  <dcterms:created xsi:type="dcterms:W3CDTF">2025-02-10T00:03:23Z</dcterms:created>
  <dcterms:modified xsi:type="dcterms:W3CDTF">2025-05-01T16:35:53Z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e1a8d7-e404-4561-a6ce-09441972395c_Enabled">
    <vt:lpwstr>true</vt:lpwstr>
  </property>
  <property fmtid="{D5CDD505-2E9C-101B-9397-08002B2CF9AE}" pid="3" name="MSIP_Label_dfe1a8d7-e404-4561-a6ce-09441972395c_SetDate">
    <vt:lpwstr>2025-02-10T00:03:44Z</vt:lpwstr>
  </property>
  <property fmtid="{D5CDD505-2E9C-101B-9397-08002B2CF9AE}" pid="4" name="MSIP_Label_dfe1a8d7-e404-4561-a6ce-09441972395c_Method">
    <vt:lpwstr>Standard</vt:lpwstr>
  </property>
  <property fmtid="{D5CDD505-2E9C-101B-9397-08002B2CF9AE}" pid="5" name="MSIP_Label_dfe1a8d7-e404-4561-a6ce-09441972395c_Name">
    <vt:lpwstr>Company Confidential Information</vt:lpwstr>
  </property>
  <property fmtid="{D5CDD505-2E9C-101B-9397-08002B2CF9AE}" pid="6" name="MSIP_Label_dfe1a8d7-e404-4561-a6ce-09441972395c_SiteId">
    <vt:lpwstr>d8fb9c07-c19e-4e8c-a1cb-717cd3cf8ffe</vt:lpwstr>
  </property>
  <property fmtid="{D5CDD505-2E9C-101B-9397-08002B2CF9AE}" pid="7" name="MSIP_Label_dfe1a8d7-e404-4561-a6ce-09441972395c_ActionId">
    <vt:lpwstr>04f23193-5fbd-4a0f-818a-1c59d767b153</vt:lpwstr>
  </property>
  <property fmtid="{D5CDD505-2E9C-101B-9397-08002B2CF9AE}" pid="8" name="MSIP_Label_dfe1a8d7-e404-4561-a6ce-09441972395c_ContentBits">
    <vt:lpwstr>0</vt:lpwstr>
  </property>
</Properties>
</file>