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98" autoAdjust="0"/>
    <p:restoredTop sz="96323" autoAdjust="0"/>
  </p:normalViewPr>
  <p:slideViewPr>
    <p:cSldViewPr showGuides="1">
      <p:cViewPr varScale="1">
        <p:scale>
          <a:sx n="149" d="100"/>
          <a:sy n="149" d="100"/>
        </p:scale>
        <p:origin x="2850" y="108"/>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4/18/2025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May 5, 2025</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March 2025</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5" y="1243346"/>
            <a:ext cx="5375289" cy="4180780"/>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March, ESRs were approximately 1.18% Short of AS Responsibility, resulting in approximately 1.45%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1940424037"/>
              </p:ext>
            </p:extLst>
          </p:nvPr>
        </p:nvGraphicFramePr>
        <p:xfrm>
          <a:off x="756709" y="1981200"/>
          <a:ext cx="7630582" cy="437511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828027700"/>
                    </a:ext>
                  </a:extLst>
                </a:gridCol>
                <a:gridCol w="820342">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06847">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15087">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30208">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22297">
                <a:tc>
                  <a:txBody>
                    <a:bodyPr/>
                    <a:lstStyle/>
                    <a:p>
                      <a:pPr algn="ctr" fontAlgn="b"/>
                      <a:r>
                        <a:rPr lang="en-US" sz="1000" b="0" i="0" u="none" strike="noStrike" dirty="0">
                          <a:solidFill>
                            <a:schemeClr val="tx2"/>
                          </a:solidFill>
                          <a:effectLst/>
                          <a:latin typeface="Calibri" panose="020F0502020204030204" pitchFamily="34" charset="0"/>
                        </a:rPr>
                        <a:t>2/12/2025 20:48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16137548"/>
                  </a:ext>
                </a:extLst>
              </a:tr>
              <a:tr h="322297">
                <a:tc>
                  <a:txBody>
                    <a:bodyPr/>
                    <a:lstStyle/>
                    <a:p>
                      <a:pPr algn="ctr" fontAlgn="b"/>
                      <a:r>
                        <a:rPr lang="en-US" sz="1000" b="0" i="0" u="none" strike="noStrike" dirty="0">
                          <a:solidFill>
                            <a:schemeClr val="tx2"/>
                          </a:solidFill>
                          <a:effectLst/>
                          <a:latin typeface="Calibri" panose="020F0502020204030204" pitchFamily="34" charset="0"/>
                        </a:rPr>
                        <a:t>2/13/2025 2:11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339141373"/>
                  </a:ext>
                </a:extLst>
              </a:tr>
              <a:tr h="322297">
                <a:tc>
                  <a:txBody>
                    <a:bodyPr/>
                    <a:lstStyle/>
                    <a:p>
                      <a:pPr algn="ctr" fontAlgn="b"/>
                      <a:r>
                        <a:rPr lang="en-US" sz="1000" b="0" i="0" u="none" strike="noStrike" dirty="0">
                          <a:solidFill>
                            <a:schemeClr val="tx2"/>
                          </a:solidFill>
                          <a:effectLst/>
                          <a:latin typeface="Calibri" panose="020F0502020204030204" pitchFamily="34" charset="0"/>
                        </a:rPr>
                        <a:t>2/15/2025 15:33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644282986"/>
                  </a:ext>
                </a:extLst>
              </a:tr>
              <a:tr h="322297">
                <a:tc>
                  <a:txBody>
                    <a:bodyPr/>
                    <a:lstStyle/>
                    <a:p>
                      <a:pPr algn="ctr" fontAlgn="b"/>
                      <a:r>
                        <a:rPr lang="en-US" sz="1000" b="0" i="0" u="none" strike="noStrike" dirty="0">
                          <a:solidFill>
                            <a:schemeClr val="tx2"/>
                          </a:solidFill>
                          <a:effectLst/>
                          <a:latin typeface="Calibri" panose="020F0502020204030204" pitchFamily="34" charset="0"/>
                        </a:rPr>
                        <a:t>2/16/2025 2:20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62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147142773"/>
                  </a:ext>
                </a:extLst>
              </a:tr>
              <a:tr h="322297">
                <a:tc>
                  <a:txBody>
                    <a:bodyPr/>
                    <a:lstStyle/>
                    <a:p>
                      <a:pPr algn="ctr" fontAlgn="b"/>
                      <a:r>
                        <a:rPr lang="en-US" sz="1000" b="0" i="0" u="none" strike="noStrike">
                          <a:solidFill>
                            <a:schemeClr val="tx2"/>
                          </a:solidFill>
                          <a:effectLst/>
                          <a:latin typeface="Calibri" panose="020F0502020204030204" pitchFamily="34" charset="0"/>
                        </a:rPr>
                        <a:t>2/18/2025 9:44</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70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608169635"/>
                  </a:ext>
                </a:extLst>
              </a:tr>
              <a:tr h="322297">
                <a:tc>
                  <a:txBody>
                    <a:bodyPr/>
                    <a:lstStyle/>
                    <a:p>
                      <a:pPr algn="ctr" fontAlgn="b"/>
                      <a:r>
                        <a:rPr lang="en-US" sz="1000" b="0" i="0" u="none" strike="noStrike" dirty="0">
                          <a:solidFill>
                            <a:schemeClr val="tx2"/>
                          </a:solidFill>
                          <a:effectLst/>
                          <a:latin typeface="Calibri" panose="020F0502020204030204" pitchFamily="34" charset="0"/>
                        </a:rPr>
                        <a:t>2/25/2025 </a:t>
                      </a:r>
                      <a:r>
                        <a:rPr lang="en-US" sz="1000" b="0" i="0" u="none" strike="noStrike" dirty="0">
                          <a:solidFill>
                            <a:schemeClr val="accent2"/>
                          </a:solidFill>
                          <a:effectLst/>
                          <a:latin typeface="Calibri" panose="020F0502020204030204" pitchFamily="34" charset="0"/>
                        </a:rPr>
                        <a:t>9</a:t>
                      </a:r>
                      <a:r>
                        <a:rPr lang="en-US" sz="1000" b="0" i="0" u="none" strike="noStrike" dirty="0">
                          <a:solidFill>
                            <a:schemeClr val="tx2"/>
                          </a:solidFill>
                          <a:effectLst/>
                          <a:latin typeface="Calibri" panose="020F0502020204030204" pitchFamily="34" charset="0"/>
                        </a:rPr>
                        <a:t>:56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449434502"/>
                  </a:ext>
                </a:extLst>
              </a:tr>
              <a:tr h="322297">
                <a:tc>
                  <a:txBody>
                    <a:bodyPr/>
                    <a:lstStyle/>
                    <a:p>
                      <a:pPr algn="ctr" fontAlgn="b"/>
                      <a:r>
                        <a:rPr lang="en-US" sz="1000" b="1" i="0" u="none" strike="noStrike" dirty="0">
                          <a:solidFill>
                            <a:schemeClr val="accent2"/>
                          </a:solidFill>
                          <a:effectLst/>
                          <a:latin typeface="Calibri" panose="020F0502020204030204" pitchFamily="34" charset="0"/>
                        </a:rPr>
                        <a:t>3/1/2025 16:24</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45</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589025076"/>
                  </a:ext>
                </a:extLst>
              </a:tr>
              <a:tr h="322297">
                <a:tc>
                  <a:txBody>
                    <a:bodyPr/>
                    <a:lstStyle/>
                    <a:p>
                      <a:pPr algn="ctr" fontAlgn="b"/>
                      <a:r>
                        <a:rPr lang="en-US" sz="1000" b="1" i="0" u="none" strike="noStrike" dirty="0">
                          <a:solidFill>
                            <a:schemeClr val="accent2"/>
                          </a:solidFill>
                          <a:effectLst/>
                          <a:latin typeface="Calibri" panose="020F0502020204030204" pitchFamily="34" charset="0"/>
                        </a:rPr>
                        <a:t>3/5/2025 4:31</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33</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10646516"/>
                  </a:ext>
                </a:extLst>
              </a:tr>
              <a:tr h="322297">
                <a:tc>
                  <a:txBody>
                    <a:bodyPr/>
                    <a:lstStyle/>
                    <a:p>
                      <a:pPr algn="ctr" fontAlgn="b"/>
                      <a:r>
                        <a:rPr lang="en-US" sz="1000" b="1" i="0" u="none" strike="noStrike">
                          <a:solidFill>
                            <a:schemeClr val="accent2"/>
                          </a:solidFill>
                          <a:effectLst/>
                          <a:latin typeface="Calibri" panose="020F0502020204030204" pitchFamily="34" charset="0"/>
                        </a:rPr>
                        <a:t>3/17/2025 0:06</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59</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11</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520060606"/>
                  </a:ext>
                </a:extLst>
              </a:tr>
              <a:tr h="322297">
                <a:tc>
                  <a:txBody>
                    <a:bodyPr/>
                    <a:lstStyle/>
                    <a:p>
                      <a:pPr algn="ctr" fontAlgn="b"/>
                      <a:r>
                        <a:rPr lang="en-US" sz="1000" b="1" i="0" u="none" strike="noStrike">
                          <a:solidFill>
                            <a:schemeClr val="accent2"/>
                          </a:solidFill>
                          <a:effectLst/>
                          <a:latin typeface="Calibri" panose="020F0502020204030204" pitchFamily="34" charset="0"/>
                        </a:rPr>
                        <a:t>3/18/2025 22:22</a:t>
                      </a:r>
                    </a:p>
                  </a:txBody>
                  <a:tcPr marL="9525" marR="9525" marT="9525" marB="0" anchor="ctr"/>
                </a:tc>
                <a:tc>
                  <a:txBody>
                    <a:bodyPr/>
                    <a:lstStyle/>
                    <a:p>
                      <a:pPr algn="ctr" fontAlgn="b"/>
                      <a:r>
                        <a:rPr lang="en-US" sz="1000" b="1" i="0" u="none" strike="noStrike">
                          <a:solidFill>
                            <a:schemeClr val="accent2"/>
                          </a:solidFill>
                          <a:effectLst/>
                          <a:latin typeface="Calibri" panose="020F0502020204030204" pitchFamily="34" charset="0"/>
                        </a:rPr>
                        <a:t>61</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13</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3</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accent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663398023"/>
                  </a:ext>
                </a:extLst>
              </a:tr>
            </a:tbl>
          </a:graphicData>
        </a:graphic>
      </p:graphicFrame>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057400" y="6421429"/>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March, 24 ESRs carrying RRS evaluated during unit trips had low SOC, 3 of which failed. </a:t>
            </a:r>
          </a:p>
        </p:txBody>
      </p:sp>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1281936535"/>
              </p:ext>
            </p:extLst>
          </p:nvPr>
        </p:nvGraphicFramePr>
        <p:xfrm>
          <a:off x="228602" y="4853122"/>
          <a:ext cx="8610598" cy="96012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823530607"/>
                    </a:ext>
                  </a:extLst>
                </a:gridCol>
                <a:gridCol w="1574799">
                  <a:extLst>
                    <a:ext uri="{9D8B030D-6E8A-4147-A177-3AD203B41FA5}">
                      <a16:colId xmlns:a16="http://schemas.microsoft.com/office/drawing/2014/main" val="3086519091"/>
                    </a:ext>
                  </a:extLst>
                </a:gridCol>
                <a:gridCol w="1754011">
                  <a:extLst>
                    <a:ext uri="{9D8B030D-6E8A-4147-A177-3AD203B41FA5}">
                      <a16:colId xmlns:a16="http://schemas.microsoft.com/office/drawing/2014/main" val="4276751707"/>
                    </a:ext>
                  </a:extLst>
                </a:gridCol>
                <a:gridCol w="2124637">
                  <a:extLst>
                    <a:ext uri="{9D8B030D-6E8A-4147-A177-3AD203B41FA5}">
                      <a16:colId xmlns:a16="http://schemas.microsoft.com/office/drawing/2014/main" val="2471621366"/>
                    </a:ext>
                  </a:extLst>
                </a:gridCol>
                <a:gridCol w="1861751">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March 2025</a:t>
                      </a:r>
                    </a:p>
                  </a:txBody>
                  <a:tcPr anchor="ctr"/>
                </a:tc>
                <a:tc>
                  <a:txBody>
                    <a:bodyPr/>
                    <a:lstStyle/>
                    <a:p>
                      <a:pPr algn="ctr"/>
                      <a:r>
                        <a:rPr lang="en-US" sz="1200" strike="noStrike" dirty="0">
                          <a:solidFill>
                            <a:schemeClr val="tx2"/>
                          </a:solidFill>
                        </a:rPr>
                        <a:t>8</a:t>
                      </a:r>
                    </a:p>
                  </a:txBody>
                  <a:tcPr anchor="ctr"/>
                </a:tc>
                <a:tc>
                  <a:txBody>
                    <a:bodyPr/>
                    <a:lstStyle/>
                    <a:p>
                      <a:pPr algn="ctr"/>
                      <a:r>
                        <a:rPr lang="en-US" sz="1200" strike="noStrike" dirty="0">
                          <a:solidFill>
                            <a:schemeClr val="tx2"/>
                          </a:solidFill>
                        </a:rPr>
                        <a:t>317</a:t>
                      </a:r>
                    </a:p>
                  </a:txBody>
                  <a:tcPr anchor="ctr"/>
                </a:tc>
                <a:tc>
                  <a:txBody>
                    <a:bodyPr/>
                    <a:lstStyle/>
                    <a:p>
                      <a:pPr algn="ctr"/>
                      <a:r>
                        <a:rPr lang="en-US" sz="1200" strike="noStrike" dirty="0">
                          <a:solidFill>
                            <a:schemeClr val="tx2"/>
                          </a:solidFill>
                        </a:rPr>
                        <a:t>2105</a:t>
                      </a:r>
                    </a:p>
                  </a:txBody>
                  <a:tcPr anchor="ctr"/>
                </a:tc>
                <a:tc>
                  <a:txBody>
                    <a:bodyPr/>
                    <a:lstStyle/>
                    <a:p>
                      <a:pPr algn="ctr"/>
                      <a:r>
                        <a:rPr lang="en-US" sz="1200" strike="noStrike" dirty="0">
                          <a:solidFill>
                            <a:schemeClr val="tx2"/>
                          </a:solidFill>
                        </a:rPr>
                        <a:t>652</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219700"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March, there are 8 intervals where ESRs failed GREDP with low SOC and AS Responsibility, and 317 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743200" y="2253928"/>
            <a:ext cx="2819400" cy="2274138"/>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89675" y="838200"/>
            <a:ext cx="5073322" cy="4058657"/>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March tend to be short in HE7, HE8, HE9, and HE10.</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2" cy="2724049"/>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497" cy="2590797"/>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502" t="5482" r="7613" b="3579"/>
          <a:stretch/>
        </p:blipFill>
        <p:spPr>
          <a:xfrm>
            <a:off x="3787205" y="3886200"/>
            <a:ext cx="3070795" cy="2492687"/>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days with largest AS MW short due to SOC: </a:t>
            </a:r>
            <a:r>
              <a:rPr lang="en-US" sz="1200" i="1" dirty="0">
                <a:solidFill>
                  <a:schemeClr val="tx2"/>
                </a:solidFill>
              </a:rPr>
              <a:t>March 30, March 31, March 16</a:t>
            </a:r>
          </a:p>
          <a:p>
            <a:pPr marL="0" indent="0">
              <a:buNone/>
            </a:pPr>
            <a:endParaRPr lang="en-US" sz="1200" i="1" dirty="0">
              <a:solidFill>
                <a:schemeClr val="tx2"/>
              </a:solidFill>
            </a:endParaRPr>
          </a:p>
          <a:p>
            <a:r>
              <a:rPr lang="en-US" sz="1200" b="1" i="1" dirty="0">
                <a:solidFill>
                  <a:schemeClr val="tx2"/>
                </a:solidFill>
              </a:rPr>
              <a:t>Top 3 days with largest AS $ short due to SOC: </a:t>
            </a:r>
            <a:r>
              <a:rPr lang="en-US" sz="1200" i="1" dirty="0">
                <a:solidFill>
                  <a:schemeClr val="tx2"/>
                </a:solidFill>
              </a:rPr>
              <a:t>March 10, March 24, March 31</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HE1, HE10, HE9, HE2, HE23</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58" cy="2492687"/>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68" cy="2635495"/>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945</Words>
  <Application>Microsoft Office PowerPoint</Application>
  <PresentationFormat>On-screen Show (4:3)</PresentationFormat>
  <Paragraphs>165</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2025-04-18T14:22:41Z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