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535B71-E6D1-D7E5-D341-53D5558F7EEE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EB00F-D8C9-9966-C676-AAC17D4D5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548" y="3350843"/>
            <a:ext cx="9144000" cy="953361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AA31D-5095-46E9-E7F8-E7CB4C81E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548" y="4540545"/>
            <a:ext cx="9144000" cy="93382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09CB-1E70-BFB4-CDF1-4B27E765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4DB8B-8DA3-E111-A321-BBE5C7F1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0B81-B6A7-4F8E-33F8-8D6BF584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7B94C4-71CD-2EA8-1D79-AF7547FA452C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BBD28D-5C33-64CD-CCBB-0B06DC0B8F43}"/>
              </a:ext>
            </a:extLst>
          </p:cNvPr>
          <p:cNvCxnSpPr>
            <a:cxnSpLocks/>
          </p:cNvCxnSpPr>
          <p:nvPr userDrawn="1"/>
        </p:nvCxnSpPr>
        <p:spPr>
          <a:xfrm>
            <a:off x="1127661" y="4356162"/>
            <a:ext cx="993667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63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111E-B385-AB17-0BC5-B8DAB6B1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9B0D0-827A-8DA7-D6C0-6D996B35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8C44-E2FE-87FA-9434-EC146FA4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765D0-C4A0-B82E-7482-F2F1C43F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E343D-CB9E-2CC9-7EF2-0B45AEF0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7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115CA-DE67-90CB-4A03-E816577AF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1C9CA-FCB8-02E6-CA62-454C4B5FA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F3DCD-660C-22ED-6526-982B0CF7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434BF-A53F-DB24-0345-B8B84671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F65-F69F-1739-32FA-9D61974D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198BB9-0182-6EF5-12CE-928BFBC8DBDD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17059-5D07-E6D4-6342-2BBBB4B00F74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F0E41-6DFB-1A5B-B3CD-0AD56D98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56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E8F6-7B81-9E04-A1CA-3D6A1B09E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15600" cy="4823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CB5E9-1F9C-E4CA-9672-1AE69EA4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3D94-F2F3-8096-B1E7-8541353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1437-48CF-8285-B6E4-6179A5E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3D58E6-4196-B2FC-ADCE-B04445E34C10}"/>
              </a:ext>
            </a:extLst>
          </p:cNvPr>
          <p:cNvCxnSpPr/>
          <p:nvPr userDrawn="1"/>
        </p:nvCxnSpPr>
        <p:spPr>
          <a:xfrm>
            <a:off x="838200" y="1217262"/>
            <a:ext cx="1051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9C48-13D4-6465-BE8E-84280B3F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87FE1-1B16-58B6-EB6C-D7C941A0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C7C0-AE2F-9BCE-13F8-88B962F2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431C5-35A7-8D8C-FF88-498DDF52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FF67-F5D6-C14B-1A24-5A943418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1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3940-865F-5BED-B539-BCA73C51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5D35-EC93-DF43-F85B-26336952D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E0FA8A-D98F-ED78-39EB-23B6A6C3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8226-387B-31B8-715C-5CADFAD6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55288-7ECD-4FAE-80CF-65C7903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A95F8-E0FF-4CA0-7432-9577B30F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7235-C787-4690-F050-628C916D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2CC3B-BDB0-D992-9799-FBB976DB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B8692-B656-022C-C8BF-5F5C271B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4F94A-B576-BF90-CCD1-894B0BCEA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2CD2F-71A7-A9D5-4C2F-D257091D2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E6054-A136-14C0-CFF4-630C78C8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6A6C4-001A-9093-EE33-3FEF5ED7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333354-20A7-08BD-18AA-DEC01B8B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6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E1C4-39D5-E6A6-3457-86DEE15BB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B68C-D898-5F36-B187-7C6E8B21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8980C-8235-F88F-4417-7CD4F1D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26655-7FEA-CFBE-3815-AD309EEB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F4470-95EC-01BC-BAED-808730F5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C287C6-5FDA-CA9D-8E88-61815FC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8BBE5-0411-00DF-D0F8-DCA891B5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9479-EFBA-F750-4CF7-1A4B5AD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4B2A-C8F9-731F-C42C-F40E339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31432-DD08-70D8-619E-984F7066F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1ABEA-5784-4887-8AC4-080B8CB0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38F2C-B25A-5F36-6E3B-C4094052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143D0-9444-D808-D28F-1722FB13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5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57CA-2AB4-3B9C-93F5-20335970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8F558-F809-9DD7-5DE8-54A6FD265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CE81-1D41-7981-4F18-CCFB827E1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2FBF-43BD-0788-048E-80AD7F94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FA352-8795-7E45-C1E7-DA6C8333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B6A1-0613-F235-D815-C4EBD09C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3C9439-7FF0-D6F7-9F3E-0EABF2733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E91B-600E-60B5-1A64-2E89F9F6C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7016-5956-AA6F-7BF3-5814FDFA8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65021-B3DE-4F31-BD1D-9A3C4C5F61F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79E08-54EC-BED2-8138-C7CC834E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B63E-73B3-EB8A-6D24-B70CDFCD6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CB7B-1B41-21AA-1850-3DF37F0FA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DC465-5FDB-5D89-7E6B-2177C6E28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Fahad Qureshi – DWG Chair</a:t>
            </a:r>
          </a:p>
          <a:p>
            <a:r>
              <a:rPr lang="en-US" dirty="0"/>
              <a:t>May 1</a:t>
            </a:r>
            <a:r>
              <a:rPr lang="en-US" baseline="30000" dirty="0"/>
              <a:t>st</a:t>
            </a:r>
            <a:r>
              <a:rPr lang="en-US" dirty="0"/>
              <a:t> , 2025</a:t>
            </a:r>
          </a:p>
        </p:txBody>
      </p:sp>
    </p:spTree>
    <p:extLst>
      <p:ext uri="{BB962C8B-B14F-4D97-AF65-F5344CB8AC3E}">
        <p14:creationId xmlns:p14="http://schemas.microsoft.com/office/powerpoint/2010/main" val="11528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FF10-FD4A-78B9-5E4F-5B1A463F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B5C3-F63B-DFFD-87AE-211FA1A5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DWG Webex meeting held on 4/17/2025</a:t>
            </a:r>
          </a:p>
          <a:p>
            <a:r>
              <a:rPr lang="en-US" dirty="0"/>
              <a:t>PGRR124 (ESR Maintenance Exception to Modifications)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Tesla shared their approach to manage battery (mega-pack) degradation and implications it has from a generation interconnection perspective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Approach is for customers to manage degradation by augmenting batteries to their site while maintaining overall plant performance by derating via firmware updates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ERCOT/TSP questioned how Tesla can ensure the augmentation does not result in negative impact/performance to the system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Based on what equipment is being augmented and its performance, ERCOT feels like the current processes may already allow for some of the proposed exceptions (e.g. PGRR 109) 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cs typeface="Calibri" panose="020F0502020204030204" pitchFamily="34" charset="0"/>
              </a:rPr>
              <a:t>Additional discussions to take place with Tesla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1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6241-22CC-AF54-501A-DA3BD5D1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64892-B679-4B91-C8B8-82916A25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>
                <a:cs typeface="Calibri" panose="020F0502020204030204" pitchFamily="34" charset="0"/>
              </a:rPr>
              <a:t>PGRR120 (SSO Prevention for Generator Interconnection)</a:t>
            </a:r>
          </a:p>
          <a:p>
            <a:pPr lvl="1">
              <a:lnSpc>
                <a:spcPct val="110000"/>
              </a:lnSpc>
            </a:pPr>
            <a:r>
              <a:rPr lang="en-US" sz="2200" dirty="0">
                <a:cs typeface="Calibri" panose="020F0502020204030204" pitchFamily="34" charset="0"/>
              </a:rPr>
              <a:t>ERCOT reviewed proposed Planning Guide language changes for PGRR120</a:t>
            </a:r>
          </a:p>
          <a:p>
            <a:pPr lvl="1">
              <a:lnSpc>
                <a:spcPct val="110000"/>
              </a:lnSpc>
            </a:pPr>
            <a:r>
              <a:rPr lang="en-US" sz="2200" dirty="0">
                <a:cs typeface="Calibri" panose="020F0502020204030204" pitchFamily="34" charset="0"/>
              </a:rPr>
              <a:t>Lonestar and AEP requested additional time to review comments as they were posted the day before the meeting</a:t>
            </a:r>
          </a:p>
          <a:p>
            <a:pPr lvl="1">
              <a:lnSpc>
                <a:spcPct val="110000"/>
              </a:lnSpc>
            </a:pPr>
            <a:r>
              <a:rPr lang="en-US" sz="2200" dirty="0">
                <a:cs typeface="Calibri" panose="020F0502020204030204" pitchFamily="34" charset="0"/>
              </a:rPr>
              <a:t>Will continue discussion at next ad-hoc DWG Meeting (May 15</a:t>
            </a:r>
            <a:r>
              <a:rPr lang="en-US" sz="2200" baseline="30000" dirty="0">
                <a:cs typeface="Calibri" panose="020F0502020204030204" pitchFamily="34" charset="0"/>
              </a:rPr>
              <a:t>th</a:t>
            </a:r>
            <a:r>
              <a:rPr lang="en-US" sz="2200" dirty="0">
                <a:cs typeface="Calibri" panose="020F0502020204030204" pitchFamily="34" charset="0"/>
              </a:rPr>
              <a:t>)</a:t>
            </a:r>
          </a:p>
          <a:p>
            <a:r>
              <a:rPr lang="en-US" sz="2600" dirty="0">
                <a:cs typeface="Calibri" panose="020F0502020204030204" pitchFamily="34" charset="0"/>
              </a:rPr>
              <a:t>SSWG response to DWG requests</a:t>
            </a:r>
          </a:p>
          <a:p>
            <a:pPr lvl="1"/>
            <a:r>
              <a:rPr lang="en-US" sz="2200" dirty="0">
                <a:cs typeface="Calibri" panose="020F0502020204030204" pitchFamily="34" charset="0"/>
              </a:rPr>
              <a:t>Request 1 - MPT modeling in SSWG Cases for EXDS units</a:t>
            </a:r>
          </a:p>
          <a:p>
            <a:pPr lvl="2"/>
            <a:r>
              <a:rPr lang="en-US" sz="2200" dirty="0">
                <a:cs typeface="Calibri" panose="020F0502020204030204" pitchFamily="34" charset="0"/>
              </a:rPr>
              <a:t>SSWG currently unable to accommodate request</a:t>
            </a:r>
          </a:p>
          <a:p>
            <a:pPr lvl="2"/>
            <a:r>
              <a:rPr lang="en-US" sz="2200" dirty="0">
                <a:cs typeface="Calibri" panose="020F0502020204030204" pitchFamily="34" charset="0"/>
              </a:rPr>
              <a:t>DWG will model MPT as part of flatstart build (requires PM update)</a:t>
            </a:r>
          </a:p>
          <a:p>
            <a:pPr lvl="1"/>
            <a:r>
              <a:rPr lang="en-US" sz="2200" dirty="0">
                <a:cs typeface="Calibri" panose="020F0502020204030204" pitchFamily="34" charset="0"/>
              </a:rPr>
              <a:t>Request 2 - Transition to PSSE v36</a:t>
            </a:r>
          </a:p>
          <a:p>
            <a:pPr lvl="2"/>
            <a:r>
              <a:rPr lang="en-US" sz="2200" dirty="0">
                <a:cs typeface="Calibri" panose="020F0502020204030204" pitchFamily="34" charset="0"/>
              </a:rPr>
              <a:t>SSWG unable to transition to v36 due to PTI software limitations</a:t>
            </a:r>
          </a:p>
          <a:p>
            <a:pPr lvl="2"/>
            <a:r>
              <a:rPr lang="en-US" sz="2200" dirty="0">
                <a:cs typeface="Calibri" panose="020F0502020204030204" pitchFamily="34" charset="0"/>
              </a:rPr>
              <a:t>DWG will begin collecting data for v36 transition (requires PM update)</a:t>
            </a:r>
          </a:p>
          <a:p>
            <a:pPr lvl="1"/>
            <a:r>
              <a:rPr lang="en-US" sz="2200" dirty="0">
                <a:cs typeface="Calibri" panose="020F0502020204030204" pitchFamily="34" charset="0"/>
              </a:rPr>
              <a:t>DWG will update Procedure Manual and request ROS approval in June/July</a:t>
            </a:r>
          </a:p>
        </p:txBody>
      </p:sp>
    </p:spTree>
    <p:extLst>
      <p:ext uri="{BB962C8B-B14F-4D97-AF65-F5344CB8AC3E}">
        <p14:creationId xmlns:p14="http://schemas.microsoft.com/office/powerpoint/2010/main" val="371747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3CAD-4023-93D1-4CE6-AE68DEFC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D839-74AD-56E6-E57B-272965DA5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>
                <a:cs typeface="Calibri" panose="020F0502020204030204" pitchFamily="34" charset="0"/>
              </a:rPr>
              <a:t>Extraordinary Dispatch (EXDS) Generation in Flat Start Cases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Discussed Procedure Manual language changes to accommodate modeling of EXDS generators in flatstart cases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Discussion will continue at next DWG Meeting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DWG will update Procedure Manual and request ROS approval in June/July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cs typeface="Calibri" panose="020F0502020204030204" pitchFamily="34" charset="0"/>
              </a:rPr>
              <a:t>Large Load Stability Study Approach/Screening Techniques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ERCOT summarized feedback received: study area, estimated load loss, location of project within GTC; however, approaches from feedback are not consistent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ERCOT is working on a proposal based on feedback received and will reach out to TSP to discuss further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Draft of Stability Study Whitepaper is complete and was emailed for DWG review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Updated SSO Scope for large loads nearing completion, ERCOT is looking for feedback prior to finalizing and posting to DWG Webpage</a:t>
            </a:r>
          </a:p>
        </p:txBody>
      </p:sp>
    </p:spTree>
    <p:extLst>
      <p:ext uri="{BB962C8B-B14F-4D97-AF65-F5344CB8AC3E}">
        <p14:creationId xmlns:p14="http://schemas.microsoft.com/office/powerpoint/2010/main" val="130503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F626-38DB-01B6-FDCC-1D0A9430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9BAE-1D4D-D987-BAE6-23DD7F49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53787"/>
            <a:ext cx="10515600" cy="482317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cs typeface="Calibri" panose="020F0502020204030204" pitchFamily="34" charset="0"/>
              </a:rPr>
              <a:t>Flat Start update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Stability Book and Contingency Tool have been posted to MIS</a:t>
            </a:r>
            <a:endParaRPr lang="en-US" sz="2200" baseline="30000" dirty="0"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ERCOT shared proposed Procedure Manual update for posting load model data to MIS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Discussed possibility of addition of dynamic models for large loads to flatstart cases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Continue work on NERC case quality metrics</a:t>
            </a:r>
          </a:p>
          <a:p>
            <a:r>
              <a:rPr lang="en-US" dirty="0">
                <a:cs typeface="Calibri" panose="020F0502020204030204" pitchFamily="34" charset="0"/>
              </a:rPr>
              <a:t>Addition of New Large Loads co-located with generators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AEP shared simulation plots from their testing where including loads co-located with generators resulted in oscillation when performing Voltage Ride Through (VRT) test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cs typeface="Calibri" panose="020F0502020204030204" pitchFamily="34" charset="0"/>
              </a:rPr>
              <a:t>ERCOT is in the process of updating the Model Quality Test (MQT) guidelines to address</a:t>
            </a:r>
          </a:p>
          <a:p>
            <a:r>
              <a:rPr lang="en-US" dirty="0">
                <a:cs typeface="Calibri" panose="020F0502020204030204" pitchFamily="34" charset="0"/>
              </a:rPr>
              <a:t>Large Load Model Survey Form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AEP shared survey form co-developed by DWG members to gather load data prior to performing studies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Data included in survey: facility design &amp; location, basic load information, technical characteristics, equipment data, dynamic model, site backup, protection settings, SSO</a:t>
            </a:r>
          </a:p>
        </p:txBody>
      </p:sp>
    </p:spTree>
    <p:extLst>
      <p:ext uri="{BB962C8B-B14F-4D97-AF65-F5344CB8AC3E}">
        <p14:creationId xmlns:p14="http://schemas.microsoft.com/office/powerpoint/2010/main" val="3722248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A5EDD-B019-24C6-B9FF-A49D8616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84E9A-2F02-C061-17F3-0D071FB3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cs typeface="Calibri" panose="020F0502020204030204" pitchFamily="34" charset="0"/>
              </a:rPr>
              <a:t>Action items agreed to at April DWG meeting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Transitioning from PSS/E version 35 to version 36+, with a tentative date of June 2026.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As part of the transition efforts, ERCOT plans to issue a Market Notice in May informing REs and IEs of the requirement to submit dynamic models compatible with PSS/E version 36.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Procedure Manual [UPDATE 1] edits related to AGS-ESR (e.g., Sections 3.1.5 [p. 10] and 3.1.5.10–15 [pp. 29-38], 3.1.6 [p. 38) </a:t>
            </a:r>
            <a:r>
              <a:rPr lang="en-US" sz="2000" b="1" dirty="0">
                <a:cs typeface="Calibri" panose="020F0502020204030204" pitchFamily="34" charset="0"/>
              </a:rPr>
              <a:t>(requesting ROS vote today)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Procedure Manual [UPDATE 2] edits related to the removal of the ALDR paragraph and the edits for the dynamic load model sharing practice in Section 3.4.4 (Load Model Data) [p. 46] </a:t>
            </a:r>
            <a:r>
              <a:rPr lang="en-US" sz="2000" b="1" dirty="0">
                <a:cs typeface="Calibri" panose="020F0502020204030204" pitchFamily="34" charset="0"/>
              </a:rPr>
              <a:t>(requesting ROS vote today)</a:t>
            </a:r>
          </a:p>
        </p:txBody>
      </p:sp>
    </p:spTree>
    <p:extLst>
      <p:ext uri="{BB962C8B-B14F-4D97-AF65-F5344CB8AC3E}">
        <p14:creationId xmlns:p14="http://schemas.microsoft.com/office/powerpoint/2010/main" val="376094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05CF-CAE2-AD82-A61A-326882B1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Manual Update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A75DE-722B-750D-2085-00C7A2A2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299"/>
            <a:ext cx="10515600" cy="660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 panose="020F0502020204030204" pitchFamily="34" charset="0"/>
              </a:rPr>
              <a:t>Procedure Manual [UPDATE 1] edits related to AGS-ESR (e.g., Sections 3.1.5 [p. 10] and 3.1.5.10–15 [pp. 29-38], 3.1.6 [p. 38) </a:t>
            </a:r>
            <a:r>
              <a:rPr lang="en-US" sz="2000" b="1" dirty="0">
                <a:cs typeface="Calibri" panose="020F0502020204030204" pitchFamily="34" charset="0"/>
              </a:rPr>
              <a:t>(requesting ROS vote today)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B60532-EF52-3FE6-2194-9726085FD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16" y="1833561"/>
            <a:ext cx="4764584" cy="43614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01178D-B4B1-9D7C-0397-C19600C3F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217" y="1789111"/>
            <a:ext cx="4764583" cy="440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76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CD70-CEE8-FEE9-B3CE-1A80B8DA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Manual Update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C4C69F-2EBF-2BE7-0606-57ADD2F891BA}"/>
              </a:ext>
            </a:extLst>
          </p:cNvPr>
          <p:cNvSpPr txBox="1"/>
          <p:nvPr/>
        </p:nvSpPr>
        <p:spPr>
          <a:xfrm>
            <a:off x="6096000" y="3481643"/>
            <a:ext cx="51347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Procedure Manual [UPDATE 2] edits related to the removal of the ALDR paragraph and the edits for the dynamic load model sharing practice in Section 3.4.4 (Load Model Data) [p. 46] </a:t>
            </a:r>
            <a:r>
              <a:rPr lang="en-US" b="1" dirty="0"/>
              <a:t>(requesting ROS vote today)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165674-7E16-D1AE-66B4-113C01790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68517"/>
            <a:ext cx="5257800" cy="487790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4BFDD7F-DF09-E479-3B26-914304BA860E}"/>
              </a:ext>
            </a:extLst>
          </p:cNvPr>
          <p:cNvSpPr/>
          <p:nvPr/>
        </p:nvSpPr>
        <p:spPr>
          <a:xfrm>
            <a:off x="1530349" y="3360615"/>
            <a:ext cx="9823451" cy="17193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92A1-E65C-B3E7-B48F-6012EE6A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Feedback?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D4F7F-77B9-DEEF-79E8-1B2FD792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800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DWG Report to ROS</vt:lpstr>
      <vt:lpstr>DWG Update</vt:lpstr>
      <vt:lpstr>DWG Update, continued</vt:lpstr>
      <vt:lpstr>DWG Update, continued</vt:lpstr>
      <vt:lpstr>DWG Update, continued</vt:lpstr>
      <vt:lpstr>DWG Update, continued</vt:lpstr>
      <vt:lpstr>Procedure Manual Update 1</vt:lpstr>
      <vt:lpstr>Procedure Manual Update 2</vt:lpstr>
      <vt:lpstr>Questions or Feedback?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Qureshi, Fahad A</dc:creator>
  <cp:lastModifiedBy>Qureshi, Fahad A</cp:lastModifiedBy>
  <cp:revision>10</cp:revision>
  <dcterms:created xsi:type="dcterms:W3CDTF">2025-04-18T20:50:22Z</dcterms:created>
  <dcterms:modified xsi:type="dcterms:W3CDTF">2025-04-24T18:12:25Z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2025-04-18T20:53:49Z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e95f6da5-0c8e-4465-802e-51e926f29b93</vt:lpwstr>
  </property>
  <property fmtid="{D5CDD505-2E9C-101B-9397-08002B2CF9AE}" pid="8" name="MSIP_Label_e3ac3a1a-de19-428b-b395-6d250d7743fb_ContentBits">
    <vt:lpwstr>0</vt:lpwstr>
  </property>
</Properties>
</file>