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notesMasterIdLst>
    <p:notesMasterId r:id="rId10"/>
  </p:notesMasterIdLst>
  <p:sldIdLst>
    <p:sldId id="256" r:id="rId5"/>
    <p:sldId id="285" r:id="rId6"/>
    <p:sldId id="286" r:id="rId7"/>
    <p:sldId id="287" r:id="rId8"/>
    <p:sldId id="28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87310" autoAdjust="0"/>
  </p:normalViewPr>
  <p:slideViewPr>
    <p:cSldViewPr snapToGrid="0">
      <p:cViewPr varScale="1">
        <p:scale>
          <a:sx n="52" d="100"/>
          <a:sy n="52" d="100"/>
        </p:scale>
        <p:origin x="11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EFAFA-34C6-4193-8439-F5DD41942FAD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4CDBA-CD6A-4A0A-8B97-F97DD66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74CDBA-CD6A-4A0A-8B97-F97DD661C2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24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232280"/>
          </a:xfrm>
        </p:spPr>
        <p:txBody>
          <a:bodyPr>
            <a:normAutofit fontScale="90000"/>
          </a:bodyPr>
          <a:lstStyle/>
          <a:p>
            <a:r>
              <a:rPr lang="en-US" dirty="0"/>
              <a:t>Congestion Management Working Group -</a:t>
            </a:r>
            <a:br>
              <a:rPr lang="en-US" sz="7200" dirty="0"/>
            </a:br>
            <a:r>
              <a:rPr lang="en-US" sz="6700" dirty="0"/>
              <a:t>04/14/2025 Meeting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May 7, 2025</a:t>
            </a:r>
          </a:p>
          <a:p>
            <a:endParaRPr lang="en-US" dirty="0"/>
          </a:p>
          <a:p>
            <a:r>
              <a:rPr lang="en-US" dirty="0"/>
              <a:t>Chenyan Guo,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CRR Long Term Auction Solution Time, Transaction Limits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/>
          </a:bodyPr>
          <a:lstStyle/>
          <a:p>
            <a:pPr marL="234950" indent="-234950">
              <a:buFont typeface="Courier New" panose="02070309020205020404" pitchFamily="49" charset="0"/>
              <a:buChar char="o"/>
            </a:pPr>
            <a:r>
              <a:rPr lang="en-US" sz="2200" dirty="0"/>
              <a:t>ERCOT staff spoke to chart of historical and current metrics that included total transactions, peak weekday transactions and PWD runtime hours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Peak weekday case in last month took 203 hours to solve</a:t>
            </a:r>
          </a:p>
          <a:p>
            <a:pPr marL="234950" indent="-234950">
              <a:buFont typeface="Courier New" panose="02070309020205020404" pitchFamily="49" charset="0"/>
              <a:buChar char="o"/>
            </a:pPr>
            <a:r>
              <a:rPr lang="en-US" sz="2200" i="1" dirty="0"/>
              <a:t>Operational flexibility for CRR Auction Transaction limits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2025.2nd6.AnnualAuction.Seq1 will be the first LTAS to use the transaction limit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The limits are not intended to be the permanent limits</a:t>
            </a:r>
          </a:p>
          <a:p>
            <a:pPr marL="234950" indent="-234950">
              <a:buFont typeface="Courier New" panose="02070309020205020404" pitchFamily="49" charset="0"/>
              <a:buChar char="o"/>
            </a:pPr>
            <a:r>
              <a:rPr lang="en-US" sz="2200" dirty="0"/>
              <a:t>ERCOT staff gave updates to the ongoing NPRRs regarding Removal of multi-month Bidding Functionality and Option Pricing report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ERCOT is still looking at the Revision Requests and plans to include a change to increase the minimum bid quantity from 0.1MW to 1 MW</a:t>
            </a:r>
          </a:p>
        </p:txBody>
      </p:sp>
    </p:spTree>
    <p:extLst>
      <p:ext uri="{BB962C8B-B14F-4D97-AF65-F5344CB8AC3E}">
        <p14:creationId xmlns:p14="http://schemas.microsoft.com/office/powerpoint/2010/main" val="2525307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High Locational Margina</a:t>
            </a:r>
            <a:r>
              <a:rPr lang="en-US" dirty="0"/>
              <a:t>l Prices (LMPs)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Recording setting LMPs were observed on February 19, 2025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Winter Storm Kingston passed through Texas February 18~21, 2025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Multiple planned outages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Multiple binding constraints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Multiple great ideas bounced around during stakeholder discussion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Flexibilities to have a split between Shadow price and constraint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Activate only one constraint in case there are parallel ones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Establish a “Congestion Component Price Cap”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ERCOT staff will provide more updates in coming CMWG meetings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27254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Day Ahead Market PTP Activity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ERCOT communicated DAM delays related to PTP and PTP with links to an Option (PTPLO) to Wholesale Market Working Group in 2021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High volumes of PTP intervals records caused increasing optimization engine execution times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Submission fee for unawarded PTPs was proposed, the IMM has also recommended a PTP fee since 2020 state of the market report, but this issue was deprioritized due to Winter Storm Uri impacts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Underlying issues remain unresolved, and performance concerns are beginning to re-emerge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Late solutions postings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DAM aborts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ERCOT will reevaluate correlation of unawarded PTPs vs. execution time and analyze submission activity to make informed suggestion of a fee structure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04701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Granular Product Type for CRR TOU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Vistra staff proposed the implementation of more granular CRR TOU blocks to align with the latest market changes and improve the auction speed and efficiency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Increasing IRR changes generation and congestion patterns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Current blocks (5x16 and 2x16) show significantly price variability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Congestion values frequently shift between positive and negative within a block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The proposal considers more targeted products divided between solar and non-solar hours</a:t>
            </a:r>
            <a:endParaRPr lang="en-US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Target specific congestion to hedge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Hedge more efficiently with obligations which may require less computational resources for CRR auction clearing, speed up process and efficiency </a:t>
            </a:r>
          </a:p>
          <a:p>
            <a:pPr marL="201168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983973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de49536e-9021-4e8b-a813-eda5cb0caf1c}" enabled="1" method="Privileged" siteId="{db1e96a8-a3da-442a-930b-235cac24cd5c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27672</TotalTime>
  <Words>429</Words>
  <Application>Microsoft Office PowerPoint</Application>
  <PresentationFormat>Widescreen</PresentationFormat>
  <Paragraphs>39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Courier New</vt:lpstr>
      <vt:lpstr>Retrospect</vt:lpstr>
      <vt:lpstr>Congestion Management Working Group - 04/14/2025 Meeting Update</vt:lpstr>
      <vt:lpstr>CRR Long Term Auction Solution Time, Transaction Limits</vt:lpstr>
      <vt:lpstr>High Locational Marginal Prices (LMPs)</vt:lpstr>
      <vt:lpstr>Day Ahead Market PTP Activity Update</vt:lpstr>
      <vt:lpstr>Granular Product Type for CRR TOU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Thomas, Shane SENA-STX/A/72</cp:lastModifiedBy>
  <cp:revision>68</cp:revision>
  <dcterms:created xsi:type="dcterms:W3CDTF">2019-09-10T19:44:15Z</dcterms:created>
  <dcterms:modified xsi:type="dcterms:W3CDTF">2025-05-01T14:44:06Z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  <property fmtid="{D5CDD505-2E9C-101B-9397-08002B2CF9AE}" pid="3" name="MSIP_Label_dfe1a8d7-e404-4561-a6ce-09441972395c_Enabled">
    <vt:lpwstr>true</vt:lpwstr>
  </property>
  <property fmtid="{D5CDD505-2E9C-101B-9397-08002B2CF9AE}" pid="4" name="MSIP_Label_dfe1a8d7-e404-4561-a6ce-09441972395c_SetDate">
    <vt:lpwstr>2023-11-13T15:48:02Z</vt:lpwstr>
  </property>
  <property fmtid="{D5CDD505-2E9C-101B-9397-08002B2CF9AE}" pid="5" name="MSIP_Label_dfe1a8d7-e404-4561-a6ce-09441972395c_Method">
    <vt:lpwstr>Standard</vt:lpwstr>
  </property>
  <property fmtid="{D5CDD505-2E9C-101B-9397-08002B2CF9AE}" pid="6" name="MSIP_Label_dfe1a8d7-e404-4561-a6ce-09441972395c_Name">
    <vt:lpwstr>Company Confidential Information</vt:lpwstr>
  </property>
  <property fmtid="{D5CDD505-2E9C-101B-9397-08002B2CF9AE}" pid="7" name="MSIP_Label_dfe1a8d7-e404-4561-a6ce-09441972395c_SiteId">
    <vt:lpwstr>d8fb9c07-c19e-4e8c-a1cb-717cd3cf8ffe</vt:lpwstr>
  </property>
  <property fmtid="{D5CDD505-2E9C-101B-9397-08002B2CF9AE}" pid="8" name="MSIP_Label_dfe1a8d7-e404-4561-a6ce-09441972395c_ActionId">
    <vt:lpwstr>adbf3881-2480-45db-b801-1987df6fe63f</vt:lpwstr>
  </property>
  <property fmtid="{D5CDD505-2E9C-101B-9397-08002B2CF9AE}" pid="9" name="MSIP_Label_dfe1a8d7-e404-4561-a6ce-09441972395c_ContentBits">
    <vt:lpwstr>0</vt:lpwstr>
  </property>
  <property fmtid="{D5CDD505-2E9C-101B-9397-08002B2CF9AE}" pid="10" name="MSIP_Label_00b5fe95-8f20-4bf1-a4bc-7cba4c4dcd39_Enabled">
    <vt:lpwstr>true</vt:lpwstr>
  </property>
  <property fmtid="{D5CDD505-2E9C-101B-9397-08002B2CF9AE}" pid="11" name="MSIP_Label_00b5fe95-8f20-4bf1-a4bc-7cba4c4dcd39_SetDate">
    <vt:lpwstr>2024-02-29T18:06:38Z</vt:lpwstr>
  </property>
  <property fmtid="{D5CDD505-2E9C-101B-9397-08002B2CF9AE}" pid="12" name="MSIP_Label_00b5fe95-8f20-4bf1-a4bc-7cba4c4dcd39_Method">
    <vt:lpwstr>Standard</vt:lpwstr>
  </property>
  <property fmtid="{D5CDD505-2E9C-101B-9397-08002B2CF9AE}" pid="13" name="MSIP_Label_00b5fe95-8f20-4bf1-a4bc-7cba4c4dcd39_Name">
    <vt:lpwstr>Internal access</vt:lpwstr>
  </property>
  <property fmtid="{D5CDD505-2E9C-101B-9397-08002B2CF9AE}" pid="14" name="MSIP_Label_00b5fe95-8f20-4bf1-a4bc-7cba4c4dcd39_SiteId">
    <vt:lpwstr>34c5e68e-b374-47fe-91da-0e3d638792fb</vt:lpwstr>
  </property>
  <property fmtid="{D5CDD505-2E9C-101B-9397-08002B2CF9AE}" pid="15" name="MSIP_Label_00b5fe95-8f20-4bf1-a4bc-7cba4c4dcd39_ActionId">
    <vt:lpwstr>a8cc2449-53cf-4d23-a1e2-531234fd10b6</vt:lpwstr>
  </property>
  <property fmtid="{D5CDD505-2E9C-101B-9397-08002B2CF9AE}" pid="16" name="MSIP_Label_00b5fe95-8f20-4bf1-a4bc-7cba4c4dcd39_ContentBits">
    <vt:lpwstr>0</vt:lpwstr>
  </property>
</Properties>
</file>