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17"/>
  </p:notesMasterIdLst>
  <p:handoutMasterIdLst>
    <p:handoutMasterId r:id="rId18"/>
  </p:handoutMasterIdLst>
  <p:sldIdLst>
    <p:sldId id="260" r:id="rId8"/>
    <p:sldId id="380" r:id="rId9"/>
    <p:sldId id="378" r:id="rId10"/>
    <p:sldId id="379" r:id="rId11"/>
    <p:sldId id="382" r:id="rId12"/>
    <p:sldId id="381" r:id="rId13"/>
    <p:sldId id="383" r:id="rId14"/>
    <p:sldId id="384" r:id="rId15"/>
    <p:sldId id="38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B2E48F-FF42-0370-0F43-70643E8E4E1E}" name="Dwyer, Davida" initials="DD" userId="S::Davida.Dwyer@ercot.com::79b08b87-7cab-486c-83ce-9fe1deb6aa2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51" autoAdjust="0"/>
  </p:normalViewPr>
  <p:slideViewPr>
    <p:cSldViewPr showGuides="1">
      <p:cViewPr varScale="1">
        <p:scale>
          <a:sx n="62" d="100"/>
          <a:sy n="62" d="100"/>
        </p:scale>
        <p:origin x="1770"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23" Type="http://schemas.microsoft.com/office/2018/10/relationships/authors" Target="authors.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4/29/2025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4/29/2025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92607-AF47-6AFA-F10F-B5F463D9C4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AF9B39-466B-EBD4-AFCC-84F897B5BB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849332-6F25-A36F-5743-8685187178C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EB0F5C2-261A-481E-7624-B373821431C2}"/>
              </a:ext>
            </a:extLst>
          </p:cNvPr>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921607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34571-7CDF-2E82-7437-C585CF6A82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347618-8188-B41E-D841-C49F04A766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16AE07-7939-D5B5-793B-93E4B7BF483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051FFC9-95C0-A467-060E-D2617EB537CD}"/>
              </a:ext>
            </a:extLst>
          </p:cNvPr>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348053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1822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0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5148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00617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738068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services/comm/mkt_notices/M-A091124-0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029200" cy="3231654"/>
          </a:xfrm>
          <a:prstGeom prst="rect">
            <a:avLst/>
          </a:prstGeom>
          <a:noFill/>
        </p:spPr>
        <p:txBody>
          <a:bodyPr wrap="square" rtlCol="0">
            <a:spAutoFit/>
          </a:bodyPr>
          <a:lstStyle/>
          <a:p>
            <a:r>
              <a:rPr lang="en-US" sz="2400" b="1" dirty="0">
                <a:solidFill>
                  <a:schemeClr val="tx2"/>
                </a:solidFill>
              </a:rPr>
              <a:t>Description of the Enhanced Emergency Settlement Methodology for Price Correction Events</a:t>
            </a:r>
          </a:p>
          <a:p>
            <a:endParaRPr lang="en-US" b="1" dirty="0">
              <a:solidFill>
                <a:schemeClr val="tx2"/>
              </a:solidFill>
            </a:endParaRPr>
          </a:p>
          <a:p>
            <a:r>
              <a:rPr lang="en-US" sz="1800" i="1" dirty="0">
                <a:solidFill>
                  <a:schemeClr val="tx2"/>
                </a:solidFill>
              </a:rPr>
              <a:t>Magie Shanks</a:t>
            </a:r>
          </a:p>
          <a:p>
            <a:r>
              <a:rPr lang="en-US" sz="1800" dirty="0">
                <a:solidFill>
                  <a:schemeClr val="tx2"/>
                </a:solidFill>
              </a:rPr>
              <a:t>ERCOT</a:t>
            </a:r>
          </a:p>
          <a:p>
            <a:endParaRPr lang="en-US" sz="1800" dirty="0">
              <a:solidFill>
                <a:schemeClr val="tx2"/>
              </a:solidFill>
            </a:endParaRPr>
          </a:p>
          <a:p>
            <a:r>
              <a:rPr lang="en-US" sz="1800" dirty="0">
                <a:solidFill>
                  <a:schemeClr val="tx2"/>
                </a:solidFill>
              </a:rPr>
              <a:t>Wholesale Market Working Group (WMWG)</a:t>
            </a:r>
          </a:p>
          <a:p>
            <a:r>
              <a:rPr lang="en-US" sz="1800" dirty="0">
                <a:solidFill>
                  <a:schemeClr val="tx2"/>
                </a:solidFill>
              </a:rPr>
              <a:t>May 05,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531EE-2159-AB0B-19AF-D8C27A56EE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FF3A56-F157-01F1-4B2B-22DD800B93F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FBFAAA6-83E8-3D45-5437-4AD69E5EDDF7}"/>
              </a:ext>
            </a:extLst>
          </p:cNvPr>
          <p:cNvSpPr>
            <a:spLocks noGrp="1"/>
          </p:cNvSpPr>
          <p:nvPr>
            <p:ph idx="1"/>
          </p:nvPr>
        </p:nvSpPr>
        <p:spPr/>
        <p:txBody>
          <a:bodyPr/>
          <a:lstStyle/>
          <a:p>
            <a:r>
              <a:rPr lang="en-US" dirty="0"/>
              <a:t>While running the analysis on the recent price correction event for Operating Days August 12 through September 11, 2024, ERCOT identified some unwarranted payments to Resources under the Emergency Operations Settlement. </a:t>
            </a:r>
          </a:p>
          <a:p>
            <a:r>
              <a:rPr lang="en-US" dirty="0"/>
              <a:t>ERCOT refined the current methodology to limit the additional payment for Emergency Operations Settlement to those Resources for whom it was appropriate to be made whole under a price correction event. </a:t>
            </a:r>
          </a:p>
          <a:p>
            <a:r>
              <a:rPr lang="en-US" dirty="0"/>
              <a:t>This refinement only impacts the determination of which Resource’s qualify for Emergency Operations Settlement during the price correction event. There is no change to the price correction calculations and the corrected prices will be used for all settlement calculations.</a:t>
            </a:r>
            <a:endParaRPr lang="en-US" strike="sngStrike" dirty="0"/>
          </a:p>
        </p:txBody>
      </p:sp>
      <p:sp>
        <p:nvSpPr>
          <p:cNvPr id="4" name="Slide Number Placeholder 3">
            <a:extLst>
              <a:ext uri="{FF2B5EF4-FFF2-40B4-BE49-F238E27FC236}">
                <a16:creationId xmlns:a16="http://schemas.microsoft.com/office/drawing/2014/main" id="{7EDBCE4C-FCEC-F3A9-07FD-7FF8D326EAFD}"/>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472003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043F-DAA9-475F-9AC9-D398B085ABB7}"/>
              </a:ext>
            </a:extLst>
          </p:cNvPr>
          <p:cNvSpPr>
            <a:spLocks noGrp="1"/>
          </p:cNvSpPr>
          <p:nvPr>
            <p:ph type="title"/>
          </p:nvPr>
        </p:nvSpPr>
        <p:spPr/>
        <p:txBody>
          <a:bodyPr/>
          <a:lstStyle/>
          <a:p>
            <a:r>
              <a:rPr lang="en-US" dirty="0"/>
              <a:t>Protocol References</a:t>
            </a:r>
          </a:p>
        </p:txBody>
      </p:sp>
      <p:sp>
        <p:nvSpPr>
          <p:cNvPr id="3" name="Content Placeholder 2">
            <a:extLst>
              <a:ext uri="{FF2B5EF4-FFF2-40B4-BE49-F238E27FC236}">
                <a16:creationId xmlns:a16="http://schemas.microsoft.com/office/drawing/2014/main" id="{2E3117F9-78DB-4D16-B21B-11E09CCDA6E0}"/>
              </a:ext>
            </a:extLst>
          </p:cNvPr>
          <p:cNvSpPr>
            <a:spLocks noGrp="1"/>
          </p:cNvSpPr>
          <p:nvPr>
            <p:ph idx="1"/>
          </p:nvPr>
        </p:nvSpPr>
        <p:spPr>
          <a:xfrm>
            <a:off x="304800" y="762000"/>
            <a:ext cx="8534400" cy="5280821"/>
          </a:xfrm>
        </p:spPr>
        <p:txBody>
          <a:bodyPr/>
          <a:lstStyle/>
          <a:p>
            <a:r>
              <a:rPr lang="en-US" sz="1800" dirty="0"/>
              <a:t>Paragraph</a:t>
            </a:r>
            <a:r>
              <a:rPr lang="en-US" dirty="0"/>
              <a:t> (6)(c) of Section 6.3 Adjustment Period and Real-Time Operations Timeline: </a:t>
            </a:r>
          </a:p>
          <a:p>
            <a:pPr lvl="1"/>
            <a:r>
              <a:rPr lang="en-US" sz="1300" i="1" dirty="0"/>
              <a:t>(6) If it is determined that any Real-Time Settlement Point Prices, Settlement Point LMPs, Electrical Bus LMPs, Real-Time prices for energy metered, Real-Time On-Line Reliability Deployment Price Adders, Real-Time On-Line Reliability Deployment Prices, Real-Time On-Line Reserve Price Adders, Real-Time Off-Line Reserve Price Adders, Real-Time Reserve Prices for On-Line Reserves, Real-Time Reserve Prices for Off-Line Reserves, and/or constraint Shadow Prices are erroneous, ERCOT shall correct the prices before the prices are considered final in paragraph (7) below. Specifically: </a:t>
            </a:r>
          </a:p>
          <a:p>
            <a:pPr lvl="2"/>
            <a:r>
              <a:rPr lang="en-US" sz="1300" i="1" dirty="0"/>
              <a:t>(c) If the Base Points received by QSEs are inconsistent with the Real-Time Settlement Point Prices reduced by the sum of the Real-Time On-Line Reliability Deployment Prices and the Real-Time Reserve Prices for On-Line Reserves averaged over the 15-minute Settlement Interval, then ERCOT shall consider those Base Points as due to manual override from the ERCOT Operator and settle the relevant Settlement Interval(s) in accordance with Section 6.6.9, Emergency Operations Settlement.</a:t>
            </a:r>
          </a:p>
          <a:p>
            <a:pPr marL="914400" lvl="2" indent="0">
              <a:buNone/>
            </a:pPr>
            <a:endParaRPr lang="en-US" sz="1300" i="1" dirty="0"/>
          </a:p>
          <a:p>
            <a:r>
              <a:rPr lang="en-US" sz="1800" dirty="0"/>
              <a:t>Paragraph (4) of Section 6.6.9, Emergency Operations Settlement:</a:t>
            </a:r>
          </a:p>
          <a:p>
            <a:pPr lvl="1"/>
            <a:r>
              <a:rPr lang="en-US" sz="1300" i="1" dirty="0"/>
              <a:t>(4) QSEs that received Base Points that are inconsistent with Real-Time Settlement Point Prices and QSEs that receive a manual override from the ERCOT Operator shall be considered for additional compensation using the formula in Section 6.6.9.1. If the Resource Settlement Point Price at the Resource Node is lower than the Energy Offer Curve price, capped per the MOC pursuant to Section 4.4.9.4.1, at the held Base Point during the 15-minute Settlement Interval, ERCOT shall pay the QSE additional compensation for the amount of energy from a zero Base Point to the held Base Point…. </a:t>
            </a:r>
          </a:p>
          <a:p>
            <a:pPr marL="0" indent="0">
              <a:buNone/>
            </a:pPr>
            <a:endParaRPr lang="en-US" dirty="0"/>
          </a:p>
        </p:txBody>
      </p:sp>
      <p:sp>
        <p:nvSpPr>
          <p:cNvPr id="4" name="Slide Number Placeholder 3">
            <a:extLst>
              <a:ext uri="{FF2B5EF4-FFF2-40B4-BE49-F238E27FC236}">
                <a16:creationId xmlns:a16="http://schemas.microsoft.com/office/drawing/2014/main" id="{7F294734-5F47-480B-8606-F056B435F67C}"/>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712178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A71DC6-2EC3-99BE-0D87-76EF71BC0A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E2DBA5-6B2B-E2AA-DB34-95B00710A316}"/>
              </a:ext>
            </a:extLst>
          </p:cNvPr>
          <p:cNvSpPr>
            <a:spLocks noGrp="1"/>
          </p:cNvSpPr>
          <p:nvPr>
            <p:ph type="title"/>
          </p:nvPr>
        </p:nvSpPr>
        <p:spPr/>
        <p:txBody>
          <a:bodyPr/>
          <a:lstStyle/>
          <a:p>
            <a:r>
              <a:rPr lang="en-US" dirty="0"/>
              <a:t>Previous Methodology</a:t>
            </a:r>
          </a:p>
        </p:txBody>
      </p:sp>
      <p:sp>
        <p:nvSpPr>
          <p:cNvPr id="3" name="Content Placeholder 2">
            <a:extLst>
              <a:ext uri="{FF2B5EF4-FFF2-40B4-BE49-F238E27FC236}">
                <a16:creationId xmlns:a16="http://schemas.microsoft.com/office/drawing/2014/main" id="{9C0476E0-14B4-A057-ECD4-8AEED4D5E14F}"/>
              </a:ext>
            </a:extLst>
          </p:cNvPr>
          <p:cNvSpPr>
            <a:spLocks noGrp="1"/>
          </p:cNvSpPr>
          <p:nvPr>
            <p:ph idx="1"/>
          </p:nvPr>
        </p:nvSpPr>
        <p:spPr/>
        <p:txBody>
          <a:bodyPr/>
          <a:lstStyle/>
          <a:p>
            <a:r>
              <a:rPr lang="en-US" dirty="0"/>
              <a:t>For Settlement Intervals impacted by the price correction, ERCOT would run all Generation Resources through the Emergency Operations Settlement, regardless of if the issue that led to the price correction had an impact on that Resource’s dispatch. </a:t>
            </a:r>
          </a:p>
          <a:p>
            <a:r>
              <a:rPr lang="en-US" dirty="0"/>
              <a:t>ERCOT would calculate the difference between the Real-Time Settlement Point Price and the price on the Resource’s Energy Offer Curve, capped by the MOC. </a:t>
            </a:r>
          </a:p>
          <a:p>
            <a:r>
              <a:rPr lang="en-US" dirty="0"/>
              <a:t>If the Resource was financially harmed by the price correction, ignoring the ability of the Resource to be dispatched differently, the Emergency Operations Settlement would calculate a make-whole payment using the delta price and the minimum of the aggregated base point or Real-Time Metered Generation (RTMG) for each Settlement Interval. </a:t>
            </a:r>
          </a:p>
          <a:p>
            <a:pPr lvl="1"/>
            <a:endParaRPr lang="en-US" dirty="0"/>
          </a:p>
        </p:txBody>
      </p:sp>
      <p:sp>
        <p:nvSpPr>
          <p:cNvPr id="4" name="Slide Number Placeholder 3">
            <a:extLst>
              <a:ext uri="{FF2B5EF4-FFF2-40B4-BE49-F238E27FC236}">
                <a16:creationId xmlns:a16="http://schemas.microsoft.com/office/drawing/2014/main" id="{EB888098-4B16-AD24-E1D2-441FDDDAF385}"/>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2327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3D3EF-6D6D-C4B9-9E29-DA7BB29F18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AA3A7E-4D63-0BDA-D0AF-7A11C5E8F747}"/>
              </a:ext>
            </a:extLst>
          </p:cNvPr>
          <p:cNvSpPr>
            <a:spLocks noGrp="1"/>
          </p:cNvSpPr>
          <p:nvPr>
            <p:ph type="title"/>
          </p:nvPr>
        </p:nvSpPr>
        <p:spPr/>
        <p:txBody>
          <a:bodyPr/>
          <a:lstStyle/>
          <a:p>
            <a:r>
              <a:rPr lang="en-US" dirty="0"/>
              <a:t>Enhanced Methodology</a:t>
            </a:r>
          </a:p>
        </p:txBody>
      </p:sp>
      <p:sp>
        <p:nvSpPr>
          <p:cNvPr id="3" name="Content Placeholder 2">
            <a:extLst>
              <a:ext uri="{FF2B5EF4-FFF2-40B4-BE49-F238E27FC236}">
                <a16:creationId xmlns:a16="http://schemas.microsoft.com/office/drawing/2014/main" id="{CAB373B0-707E-43FC-B303-81FD834FC343}"/>
              </a:ext>
            </a:extLst>
          </p:cNvPr>
          <p:cNvSpPr>
            <a:spLocks noGrp="1"/>
          </p:cNvSpPr>
          <p:nvPr>
            <p:ph idx="1"/>
          </p:nvPr>
        </p:nvSpPr>
        <p:spPr/>
        <p:txBody>
          <a:bodyPr/>
          <a:lstStyle/>
          <a:p>
            <a:pPr>
              <a:defRPr/>
            </a:pPr>
            <a:r>
              <a:rPr lang="en-US" dirty="0"/>
              <a:t>An additional step was added to determine the eligibility of each Settlement Interval for each Generation Resource. </a:t>
            </a:r>
          </a:p>
          <a:p>
            <a:pPr>
              <a:defRPr/>
            </a:pPr>
            <a:r>
              <a:rPr lang="en-US" dirty="0"/>
              <a:t>Resources whose Base Points did not change between the actual SCED optimization and the re-calculated optimization using the appropriate telemetry MW are no longer eligible for Emergency Operations Settlement since it is understood that their dispatched quantities were indifferent to the price and they were effectively price-takers.</a:t>
            </a:r>
          </a:p>
          <a:p>
            <a:pPr lvl="1">
              <a:defRPr/>
            </a:pPr>
            <a:r>
              <a:rPr lang="en-US" dirty="0"/>
              <a:t>I.e., if the two Base Points are the same, then the Base Points should not be deemed to be inconsistent with the prices.</a:t>
            </a:r>
          </a:p>
          <a:p>
            <a:pPr>
              <a:defRPr/>
            </a:pPr>
            <a:r>
              <a:rPr lang="en-US" dirty="0"/>
              <a:t>Reasons why some Resources did not have a change in Base Point: </a:t>
            </a:r>
          </a:p>
          <a:p>
            <a:pPr lvl="1">
              <a:defRPr/>
            </a:pPr>
            <a:r>
              <a:rPr lang="en-US" dirty="0"/>
              <a:t>Had a Resource status of ONTEST or ONHOLD</a:t>
            </a:r>
          </a:p>
          <a:p>
            <a:pPr lvl="1">
              <a:defRPr/>
            </a:pPr>
            <a:r>
              <a:rPr lang="en-US" dirty="0"/>
              <a:t>HDL = LDL; SCED is unable to dispatch these Resources</a:t>
            </a:r>
          </a:p>
          <a:p>
            <a:pPr lvl="1">
              <a:defRPr/>
            </a:pPr>
            <a:r>
              <a:rPr lang="en-US" dirty="0"/>
              <a:t>Their original dispatch was correct </a:t>
            </a:r>
          </a:p>
          <a:p>
            <a:pPr lvl="1"/>
            <a:endParaRPr lang="en-US" dirty="0"/>
          </a:p>
        </p:txBody>
      </p:sp>
      <p:sp>
        <p:nvSpPr>
          <p:cNvPr id="4" name="Slide Number Placeholder 3">
            <a:extLst>
              <a:ext uri="{FF2B5EF4-FFF2-40B4-BE49-F238E27FC236}">
                <a16:creationId xmlns:a16="http://schemas.microsoft.com/office/drawing/2014/main" id="{381970F9-9C1A-A77E-2113-4831492B9321}"/>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66287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56907-3997-790B-82B5-4B4037C63B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E13CA5-11C5-3E33-480F-C883698A09E2}"/>
              </a:ext>
            </a:extLst>
          </p:cNvPr>
          <p:cNvSpPr>
            <a:spLocks noGrp="1"/>
          </p:cNvSpPr>
          <p:nvPr>
            <p:ph type="title"/>
          </p:nvPr>
        </p:nvSpPr>
        <p:spPr>
          <a:xfrm>
            <a:off x="381000" y="243682"/>
            <a:ext cx="8458200" cy="1143000"/>
          </a:xfrm>
        </p:spPr>
        <p:txBody>
          <a:bodyPr/>
          <a:lstStyle/>
          <a:p>
            <a:r>
              <a:rPr lang="en-US" altLang="en-US" sz="2400" dirty="0"/>
              <a:t>Example</a:t>
            </a:r>
            <a:endParaRPr lang="en-US" sz="2400" dirty="0"/>
          </a:p>
        </p:txBody>
      </p:sp>
      <p:sp>
        <p:nvSpPr>
          <p:cNvPr id="6" name="Slide Number Placeholder 5">
            <a:extLst>
              <a:ext uri="{FF2B5EF4-FFF2-40B4-BE49-F238E27FC236}">
                <a16:creationId xmlns:a16="http://schemas.microsoft.com/office/drawing/2014/main" id="{7DA0EE4C-3D59-87CE-25E0-1C7BEFDD22FD}"/>
              </a:ext>
            </a:extLst>
          </p:cNvPr>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graphicFrame>
        <p:nvGraphicFramePr>
          <p:cNvPr id="11" name="Table 10">
            <a:extLst>
              <a:ext uri="{FF2B5EF4-FFF2-40B4-BE49-F238E27FC236}">
                <a16:creationId xmlns:a16="http://schemas.microsoft.com/office/drawing/2014/main" id="{D36655F3-155E-5F1E-FD76-B69F53B1AA66}"/>
              </a:ext>
            </a:extLst>
          </p:cNvPr>
          <p:cNvGraphicFramePr>
            <a:graphicFrameLocks noGrp="1"/>
          </p:cNvGraphicFramePr>
          <p:nvPr>
            <p:extLst>
              <p:ext uri="{D42A27DB-BD31-4B8C-83A1-F6EECF244321}">
                <p14:modId xmlns:p14="http://schemas.microsoft.com/office/powerpoint/2010/main" val="2393954623"/>
              </p:ext>
            </p:extLst>
          </p:nvPr>
        </p:nvGraphicFramePr>
        <p:xfrm>
          <a:off x="609265" y="1934675"/>
          <a:ext cx="4953001" cy="2966720"/>
        </p:xfrm>
        <a:graphic>
          <a:graphicData uri="http://schemas.openxmlformats.org/drawingml/2006/table">
            <a:tbl>
              <a:tblPr firstRow="1" bandRow="1">
                <a:tableStyleId>{5C22544A-7EE6-4342-B048-85BDC9FD1C3A}</a:tableStyleId>
              </a:tblPr>
              <a:tblGrid>
                <a:gridCol w="1960563">
                  <a:extLst>
                    <a:ext uri="{9D8B030D-6E8A-4147-A177-3AD203B41FA5}">
                      <a16:colId xmlns:a16="http://schemas.microsoft.com/office/drawing/2014/main" val="2449798164"/>
                    </a:ext>
                  </a:extLst>
                </a:gridCol>
                <a:gridCol w="1468437">
                  <a:extLst>
                    <a:ext uri="{9D8B030D-6E8A-4147-A177-3AD203B41FA5}">
                      <a16:colId xmlns:a16="http://schemas.microsoft.com/office/drawing/2014/main" val="2317408944"/>
                    </a:ext>
                  </a:extLst>
                </a:gridCol>
                <a:gridCol w="1524001">
                  <a:extLst>
                    <a:ext uri="{9D8B030D-6E8A-4147-A177-3AD203B41FA5}">
                      <a16:colId xmlns:a16="http://schemas.microsoft.com/office/drawing/2014/main" val="1334187085"/>
                    </a:ext>
                  </a:extLst>
                </a:gridCol>
              </a:tblGrid>
              <a:tr h="370840">
                <a:tc>
                  <a:txBody>
                    <a:bodyPr/>
                    <a:lstStyle/>
                    <a:p>
                      <a:endParaRPr lang="en-US" sz="1600" dirty="0"/>
                    </a:p>
                  </a:txBody>
                  <a:tcPr/>
                </a:tc>
                <a:tc>
                  <a:txBody>
                    <a:bodyPr/>
                    <a:lstStyle/>
                    <a:p>
                      <a:r>
                        <a:rPr lang="en-US" sz="1600" dirty="0"/>
                        <a:t>Int1</a:t>
                      </a:r>
                    </a:p>
                  </a:txBody>
                  <a:tcPr/>
                </a:tc>
                <a:tc>
                  <a:txBody>
                    <a:bodyPr/>
                    <a:lstStyle/>
                    <a:p>
                      <a:r>
                        <a:rPr lang="en-US" sz="1600" dirty="0"/>
                        <a:t>Int2</a:t>
                      </a:r>
                    </a:p>
                  </a:txBody>
                  <a:tcPr/>
                </a:tc>
                <a:extLst>
                  <a:ext uri="{0D108BD9-81ED-4DB2-BD59-A6C34878D82A}">
                    <a16:rowId xmlns:a16="http://schemas.microsoft.com/office/drawing/2014/main" val="706138608"/>
                  </a:ext>
                </a:extLst>
              </a:tr>
              <a:tr h="370840">
                <a:tc>
                  <a:txBody>
                    <a:bodyPr/>
                    <a:lstStyle/>
                    <a:p>
                      <a:r>
                        <a:rPr lang="en-US" sz="1600" dirty="0"/>
                        <a:t>RTSPP </a:t>
                      </a:r>
                    </a:p>
                  </a:txBody>
                  <a:tcPr/>
                </a:tc>
                <a:tc>
                  <a:txBody>
                    <a:bodyPr/>
                    <a:lstStyle/>
                    <a:p>
                      <a:r>
                        <a:rPr lang="en-US" sz="1600" dirty="0"/>
                        <a:t>$35</a:t>
                      </a:r>
                    </a:p>
                  </a:txBody>
                  <a:tcPr/>
                </a:tc>
                <a:tc>
                  <a:txBody>
                    <a:bodyPr/>
                    <a:lstStyle/>
                    <a:p>
                      <a:r>
                        <a:rPr lang="en-US" sz="1600" dirty="0"/>
                        <a:t>$35</a:t>
                      </a:r>
                    </a:p>
                  </a:txBody>
                  <a:tcPr/>
                </a:tc>
                <a:extLst>
                  <a:ext uri="{0D108BD9-81ED-4DB2-BD59-A6C34878D82A}">
                    <a16:rowId xmlns:a16="http://schemas.microsoft.com/office/drawing/2014/main" val="1619865702"/>
                  </a:ext>
                </a:extLst>
              </a:tr>
              <a:tr h="370840">
                <a:tc>
                  <a:txBody>
                    <a:bodyPr/>
                    <a:lstStyle/>
                    <a:p>
                      <a:r>
                        <a:rPr lang="en-US" sz="1600" dirty="0"/>
                        <a:t>AEBP</a:t>
                      </a:r>
                    </a:p>
                  </a:txBody>
                  <a:tcPr/>
                </a:tc>
                <a:tc>
                  <a:txBody>
                    <a:bodyPr/>
                    <a:lstStyle/>
                    <a:p>
                      <a:r>
                        <a:rPr lang="en-US" sz="1600" dirty="0"/>
                        <a:t>20MWh</a:t>
                      </a:r>
                    </a:p>
                  </a:txBody>
                  <a:tcPr/>
                </a:tc>
                <a:tc>
                  <a:txBody>
                    <a:bodyPr/>
                    <a:lstStyle/>
                    <a:p>
                      <a:r>
                        <a:rPr lang="en-US" sz="1600" dirty="0"/>
                        <a:t>25MWh</a:t>
                      </a:r>
                    </a:p>
                  </a:txBody>
                  <a:tcPr/>
                </a:tc>
                <a:extLst>
                  <a:ext uri="{0D108BD9-81ED-4DB2-BD59-A6C34878D82A}">
                    <a16:rowId xmlns:a16="http://schemas.microsoft.com/office/drawing/2014/main" val="2985901233"/>
                  </a:ext>
                </a:extLst>
              </a:tr>
              <a:tr h="370840">
                <a:tc>
                  <a:txBody>
                    <a:bodyPr/>
                    <a:lstStyle/>
                    <a:p>
                      <a:r>
                        <a:rPr lang="en-US" sz="1600" dirty="0"/>
                        <a:t>RTMG</a:t>
                      </a:r>
                    </a:p>
                  </a:txBody>
                  <a:tcPr/>
                </a:tc>
                <a:tc>
                  <a:txBody>
                    <a:bodyPr/>
                    <a:lstStyle/>
                    <a:p>
                      <a:r>
                        <a:rPr lang="en-US" sz="1600" dirty="0"/>
                        <a:t>19MWh</a:t>
                      </a:r>
                    </a:p>
                  </a:txBody>
                  <a:tcPr/>
                </a:tc>
                <a:tc>
                  <a:txBody>
                    <a:bodyPr/>
                    <a:lstStyle/>
                    <a:p>
                      <a:r>
                        <a:rPr lang="en-US" sz="1600" dirty="0"/>
                        <a:t>27MWh</a:t>
                      </a:r>
                    </a:p>
                  </a:txBody>
                  <a:tcPr/>
                </a:tc>
                <a:extLst>
                  <a:ext uri="{0D108BD9-81ED-4DB2-BD59-A6C34878D82A}">
                    <a16:rowId xmlns:a16="http://schemas.microsoft.com/office/drawing/2014/main" val="1660397520"/>
                  </a:ext>
                </a:extLst>
              </a:tr>
              <a:tr h="370840">
                <a:tc>
                  <a:txBody>
                    <a:bodyPr/>
                    <a:lstStyle/>
                    <a:p>
                      <a:r>
                        <a:rPr lang="en-US" sz="1600" dirty="0"/>
                        <a:t>EMRE</a:t>
                      </a:r>
                    </a:p>
                  </a:txBody>
                  <a:tcPr/>
                </a:tc>
                <a:tc>
                  <a:txBody>
                    <a:bodyPr/>
                    <a:lstStyle/>
                    <a:p>
                      <a:r>
                        <a:rPr lang="en-US" sz="1600" dirty="0"/>
                        <a:t>19MWh</a:t>
                      </a:r>
                    </a:p>
                  </a:txBody>
                  <a:tcPr/>
                </a:tc>
                <a:tc>
                  <a:txBody>
                    <a:bodyPr/>
                    <a:lstStyle/>
                    <a:p>
                      <a:r>
                        <a:rPr lang="en-US" sz="1600" dirty="0"/>
                        <a:t>25MWh</a:t>
                      </a:r>
                    </a:p>
                  </a:txBody>
                  <a:tcPr/>
                </a:tc>
                <a:extLst>
                  <a:ext uri="{0D108BD9-81ED-4DB2-BD59-A6C34878D82A}">
                    <a16:rowId xmlns:a16="http://schemas.microsoft.com/office/drawing/2014/main" val="119899922"/>
                  </a:ext>
                </a:extLst>
              </a:tr>
              <a:tr h="370840">
                <a:tc>
                  <a:txBody>
                    <a:bodyPr/>
                    <a:lstStyle/>
                    <a:p>
                      <a:r>
                        <a:rPr lang="en-US" sz="1600" dirty="0"/>
                        <a:t>EBPWAPR</a:t>
                      </a:r>
                    </a:p>
                  </a:txBody>
                  <a:tcPr/>
                </a:tc>
                <a:tc>
                  <a:txBody>
                    <a:bodyPr/>
                    <a:lstStyle/>
                    <a:p>
                      <a:r>
                        <a:rPr lang="en-US" sz="1600" dirty="0"/>
                        <a:t>$4999.99</a:t>
                      </a:r>
                    </a:p>
                  </a:txBody>
                  <a:tcPr/>
                </a:tc>
                <a:tc>
                  <a:txBody>
                    <a:bodyPr/>
                    <a:lstStyle/>
                    <a:p>
                      <a:r>
                        <a:rPr lang="en-US" sz="1600" dirty="0"/>
                        <a:t>$4999.99</a:t>
                      </a:r>
                    </a:p>
                  </a:txBody>
                  <a:tcPr/>
                </a:tc>
                <a:extLst>
                  <a:ext uri="{0D108BD9-81ED-4DB2-BD59-A6C34878D82A}">
                    <a16:rowId xmlns:a16="http://schemas.microsoft.com/office/drawing/2014/main" val="1933876680"/>
                  </a:ext>
                </a:extLst>
              </a:tr>
              <a:tr h="370840">
                <a:tc>
                  <a:txBody>
                    <a:bodyPr/>
                    <a:lstStyle/>
                    <a:p>
                      <a:r>
                        <a:rPr lang="en-US" sz="1600" dirty="0"/>
                        <a:t>EMREPR</a:t>
                      </a:r>
                    </a:p>
                  </a:txBody>
                  <a:tcPr/>
                </a:tc>
                <a:tc>
                  <a:txBody>
                    <a:bodyPr/>
                    <a:lstStyle/>
                    <a:p>
                      <a:r>
                        <a:rPr lang="en-US" sz="1600" dirty="0"/>
                        <a:t>$4964.99</a:t>
                      </a:r>
                    </a:p>
                  </a:txBody>
                  <a:tcPr/>
                </a:tc>
                <a:tc>
                  <a:txBody>
                    <a:bodyPr/>
                    <a:lstStyle/>
                    <a:p>
                      <a:r>
                        <a:rPr lang="en-US" sz="1600" dirty="0"/>
                        <a:t>$4964.99</a:t>
                      </a:r>
                    </a:p>
                  </a:txBody>
                  <a:tcPr/>
                </a:tc>
                <a:extLst>
                  <a:ext uri="{0D108BD9-81ED-4DB2-BD59-A6C34878D82A}">
                    <a16:rowId xmlns:a16="http://schemas.microsoft.com/office/drawing/2014/main" val="3170740329"/>
                  </a:ext>
                </a:extLst>
              </a:tr>
              <a:tr h="370840">
                <a:tc>
                  <a:txBody>
                    <a:bodyPr/>
                    <a:lstStyle/>
                    <a:p>
                      <a:r>
                        <a:rPr lang="en-US" sz="1600" b="1" dirty="0"/>
                        <a:t>EMREAMT</a:t>
                      </a:r>
                    </a:p>
                  </a:txBody>
                  <a:tcPr/>
                </a:tc>
                <a:tc>
                  <a:txBody>
                    <a:bodyPr/>
                    <a:lstStyle/>
                    <a:p>
                      <a:r>
                        <a:rPr lang="en-US" sz="1600" b="1" dirty="0"/>
                        <a:t>-$94,334.81</a:t>
                      </a:r>
                    </a:p>
                  </a:txBody>
                  <a:tcPr/>
                </a:tc>
                <a:tc>
                  <a:txBody>
                    <a:bodyPr/>
                    <a:lstStyle/>
                    <a:p>
                      <a:r>
                        <a:rPr lang="en-US" sz="1600" b="1" dirty="0"/>
                        <a:t>-$124,124.80</a:t>
                      </a:r>
                    </a:p>
                  </a:txBody>
                  <a:tcPr/>
                </a:tc>
                <a:extLst>
                  <a:ext uri="{0D108BD9-81ED-4DB2-BD59-A6C34878D82A}">
                    <a16:rowId xmlns:a16="http://schemas.microsoft.com/office/drawing/2014/main" val="4032210685"/>
                  </a:ext>
                </a:extLst>
              </a:tr>
            </a:tbl>
          </a:graphicData>
        </a:graphic>
      </p:graphicFrame>
      <p:graphicFrame>
        <p:nvGraphicFramePr>
          <p:cNvPr id="12" name="Table 11">
            <a:extLst>
              <a:ext uri="{FF2B5EF4-FFF2-40B4-BE49-F238E27FC236}">
                <a16:creationId xmlns:a16="http://schemas.microsoft.com/office/drawing/2014/main" id="{A7A950EA-79ED-3219-100F-89E01B208BB8}"/>
              </a:ext>
            </a:extLst>
          </p:cNvPr>
          <p:cNvGraphicFramePr>
            <a:graphicFrameLocks noGrp="1"/>
          </p:cNvGraphicFramePr>
          <p:nvPr>
            <p:extLst>
              <p:ext uri="{D42A27DB-BD31-4B8C-83A1-F6EECF244321}">
                <p14:modId xmlns:p14="http://schemas.microsoft.com/office/powerpoint/2010/main" val="729443075"/>
              </p:ext>
            </p:extLst>
          </p:nvPr>
        </p:nvGraphicFramePr>
        <p:xfrm>
          <a:off x="609265" y="902161"/>
          <a:ext cx="4937760" cy="914400"/>
        </p:xfrm>
        <a:graphic>
          <a:graphicData uri="http://schemas.openxmlformats.org/drawingml/2006/table">
            <a:tbl>
              <a:tblPr firstRow="1" bandRow="1">
                <a:tableStyleId>{5C22544A-7EE6-4342-B048-85BDC9FD1C3A}</a:tableStyleId>
              </a:tblPr>
              <a:tblGrid>
                <a:gridCol w="987552">
                  <a:extLst>
                    <a:ext uri="{9D8B030D-6E8A-4147-A177-3AD203B41FA5}">
                      <a16:colId xmlns:a16="http://schemas.microsoft.com/office/drawing/2014/main" val="3558936556"/>
                    </a:ext>
                  </a:extLst>
                </a:gridCol>
                <a:gridCol w="987552">
                  <a:extLst>
                    <a:ext uri="{9D8B030D-6E8A-4147-A177-3AD203B41FA5}">
                      <a16:colId xmlns:a16="http://schemas.microsoft.com/office/drawing/2014/main" val="3343025467"/>
                    </a:ext>
                  </a:extLst>
                </a:gridCol>
                <a:gridCol w="987552">
                  <a:extLst>
                    <a:ext uri="{9D8B030D-6E8A-4147-A177-3AD203B41FA5}">
                      <a16:colId xmlns:a16="http://schemas.microsoft.com/office/drawing/2014/main" val="4010813436"/>
                    </a:ext>
                  </a:extLst>
                </a:gridCol>
                <a:gridCol w="987552">
                  <a:extLst>
                    <a:ext uri="{9D8B030D-6E8A-4147-A177-3AD203B41FA5}">
                      <a16:colId xmlns:a16="http://schemas.microsoft.com/office/drawing/2014/main" val="522175606"/>
                    </a:ext>
                  </a:extLst>
                </a:gridCol>
                <a:gridCol w="987552">
                  <a:extLst>
                    <a:ext uri="{9D8B030D-6E8A-4147-A177-3AD203B41FA5}">
                      <a16:colId xmlns:a16="http://schemas.microsoft.com/office/drawing/2014/main" val="2319604725"/>
                    </a:ext>
                  </a:extLst>
                </a:gridCol>
              </a:tblGrid>
              <a:tr h="304800">
                <a:tc>
                  <a:txBody>
                    <a:bodyPr/>
                    <a:lstStyle/>
                    <a:p>
                      <a:endParaRPr lang="en-US" sz="1400" dirty="0"/>
                    </a:p>
                  </a:txBody>
                  <a:tcPr/>
                </a:tc>
                <a:tc>
                  <a:txBody>
                    <a:bodyPr/>
                    <a:lstStyle/>
                    <a:p>
                      <a:r>
                        <a:rPr lang="en-US" sz="1400" dirty="0"/>
                        <a:t>Q1</a:t>
                      </a:r>
                    </a:p>
                  </a:txBody>
                  <a:tcPr/>
                </a:tc>
                <a:tc>
                  <a:txBody>
                    <a:bodyPr/>
                    <a:lstStyle/>
                    <a:p>
                      <a:r>
                        <a:rPr lang="en-US" sz="1400" dirty="0"/>
                        <a:t>P1</a:t>
                      </a:r>
                    </a:p>
                  </a:txBody>
                  <a:tcPr/>
                </a:tc>
                <a:tc>
                  <a:txBody>
                    <a:bodyPr/>
                    <a:lstStyle/>
                    <a:p>
                      <a:r>
                        <a:rPr lang="en-US" sz="1400" dirty="0"/>
                        <a:t>Q2</a:t>
                      </a:r>
                    </a:p>
                  </a:txBody>
                  <a:tcPr/>
                </a:tc>
                <a:tc>
                  <a:txBody>
                    <a:bodyPr/>
                    <a:lstStyle/>
                    <a:p>
                      <a:r>
                        <a:rPr lang="en-US" sz="1400" dirty="0"/>
                        <a:t>P2</a:t>
                      </a:r>
                    </a:p>
                  </a:txBody>
                  <a:tcPr/>
                </a:tc>
                <a:extLst>
                  <a:ext uri="{0D108BD9-81ED-4DB2-BD59-A6C34878D82A}">
                    <a16:rowId xmlns:a16="http://schemas.microsoft.com/office/drawing/2014/main" val="3751695163"/>
                  </a:ext>
                </a:extLst>
              </a:tr>
              <a:tr h="304800">
                <a:tc>
                  <a:txBody>
                    <a:bodyPr/>
                    <a:lstStyle/>
                    <a:p>
                      <a:r>
                        <a:rPr lang="en-US" sz="1400" dirty="0"/>
                        <a:t>EOC</a:t>
                      </a:r>
                    </a:p>
                  </a:txBody>
                  <a:tcPr/>
                </a:tc>
                <a:tc>
                  <a:txBody>
                    <a:bodyPr/>
                    <a:lstStyle/>
                    <a:p>
                      <a:r>
                        <a:rPr lang="en-US" sz="1400" dirty="0"/>
                        <a:t>0</a:t>
                      </a:r>
                    </a:p>
                  </a:txBody>
                  <a:tcPr/>
                </a:tc>
                <a:tc>
                  <a:txBody>
                    <a:bodyPr/>
                    <a:lstStyle/>
                    <a:p>
                      <a:r>
                        <a:rPr lang="en-US" sz="1400" dirty="0"/>
                        <a:t>$4999.99</a:t>
                      </a:r>
                    </a:p>
                  </a:txBody>
                  <a:tcPr/>
                </a:tc>
                <a:tc>
                  <a:txBody>
                    <a:bodyPr/>
                    <a:lstStyle/>
                    <a:p>
                      <a:r>
                        <a:rPr lang="en-US" sz="1400" dirty="0"/>
                        <a:t>100</a:t>
                      </a:r>
                    </a:p>
                  </a:txBody>
                  <a:tcPr/>
                </a:tc>
                <a:tc>
                  <a:txBody>
                    <a:bodyPr/>
                    <a:lstStyle/>
                    <a:p>
                      <a:r>
                        <a:rPr lang="en-US" sz="1400" dirty="0"/>
                        <a:t>$5000</a:t>
                      </a:r>
                    </a:p>
                  </a:txBody>
                  <a:tcPr/>
                </a:tc>
                <a:extLst>
                  <a:ext uri="{0D108BD9-81ED-4DB2-BD59-A6C34878D82A}">
                    <a16:rowId xmlns:a16="http://schemas.microsoft.com/office/drawing/2014/main" val="1367785143"/>
                  </a:ext>
                </a:extLst>
              </a:tr>
              <a:tr h="304800">
                <a:tc>
                  <a:txBody>
                    <a:bodyPr/>
                    <a:lstStyle/>
                    <a:p>
                      <a:r>
                        <a:rPr lang="en-US" sz="1400" dirty="0"/>
                        <a:t>MOC</a:t>
                      </a:r>
                    </a:p>
                  </a:txBody>
                  <a:tcPr/>
                </a:tc>
                <a:tc>
                  <a:txBody>
                    <a:bodyPr/>
                    <a:lstStyle/>
                    <a:p>
                      <a:r>
                        <a:rPr lang="en-US" sz="1400" dirty="0"/>
                        <a:t>0</a:t>
                      </a:r>
                    </a:p>
                  </a:txBody>
                  <a:tcPr/>
                </a:tc>
                <a:tc>
                  <a:txBody>
                    <a:bodyPr/>
                    <a:lstStyle/>
                    <a:p>
                      <a:r>
                        <a:rPr lang="en-US" sz="1400" dirty="0"/>
                        <a:t>$5000</a:t>
                      </a:r>
                    </a:p>
                  </a:txBody>
                  <a:tcPr/>
                </a:tc>
                <a:tc>
                  <a:txBody>
                    <a:bodyPr/>
                    <a:lstStyle/>
                    <a:p>
                      <a:r>
                        <a:rPr lang="en-US" sz="1400" dirty="0"/>
                        <a:t>100</a:t>
                      </a:r>
                    </a:p>
                  </a:txBody>
                  <a:tcPr/>
                </a:tc>
                <a:tc>
                  <a:txBody>
                    <a:bodyPr/>
                    <a:lstStyle/>
                    <a:p>
                      <a:r>
                        <a:rPr lang="en-US" sz="1400" dirty="0"/>
                        <a:t>$5000</a:t>
                      </a:r>
                    </a:p>
                  </a:txBody>
                  <a:tcPr/>
                </a:tc>
                <a:extLst>
                  <a:ext uri="{0D108BD9-81ED-4DB2-BD59-A6C34878D82A}">
                    <a16:rowId xmlns:a16="http://schemas.microsoft.com/office/drawing/2014/main" val="3419814218"/>
                  </a:ext>
                </a:extLst>
              </a:tr>
            </a:tbl>
          </a:graphicData>
        </a:graphic>
      </p:graphicFrame>
      <p:sp>
        <p:nvSpPr>
          <p:cNvPr id="13" name="TextBox 12">
            <a:extLst>
              <a:ext uri="{FF2B5EF4-FFF2-40B4-BE49-F238E27FC236}">
                <a16:creationId xmlns:a16="http://schemas.microsoft.com/office/drawing/2014/main" id="{59F3161C-035D-FC59-0C06-2A0A82345DB4}"/>
              </a:ext>
            </a:extLst>
          </p:cNvPr>
          <p:cNvSpPr txBox="1"/>
          <p:nvPr/>
        </p:nvSpPr>
        <p:spPr>
          <a:xfrm>
            <a:off x="641922" y="5047553"/>
            <a:ext cx="6292278" cy="116339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1200" dirty="0">
                <a:solidFill>
                  <a:schemeClr val="tx2"/>
                </a:solidFill>
              </a:rPr>
              <a:t>AEBP = Aggregated Emergency Base Point</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1200" dirty="0">
                <a:solidFill>
                  <a:schemeClr val="tx2"/>
                </a:solidFill>
              </a:rPr>
              <a:t>EMRE = Emergency Energy = Min (AEBP, RTMG)</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1200" dirty="0">
                <a:solidFill>
                  <a:schemeClr val="tx2"/>
                </a:solidFill>
              </a:rPr>
              <a:t>EBPWAPR = Weighted Average Price on the Resource’s EOC, capped by the MOC</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1200" dirty="0">
                <a:solidFill>
                  <a:schemeClr val="tx2"/>
                </a:solidFill>
              </a:rPr>
              <a:t>EMREPR =Emergency Energy Delta price =  Max(0, EBPWAPR – RTSPP)</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1200" dirty="0">
                <a:solidFill>
                  <a:schemeClr val="tx2"/>
                </a:solidFill>
              </a:rPr>
              <a:t>EMREAMT = Emergency Settlement Payment = (-1* EMRE * EMREPR)</a:t>
            </a:r>
          </a:p>
        </p:txBody>
      </p:sp>
      <p:sp>
        <p:nvSpPr>
          <p:cNvPr id="14" name="TextBox 13">
            <a:extLst>
              <a:ext uri="{FF2B5EF4-FFF2-40B4-BE49-F238E27FC236}">
                <a16:creationId xmlns:a16="http://schemas.microsoft.com/office/drawing/2014/main" id="{231171B7-A570-DA49-6C2D-C6CD711C5CE6}"/>
              </a:ext>
            </a:extLst>
          </p:cNvPr>
          <p:cNvSpPr txBox="1"/>
          <p:nvPr/>
        </p:nvSpPr>
        <p:spPr>
          <a:xfrm>
            <a:off x="5775290" y="1054240"/>
            <a:ext cx="3140110" cy="3139321"/>
          </a:xfrm>
          <a:prstGeom prst="rect">
            <a:avLst/>
          </a:prstGeom>
          <a:noFill/>
        </p:spPr>
        <p:txBody>
          <a:bodyPr wrap="square" rtlCol="0">
            <a:spAutoFit/>
          </a:bodyPr>
          <a:lstStyle/>
          <a:p>
            <a:pPr marL="342900" indent="-342900">
              <a:spcBef>
                <a:spcPct val="20000"/>
              </a:spcBef>
              <a:buFont typeface="Arial" panose="020B0604020202020204" pitchFamily="34" charset="0"/>
              <a:buChar char="•"/>
            </a:pPr>
            <a:r>
              <a:rPr lang="en-US" dirty="0">
                <a:solidFill>
                  <a:schemeClr val="tx2"/>
                </a:solidFill>
              </a:rPr>
              <a:t>After further review of the data, this Resource had a status of ‘ONTEST’ during the price correction event and was therefore a price taker and did not need to receive the additional make-whole payment through Emergency Settlements. </a:t>
            </a:r>
          </a:p>
        </p:txBody>
      </p:sp>
    </p:spTree>
    <p:extLst>
      <p:ext uri="{BB962C8B-B14F-4D97-AF65-F5344CB8AC3E}">
        <p14:creationId xmlns:p14="http://schemas.microsoft.com/office/powerpoint/2010/main" val="3165395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C17EC-A5F3-F9E5-12DC-2BB1266535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2E8203-74B5-9983-E4C3-94BB2BD0624A}"/>
              </a:ext>
            </a:extLst>
          </p:cNvPr>
          <p:cNvSpPr>
            <a:spLocks noGrp="1"/>
          </p:cNvSpPr>
          <p:nvPr>
            <p:ph type="title"/>
          </p:nvPr>
        </p:nvSpPr>
        <p:spPr>
          <a:xfrm>
            <a:off x="381000" y="243682"/>
            <a:ext cx="8458200" cy="1143000"/>
          </a:xfrm>
        </p:spPr>
        <p:txBody>
          <a:bodyPr/>
          <a:lstStyle/>
          <a:p>
            <a:r>
              <a:rPr lang="en-US" sz="2400" dirty="0"/>
              <a:t>Update on the Price Correction Event</a:t>
            </a:r>
          </a:p>
        </p:txBody>
      </p:sp>
      <p:sp>
        <p:nvSpPr>
          <p:cNvPr id="6" name="Slide Number Placeholder 5">
            <a:extLst>
              <a:ext uri="{FF2B5EF4-FFF2-40B4-BE49-F238E27FC236}">
                <a16:creationId xmlns:a16="http://schemas.microsoft.com/office/drawing/2014/main" id="{A7F8A124-F95D-6A1A-7F9E-A08032B3C7CD}"/>
              </a:ext>
            </a:extLst>
          </p:cNvPr>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3" name="Content Placeholder 2">
            <a:extLst>
              <a:ext uri="{FF2B5EF4-FFF2-40B4-BE49-F238E27FC236}">
                <a16:creationId xmlns:a16="http://schemas.microsoft.com/office/drawing/2014/main" id="{5FBEF49E-30B4-90FC-AC5B-998D8968AA86}"/>
              </a:ext>
            </a:extLst>
          </p:cNvPr>
          <p:cNvSpPr>
            <a:spLocks noGrp="1"/>
          </p:cNvSpPr>
          <p:nvPr>
            <p:ph idx="1"/>
          </p:nvPr>
        </p:nvSpPr>
        <p:spPr>
          <a:xfrm>
            <a:off x="272562" y="1143000"/>
            <a:ext cx="8534400" cy="4571999"/>
          </a:xfrm>
        </p:spPr>
        <p:txBody>
          <a:bodyPr/>
          <a:lstStyle/>
          <a:p>
            <a:r>
              <a:rPr lang="en-US" sz="2000" dirty="0">
                <a:solidFill>
                  <a:schemeClr val="tx2"/>
                </a:solidFill>
              </a:rPr>
              <a:t>On April 7, 2025, the ERCOT Board reviewed and approved the price correction for 27 days between OD 8/12/24 – 9/11/24. </a:t>
            </a:r>
          </a:p>
          <a:p>
            <a:r>
              <a:rPr lang="en-US" sz="2000" dirty="0">
                <a:solidFill>
                  <a:schemeClr val="tx2"/>
                </a:solidFill>
              </a:rPr>
              <a:t>While preparing the data for resettlements, ERCOT identified an error in the input data to the calculation of the Emergency Operations Settlement. ERCOT adjusted the calculated price data to account for the Resources that are no longer eligible for payment, however, for intervals with negative RTSPPs, the Emergency Settlement inadvertently calculated a payment. </a:t>
            </a:r>
          </a:p>
          <a:p>
            <a:r>
              <a:rPr lang="en-US" sz="2000" dirty="0">
                <a:solidFill>
                  <a:schemeClr val="tx2"/>
                </a:solidFill>
              </a:rPr>
              <a:t>After correcting the data for this error, it was determined that 2 ODs that originally qualified for resettlement, September 4 and 11, no longer qualified. These 2 ODs will not be resettled. </a:t>
            </a:r>
          </a:p>
          <a:p>
            <a:r>
              <a:rPr lang="en-US" sz="2000" dirty="0">
                <a:solidFill>
                  <a:schemeClr val="tx2"/>
                </a:solidFill>
              </a:rPr>
              <a:t>Market Notice was sent on April 24, 2025: </a:t>
            </a:r>
            <a:r>
              <a:rPr lang="en-US" sz="2000" dirty="0">
                <a:solidFill>
                  <a:schemeClr val="tx2"/>
                </a:solidFill>
                <a:hlinkClick r:id="rId3"/>
              </a:rPr>
              <a:t>M-A091124-03</a:t>
            </a:r>
            <a:endParaRPr lang="en-US" sz="2000" dirty="0">
              <a:solidFill>
                <a:schemeClr val="tx2"/>
              </a:solidFill>
            </a:endParaRPr>
          </a:p>
        </p:txBody>
      </p:sp>
    </p:spTree>
    <p:extLst>
      <p:ext uri="{BB962C8B-B14F-4D97-AF65-F5344CB8AC3E}">
        <p14:creationId xmlns:p14="http://schemas.microsoft.com/office/powerpoint/2010/main" val="1485020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1592B-40F5-5000-262C-EC9E2B68E72D}"/>
              </a:ext>
            </a:extLst>
          </p:cNvPr>
          <p:cNvSpPr>
            <a:spLocks noGrp="1"/>
          </p:cNvSpPr>
          <p:nvPr>
            <p:ph type="ctrTitle"/>
          </p:nvPr>
        </p:nvSpPr>
        <p:spPr/>
        <p:txBody>
          <a:bodyPr/>
          <a:lstStyle/>
          <a:p>
            <a:r>
              <a:rPr lang="en-US" dirty="0">
                <a:solidFill>
                  <a:schemeClr val="accent1"/>
                </a:solidFill>
              </a:rPr>
              <a:t>Appendix</a:t>
            </a:r>
          </a:p>
        </p:txBody>
      </p:sp>
    </p:spTree>
    <p:extLst>
      <p:ext uri="{BB962C8B-B14F-4D97-AF65-F5344CB8AC3E}">
        <p14:creationId xmlns:p14="http://schemas.microsoft.com/office/powerpoint/2010/main" val="1135376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F9757-1401-A1C0-A794-0D3EF211A1F6}"/>
              </a:ext>
            </a:extLst>
          </p:cNvPr>
          <p:cNvSpPr>
            <a:spLocks noGrp="1"/>
          </p:cNvSpPr>
          <p:nvPr>
            <p:ph type="title"/>
          </p:nvPr>
        </p:nvSpPr>
        <p:spPr/>
        <p:txBody>
          <a:bodyPr/>
          <a:lstStyle/>
          <a:p>
            <a:r>
              <a:rPr lang="en-US" dirty="0"/>
              <a:t>Section 6.6.9.1</a:t>
            </a:r>
          </a:p>
        </p:txBody>
      </p:sp>
      <p:pic>
        <p:nvPicPr>
          <p:cNvPr id="6" name="Content Placeholder 5" descr="Graphical user interface&#10;&#10;AI-generated content may be incorrect.">
            <a:extLst>
              <a:ext uri="{FF2B5EF4-FFF2-40B4-BE49-F238E27FC236}">
                <a16:creationId xmlns:a16="http://schemas.microsoft.com/office/drawing/2014/main" id="{97D4DD29-20AB-4205-1625-4CC0EA26A5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524000"/>
            <a:ext cx="7316247" cy="3352800"/>
          </a:xfrm>
        </p:spPr>
      </p:pic>
      <p:sp>
        <p:nvSpPr>
          <p:cNvPr id="4" name="Slide Number Placeholder 3">
            <a:extLst>
              <a:ext uri="{FF2B5EF4-FFF2-40B4-BE49-F238E27FC236}">
                <a16:creationId xmlns:a16="http://schemas.microsoft.com/office/drawing/2014/main" id="{5A81AFFE-9721-5DE9-18D3-9CC238188632}"/>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85832015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9890</TotalTime>
  <Words>995</Words>
  <Application>Microsoft Office PowerPoint</Application>
  <PresentationFormat>On-screen Show (4:3)</PresentationFormat>
  <Paragraphs>90</Paragraphs>
  <Slides>9</Slides>
  <Notes>2</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9</vt:i4>
      </vt:variant>
    </vt:vector>
  </HeadingPairs>
  <TitlesOfParts>
    <vt:vector size="15" baseType="lpstr">
      <vt:lpstr>Arial</vt:lpstr>
      <vt:lpstr>Calibri</vt:lpstr>
      <vt:lpstr>1_Custom Design</vt:lpstr>
      <vt:lpstr>Office Theme</vt:lpstr>
      <vt:lpstr>Custom Design</vt:lpstr>
      <vt:lpstr>1_Office Theme</vt:lpstr>
      <vt:lpstr>PowerPoint Presentation</vt:lpstr>
      <vt:lpstr>Background</vt:lpstr>
      <vt:lpstr>Protocol References</vt:lpstr>
      <vt:lpstr>Previous Methodology</vt:lpstr>
      <vt:lpstr>Enhanced Methodology</vt:lpstr>
      <vt:lpstr>Example</vt:lpstr>
      <vt:lpstr>Update on the Price Correction Event</vt:lpstr>
      <vt:lpstr>Appendix</vt:lpstr>
      <vt:lpstr>Section 6.6.9.1</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Shanks, Magie</cp:lastModifiedBy>
  <cp:revision>229</cp:revision>
  <cp:lastPrinted>2016-01-21T20:53:15Z</cp:lastPrinted>
  <dcterms:created xsi:type="dcterms:W3CDTF">2016-01-21T15:20:31Z</dcterms:created>
  <dcterms:modified xsi:type="dcterms:W3CDTF">2025-04-29T19:54:28Z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2024-03-14T21:52:30Z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bcfca1b8-81e1-4f8e-9c18-2b7d7cf53a2c</vt:lpwstr>
  </property>
  <property fmtid="{D5CDD505-2E9C-101B-9397-08002B2CF9AE}" pid="9" name="MSIP_Label_7084cbda-52b8-46fb-a7b7-cb5bd465ed85_ContentBits">
    <vt:lpwstr>0</vt:lpwstr>
  </property>
</Properties>
</file>