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9"/>
  </p:notesMasterIdLst>
  <p:sldIdLst>
    <p:sldId id="256" r:id="rId4"/>
    <p:sldId id="269" r:id="rId5"/>
    <p:sldId id="274" r:id="rId6"/>
    <p:sldId id="275"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7" d="100"/>
          <a:sy n="97" d="100"/>
        </p:scale>
        <p:origin x="8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13450-4CF3-4745-9550-7541FFD94A2B}" type="datetimeFigureOut">
              <a:rPr lang="en-US" smtClean="0"/>
              <a:t>4/30/2025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2BAD7-6ACB-44F4-B36D-40EA5E0A9754}" type="slidenum">
              <a:rPr lang="en-US" smtClean="0"/>
              <a:t>‹#›</a:t>
            </a:fld>
            <a:endParaRPr lang="en-US" dirty="0"/>
          </a:p>
        </p:txBody>
      </p:sp>
    </p:spTree>
    <p:extLst>
      <p:ext uri="{BB962C8B-B14F-4D97-AF65-F5344CB8AC3E}">
        <p14:creationId xmlns:p14="http://schemas.microsoft.com/office/powerpoint/2010/main" val="163445173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1</a:t>
            </a:fld>
            <a:endParaRPr lang="en-US" dirty="0"/>
          </a:p>
        </p:txBody>
      </p:sp>
    </p:spTree>
    <p:extLst>
      <p:ext uri="{BB962C8B-B14F-4D97-AF65-F5344CB8AC3E}">
        <p14:creationId xmlns:p14="http://schemas.microsoft.com/office/powerpoint/2010/main" val="1325093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2</a:t>
            </a:fld>
            <a:endParaRPr lang="en-US" dirty="0"/>
          </a:p>
        </p:txBody>
      </p:sp>
    </p:spTree>
    <p:extLst>
      <p:ext uri="{BB962C8B-B14F-4D97-AF65-F5344CB8AC3E}">
        <p14:creationId xmlns:p14="http://schemas.microsoft.com/office/powerpoint/2010/main" val="136220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3</a:t>
            </a:fld>
            <a:endParaRPr lang="en-US" dirty="0"/>
          </a:p>
        </p:txBody>
      </p:sp>
    </p:spTree>
    <p:extLst>
      <p:ext uri="{BB962C8B-B14F-4D97-AF65-F5344CB8AC3E}">
        <p14:creationId xmlns:p14="http://schemas.microsoft.com/office/powerpoint/2010/main" val="1806570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4</a:t>
            </a:fld>
            <a:endParaRPr lang="en-US" dirty="0"/>
          </a:p>
        </p:txBody>
      </p:sp>
    </p:spTree>
    <p:extLst>
      <p:ext uri="{BB962C8B-B14F-4D97-AF65-F5344CB8AC3E}">
        <p14:creationId xmlns:p14="http://schemas.microsoft.com/office/powerpoint/2010/main" val="429546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7332BAD7-6ACB-44F4-B36D-40EA5E0A9754}" type="slidenum">
              <a:rPr lang="en-US" smtClean="0"/>
              <a:t>5</a:t>
            </a:fld>
            <a:endParaRPr lang="en-US" dirty="0"/>
          </a:p>
        </p:txBody>
      </p:sp>
    </p:spTree>
    <p:extLst>
      <p:ext uri="{BB962C8B-B14F-4D97-AF65-F5344CB8AC3E}">
        <p14:creationId xmlns:p14="http://schemas.microsoft.com/office/powerpoint/2010/main" val="4177202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400420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51693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75377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56458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7/08/2021</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24772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8129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7/08/2021</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14469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7/08/2021</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67051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7/08/2021</a:t>
            </a:r>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331196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271569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7/08/2021</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8E3C8A-25C0-43C8-8B90-29268A384E92}" type="slidenum">
              <a:rPr lang="en-US" smtClean="0"/>
              <a:t>‹#›</a:t>
            </a:fld>
            <a:endParaRPr lang="en-US" dirty="0"/>
          </a:p>
        </p:txBody>
      </p:sp>
    </p:spTree>
    <p:extLst>
      <p:ext uri="{BB962C8B-B14F-4D97-AF65-F5344CB8AC3E}">
        <p14:creationId xmlns:p14="http://schemas.microsoft.com/office/powerpoint/2010/main" val="1226731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7/08/2021</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E3C8A-25C0-43C8-8B90-29268A384E92}" type="slidenum">
              <a:rPr lang="en-US" smtClean="0"/>
              <a:t>‹#›</a:t>
            </a:fld>
            <a:endParaRPr lang="en-US" dirty="0"/>
          </a:p>
        </p:txBody>
      </p:sp>
    </p:spTree>
    <p:extLst>
      <p:ext uri="{BB962C8B-B14F-4D97-AF65-F5344CB8AC3E}">
        <p14:creationId xmlns:p14="http://schemas.microsoft.com/office/powerpoint/2010/main" val="1865201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42426"/>
            <a:ext cx="9144000" cy="2034229"/>
          </a:xfrm>
        </p:spPr>
        <p:txBody>
          <a:bodyPr/>
          <a:lstStyle/>
          <a:p>
            <a:r>
              <a:rPr lang="en-US" b="1" dirty="0"/>
              <a:t>Planning Working Group Update</a:t>
            </a:r>
          </a:p>
        </p:txBody>
      </p:sp>
      <p:sp>
        <p:nvSpPr>
          <p:cNvPr id="3" name="Subtitle 2"/>
          <p:cNvSpPr>
            <a:spLocks noGrp="1"/>
          </p:cNvSpPr>
          <p:nvPr>
            <p:ph type="subTitle" idx="1"/>
          </p:nvPr>
        </p:nvSpPr>
        <p:spPr>
          <a:xfrm>
            <a:off x="1524000" y="3044392"/>
            <a:ext cx="9144000" cy="2894202"/>
          </a:xfrm>
        </p:spPr>
        <p:txBody>
          <a:bodyPr>
            <a:noAutofit/>
          </a:bodyPr>
          <a:lstStyle/>
          <a:p>
            <a:r>
              <a:rPr lang="en-US" sz="2800" dirty="0"/>
              <a:t>to</a:t>
            </a:r>
          </a:p>
          <a:p>
            <a:pPr>
              <a:spcAft>
                <a:spcPts val="1000"/>
              </a:spcAft>
            </a:pPr>
            <a:r>
              <a:rPr lang="en-US" sz="2800" dirty="0"/>
              <a:t>The Reliability and Operations Subcommittee</a:t>
            </a:r>
          </a:p>
          <a:p>
            <a:r>
              <a:rPr lang="en-US" sz="2800" dirty="0"/>
              <a:t>Mina Turner, PLWG Chair</a:t>
            </a:r>
          </a:p>
          <a:p>
            <a:r>
              <a:rPr lang="en-US" sz="2800" dirty="0"/>
              <a:t>Kristin Cook, PLWG Vice-Chair</a:t>
            </a:r>
          </a:p>
          <a:p>
            <a:r>
              <a:rPr lang="en-US" sz="2800" dirty="0"/>
              <a:t> </a:t>
            </a:r>
            <a:br>
              <a:rPr lang="en-US" sz="2800" dirty="0"/>
            </a:br>
            <a:r>
              <a:rPr lang="en-US" sz="2800" dirty="0"/>
              <a:t>May 1</a:t>
            </a:r>
            <a:r>
              <a:rPr lang="en-US" sz="2800" baseline="30000" dirty="0"/>
              <a:t>st</a:t>
            </a:r>
            <a:r>
              <a:rPr lang="en-US" sz="2800" dirty="0"/>
              <a:t> ,  2025</a:t>
            </a:r>
          </a:p>
        </p:txBody>
      </p:sp>
    </p:spTree>
    <p:extLst>
      <p:ext uri="{BB962C8B-B14F-4D97-AF65-F5344CB8AC3E}">
        <p14:creationId xmlns:p14="http://schemas.microsoft.com/office/powerpoint/2010/main" val="1319244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384" y="1130709"/>
            <a:ext cx="11407372" cy="5228213"/>
          </a:xfrm>
        </p:spPr>
        <p:txBody>
          <a:bodyPr>
            <a:normAutofit fontScale="85000" lnSpcReduction="20000"/>
          </a:bodyPr>
          <a:lstStyle/>
          <a:p>
            <a:pPr marL="0" indent="0">
              <a:spcBef>
                <a:spcPts val="2400"/>
              </a:spcBef>
              <a:spcAft>
                <a:spcPts val="1200"/>
              </a:spcAft>
              <a:buNone/>
            </a:pPr>
            <a:r>
              <a:rPr lang="en-US" b="1" dirty="0">
                <a:cs typeface="Times New Roman" panose="02020603050405020304" pitchFamily="18" charset="0"/>
              </a:rPr>
              <a:t>PGRR 120 -</a:t>
            </a:r>
            <a:r>
              <a:rPr lang="en-US" dirty="0">
                <a:cs typeface="Times New Roman" panose="02020603050405020304" pitchFamily="18" charset="0"/>
              </a:rPr>
              <a:t> </a:t>
            </a:r>
            <a:r>
              <a:rPr lang="en-US" b="1" i="0" dirty="0">
                <a:solidFill>
                  <a:srgbClr val="212529"/>
                </a:solidFill>
                <a:effectLst/>
              </a:rPr>
              <a:t>SSO Prevention for Generator Interconnection</a:t>
            </a:r>
            <a:endParaRPr lang="en-US" b="1" dirty="0">
              <a:cs typeface="Times New Roman" panose="02020603050405020304" pitchFamily="18" charset="0"/>
            </a:endParaRP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Smart Wires gave a presentation “SmartValve” for Series Compensation without SSR. This could potentially allow TSP’s to potentially propose this grid enhancing technology as an option to mitigate SSO risk.</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reviewed their submitted comments.</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PLWG agreed to table PGRR120 till May PLWG meeting. This would allow ERCOT comments to be reviewed at the May 15th DWG meeting.</a:t>
            </a:r>
          </a:p>
          <a:p>
            <a:pPr marL="0" indent="0">
              <a:lnSpc>
                <a:spcPct val="100000"/>
              </a:lnSpc>
              <a:spcBef>
                <a:spcPts val="2400"/>
              </a:spcBef>
              <a:spcAft>
                <a:spcPts val="1200"/>
              </a:spcAft>
              <a:buNone/>
            </a:pPr>
            <a:r>
              <a:rPr lang="en-US" b="1" dirty="0">
                <a:cs typeface="Times New Roman" panose="02020603050405020304" pitchFamily="18" charset="0"/>
              </a:rPr>
              <a:t>PGRR 122 - Reliability Performance Criteria for Loss of Load</a:t>
            </a:r>
            <a:endParaRPr lang="en-US" dirty="0">
              <a:latin typeface="Calibri" panose="020F0502020204030204" pitchFamily="34" charset="0"/>
              <a:ea typeface="Calibri" panose="020F0502020204030204" pitchFamily="34" charset="0"/>
              <a:cs typeface="Calibri" panose="020F0502020204030204" pitchFamily="34" charset="0"/>
            </a:endParaRP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provided updates on the PGRR language which now is limits the load loss requirement to Large Load Interconnection Studies (LLIS) and creates a separate section on maximum load loss criteria. They have received numerous comments are working on incorporating the comments and suggestions in the PGRR language.</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also provided an update on the study being performed to determine the limit of load loss. Expect results to be discussed at the May 15th DWG meeting.</a:t>
            </a:r>
          </a:p>
          <a:p>
            <a:pPr lvl="1">
              <a:lnSpc>
                <a:spcPct val="125000"/>
              </a:lnSpc>
              <a:spcBef>
                <a:spcPts val="0"/>
              </a:spcBef>
            </a:pPr>
            <a:r>
              <a:rPr lang="en-US" sz="2200" dirty="0">
                <a:latin typeface="Calibri" panose="020F0502020204030204" pitchFamily="34" charset="0"/>
                <a:ea typeface="Calibri" panose="020F0502020204030204" pitchFamily="34" charset="0"/>
                <a:cs typeface="Calibri" panose="020F0502020204030204" pitchFamily="34" charset="0"/>
              </a:rPr>
              <a:t>ERCOT agreed to table the PGRR 122 one more month at PLWG to allow ERCOT to review the results of the load loss study (frequency overshoot study) at the May 15th DWG meeting. </a:t>
            </a:r>
          </a:p>
          <a:p>
            <a:pPr lvl="1">
              <a:lnSpc>
                <a:spcPct val="125000"/>
              </a:lnSpc>
              <a:spcBef>
                <a:spcPts val="0"/>
              </a:spcBef>
            </a:pPr>
            <a:endParaRPr lang="en-US" sz="2200" dirty="0">
              <a:latin typeface="Calibri" panose="020F0502020204030204" pitchFamily="34" charset="0"/>
              <a:ea typeface="Calibri" panose="020F0502020204030204" pitchFamily="34" charset="0"/>
              <a:cs typeface="Calibri" panose="020F0502020204030204" pitchFamily="34" charset="0"/>
            </a:endParaRPr>
          </a:p>
          <a:p>
            <a:pPr lvl="1">
              <a:lnSpc>
                <a:spcPct val="115000"/>
              </a:lnSpc>
              <a:spcBef>
                <a:spcPts val="0"/>
              </a:spcBef>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lnSpc>
                <a:spcPct val="115000"/>
              </a:lnSpc>
              <a:spcBef>
                <a:spcPts val="0"/>
              </a:spcBef>
              <a:buNone/>
            </a:pPr>
            <a:endParaRPr lang="en-US" b="1" dirty="0">
              <a:cs typeface="Times New Roman" panose="02020603050405020304" pitchFamily="18" charset="0"/>
            </a:endParaRPr>
          </a:p>
          <a:p>
            <a:pPr marL="800100" lvl="1" indent="-342900">
              <a:lnSpc>
                <a:spcPct val="115000"/>
              </a:lnSpc>
              <a:spcBef>
                <a:spcPts val="0"/>
              </a:spcBef>
              <a:buFont typeface="Symbol" panose="05050102010706020507" pitchFamily="18" charset="2"/>
              <a:buChar char=""/>
            </a:pPr>
            <a:endParaRPr lang="en-US"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D617EF68-C3A7-4448-3089-1283DFE6D396}"/>
              </a:ext>
            </a:extLst>
          </p:cNvPr>
          <p:cNvSpPr>
            <a:spLocks noGrp="1"/>
          </p:cNvSpPr>
          <p:nvPr>
            <p:ph type="title"/>
          </p:nvPr>
        </p:nvSpPr>
        <p:spPr>
          <a:xfrm>
            <a:off x="3089313" y="-27705"/>
            <a:ext cx="5837903" cy="1325563"/>
          </a:xfrm>
        </p:spPr>
        <p:txBody>
          <a:bodyPr>
            <a:noAutofit/>
          </a:bodyPr>
          <a:lstStyle/>
          <a:p>
            <a:pPr algn="ctr"/>
            <a:r>
              <a:rPr lang="en-US" b="1" dirty="0"/>
              <a:t>PLWG Update</a:t>
            </a:r>
          </a:p>
        </p:txBody>
      </p:sp>
    </p:spTree>
    <p:extLst>
      <p:ext uri="{BB962C8B-B14F-4D97-AF65-F5344CB8AC3E}">
        <p14:creationId xmlns:p14="http://schemas.microsoft.com/office/powerpoint/2010/main" val="2610315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F73684-D1C4-F97A-8D9A-68B5DD7C89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BC4143-8CE4-521F-FD5B-B9C4BC256DC2}"/>
              </a:ext>
            </a:extLst>
          </p:cNvPr>
          <p:cNvSpPr>
            <a:spLocks noGrp="1"/>
          </p:cNvSpPr>
          <p:nvPr>
            <p:ph type="title"/>
          </p:nvPr>
        </p:nvSpPr>
        <p:spPr>
          <a:xfrm>
            <a:off x="3079481" y="0"/>
            <a:ext cx="5837903" cy="1325563"/>
          </a:xfrm>
        </p:spPr>
        <p:txBody>
          <a:bodyPr>
            <a:noAutofit/>
          </a:bodyPr>
          <a:lstStyle/>
          <a:p>
            <a:pPr algn="ctr"/>
            <a:r>
              <a:rPr lang="en-US" b="1" dirty="0"/>
              <a:t>PLWG Update</a:t>
            </a:r>
          </a:p>
        </p:txBody>
      </p:sp>
      <p:sp>
        <p:nvSpPr>
          <p:cNvPr id="6" name="Content Placeholder 2">
            <a:extLst>
              <a:ext uri="{FF2B5EF4-FFF2-40B4-BE49-F238E27FC236}">
                <a16:creationId xmlns:a16="http://schemas.microsoft.com/office/drawing/2014/main" id="{2DBB9772-6738-3638-C9DE-90EDC556A69D}"/>
              </a:ext>
            </a:extLst>
          </p:cNvPr>
          <p:cNvSpPr txBox="1">
            <a:spLocks/>
          </p:cNvSpPr>
          <p:nvPr/>
        </p:nvSpPr>
        <p:spPr>
          <a:xfrm>
            <a:off x="559463" y="1276887"/>
            <a:ext cx="11407372" cy="483877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2400"/>
              </a:spcBef>
              <a:spcAft>
                <a:spcPts val="1200"/>
              </a:spcAft>
              <a:buNone/>
            </a:pPr>
            <a:r>
              <a:rPr lang="en-US" sz="3800" b="1" dirty="0">
                <a:cs typeface="Times New Roman" panose="02020603050405020304" pitchFamily="18" charset="0"/>
              </a:rPr>
              <a:t>NPRR 1272- Voltage Support at Private Use Networks</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ERCOT reviewed their comments on NPRR 1272. </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Occidental not in favor of self-limiting generation and will provide comments before the next PLWG meeting.</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PLWG agreed to table NPRR 1272 for further discussion.</a:t>
            </a:r>
          </a:p>
          <a:p>
            <a:pPr marL="0" indent="0">
              <a:spcBef>
                <a:spcPts val="2400"/>
              </a:spcBef>
              <a:spcAft>
                <a:spcPts val="1200"/>
              </a:spcAft>
              <a:buNone/>
            </a:pPr>
            <a:r>
              <a:rPr lang="en-US" sz="3400" b="1" dirty="0">
                <a:cs typeface="Times New Roman" panose="02020603050405020304" pitchFamily="18" charset="0"/>
              </a:rPr>
              <a:t>PGRR 124 - ESR Maintenance Exception to Modification</a:t>
            </a:r>
            <a:endParaRPr lang="en-US" sz="2900" b="1" dirty="0">
              <a:cs typeface="Times New Roman" panose="02020603050405020304" pitchFamily="18" charset="0"/>
            </a:endParaRP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ERCOT gave an update on the DWG discussion.</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PGRR 124 was not discussed or presented by the sponsor.</a:t>
            </a:r>
          </a:p>
          <a:p>
            <a:pPr lvl="1">
              <a:lnSpc>
                <a:spcPct val="125000"/>
              </a:lnSpc>
              <a:spcBef>
                <a:spcPts val="0"/>
              </a:spcBef>
            </a:pPr>
            <a:r>
              <a:rPr lang="en-US" sz="2700" dirty="0">
                <a:latin typeface="Calibri" panose="020F0502020204030204" pitchFamily="34" charset="0"/>
                <a:ea typeface="Calibri" panose="020F0502020204030204" pitchFamily="34" charset="0"/>
                <a:cs typeface="Calibri" panose="020F0502020204030204" pitchFamily="34" charset="0"/>
              </a:rPr>
              <a:t>PGRR tabled at PLWG till May meeting.</a:t>
            </a:r>
          </a:p>
          <a:p>
            <a:pPr marL="457200" lvl="1" indent="0">
              <a:lnSpc>
                <a:spcPct val="115000"/>
              </a:lnSpc>
              <a:spcBef>
                <a:spcPts val="0"/>
              </a:spcBef>
              <a:buFont typeface="Arial" panose="020B0604020202020204" pitchFamily="34" charset="0"/>
              <a:buNone/>
            </a:pPr>
            <a:endParaRPr lang="en-US" dirty="0">
              <a:latin typeface="Calibri" panose="020F0502020204030204" pitchFamily="34" charset="0"/>
              <a:ea typeface="Calibri" panose="020F0502020204030204" pitchFamily="34" charset="0"/>
              <a:cs typeface="Calibri" panose="020F0502020204030204" pitchFamily="34" charset="0"/>
            </a:endParaRPr>
          </a:p>
          <a:p>
            <a:pPr lvl="1">
              <a:lnSpc>
                <a:spcPct val="115000"/>
              </a:lnSpc>
              <a:spcBef>
                <a:spcPts val="0"/>
              </a:spcBef>
            </a:pPr>
            <a:endParaRPr lang="en-US" dirty="0">
              <a:latin typeface="Calibri" panose="020F0502020204030204" pitchFamily="34" charset="0"/>
              <a:ea typeface="Calibri" panose="020F0502020204030204" pitchFamily="34" charset="0"/>
              <a:cs typeface="Calibri" panose="020F0502020204030204" pitchFamily="34" charset="0"/>
            </a:endParaRPr>
          </a:p>
          <a:p>
            <a:pPr lvl="1">
              <a:lnSpc>
                <a:spcPct val="125000"/>
              </a:lnSpc>
              <a:spcBef>
                <a:spcPts val="0"/>
              </a:spcBef>
            </a:pPr>
            <a:endParaRPr lang="en-US" sz="2700" dirty="0">
              <a:latin typeface="Calibri" panose="020F0502020204030204" pitchFamily="34" charset="0"/>
              <a:ea typeface="Calibri" panose="020F0502020204030204" pitchFamily="34" charset="0"/>
              <a:cs typeface="Calibri" panose="020F0502020204030204" pitchFamily="34" charset="0"/>
            </a:endParaRPr>
          </a:p>
          <a:p>
            <a:pPr marL="800100" lvl="1" indent="-342900">
              <a:lnSpc>
                <a:spcPct val="115000"/>
              </a:lnSpc>
              <a:spcBef>
                <a:spcPts val="0"/>
              </a:spcBef>
              <a:buFont typeface="Symbol" panose="05050102010706020507" pitchFamily="18" charset="2"/>
              <a:buChar char=""/>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267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56CCE-9DA4-728F-B5DA-0F3A80647689}"/>
              </a:ext>
            </a:extLst>
          </p:cNvPr>
          <p:cNvSpPr>
            <a:spLocks noGrp="1"/>
          </p:cNvSpPr>
          <p:nvPr>
            <p:ph idx="1"/>
          </p:nvPr>
        </p:nvSpPr>
        <p:spPr>
          <a:xfrm>
            <a:off x="523567" y="1057992"/>
            <a:ext cx="10950677" cy="5800008"/>
          </a:xfrm>
        </p:spPr>
        <p:txBody>
          <a:bodyPr>
            <a:normAutofit fontScale="77500" lnSpcReduction="20000"/>
          </a:bodyPr>
          <a:lstStyle/>
          <a:p>
            <a:pPr marL="0" indent="0">
              <a:lnSpc>
                <a:spcPct val="115000"/>
              </a:lnSpc>
              <a:spcBef>
                <a:spcPts val="0"/>
              </a:spcBef>
              <a:buFont typeface="Arial" panose="020B0604020202020204" pitchFamily="34" charset="0"/>
              <a:buNone/>
            </a:pPr>
            <a:r>
              <a:rPr lang="en-US" sz="3100" b="1" dirty="0">
                <a:cs typeface="Times New Roman" panose="02020603050405020304" pitchFamily="18" charset="0"/>
              </a:rPr>
              <a:t>NPRR 1274- RPG Estimated Capital Cost Thresholds of Proposed Transmission Project</a:t>
            </a:r>
          </a:p>
          <a:p>
            <a:pPr lvl="1">
              <a:lnSpc>
                <a:spcPct val="135000"/>
              </a:lnSpc>
              <a:spcBef>
                <a:spcPts val="0"/>
              </a:spcBef>
            </a:pPr>
            <a:r>
              <a:rPr lang="en-US" sz="2900" dirty="0">
                <a:latin typeface="Calibri" panose="020F0502020204030204" pitchFamily="34" charset="0"/>
                <a:ea typeface="Calibri" panose="020F0502020204030204" pitchFamily="34" charset="0"/>
                <a:cs typeface="Calibri" panose="020F0502020204030204" pitchFamily="34" charset="0"/>
              </a:rPr>
              <a:t>ERCOT presented the proposed change of limits based on Consumer Price Index (CPI). Discussion at PLWG that Transmission projects don’t necessarily follow the typical commodities that are in the CPI.</a:t>
            </a:r>
          </a:p>
          <a:p>
            <a:pPr lvl="1">
              <a:lnSpc>
                <a:spcPct val="135000"/>
              </a:lnSpc>
              <a:spcBef>
                <a:spcPts val="0"/>
              </a:spcBef>
            </a:pPr>
            <a:r>
              <a:rPr lang="en-US" sz="2900" dirty="0">
                <a:latin typeface="Calibri" panose="020F0502020204030204" pitchFamily="34" charset="0"/>
                <a:ea typeface="Calibri" panose="020F0502020204030204" pitchFamily="34" charset="0"/>
                <a:cs typeface="Calibri" panose="020F0502020204030204" pitchFamily="34" charset="0"/>
              </a:rPr>
              <a:t>PLWG agreed to table NPRR 124 so that comments can be filed before the May PLWG meeting.</a:t>
            </a:r>
          </a:p>
          <a:p>
            <a:pPr marL="0" indent="0">
              <a:lnSpc>
                <a:spcPct val="115000"/>
              </a:lnSpc>
              <a:spcBef>
                <a:spcPts val="0"/>
              </a:spcBef>
              <a:buNone/>
            </a:pPr>
            <a:endParaRPr lang="en-US" sz="2900" b="1" dirty="0">
              <a:cs typeface="Times New Roman" panose="02020603050405020304" pitchFamily="18" charset="0"/>
            </a:endParaRPr>
          </a:p>
          <a:p>
            <a:pPr marL="0" indent="0">
              <a:lnSpc>
                <a:spcPct val="115000"/>
              </a:lnSpc>
              <a:spcBef>
                <a:spcPts val="0"/>
              </a:spcBef>
              <a:buNone/>
            </a:pPr>
            <a:r>
              <a:rPr lang="en-US" sz="3100" b="1" dirty="0">
                <a:cs typeface="Times New Roman" panose="02020603050405020304" pitchFamily="18" charset="0"/>
              </a:rPr>
              <a:t>NEW NPRR Establish Multi-Value Criteria for Resiliency-Related Transmission Project Evaluation</a:t>
            </a:r>
          </a:p>
          <a:p>
            <a:pPr lvl="1">
              <a:lnSpc>
                <a:spcPct val="135000"/>
              </a:lnSpc>
              <a:spcBef>
                <a:spcPts val="0"/>
              </a:spcBef>
            </a:pPr>
            <a:r>
              <a:rPr lang="en-US" sz="2900" dirty="0">
                <a:latin typeface="Calibri" panose="020F0502020204030204" pitchFamily="34" charset="0"/>
                <a:ea typeface="Calibri" panose="020F0502020204030204" pitchFamily="34" charset="0"/>
                <a:cs typeface="Calibri" panose="020F0502020204030204" pitchFamily="34" charset="0"/>
              </a:rPr>
              <a:t>ERCOT gave a presentation on plans to submit a Nodal Protocol Revision Request (NPRR) to establish new planning criteria to address the process for the resiliency “plus factor”: i.e., whether a project that addresses a resiliency issue provides sufficient benefit balanced with economic savings or reliability benefits </a:t>
            </a:r>
          </a:p>
          <a:p>
            <a:endParaRPr lang="en-US" dirty="0"/>
          </a:p>
        </p:txBody>
      </p:sp>
      <p:sp>
        <p:nvSpPr>
          <p:cNvPr id="4" name="Date Placeholder 3">
            <a:extLst>
              <a:ext uri="{FF2B5EF4-FFF2-40B4-BE49-F238E27FC236}">
                <a16:creationId xmlns:a16="http://schemas.microsoft.com/office/drawing/2014/main" id="{7218503E-2E27-956C-2B17-FA8C01E1A7A3}"/>
              </a:ext>
            </a:extLst>
          </p:cNvPr>
          <p:cNvSpPr>
            <a:spLocks noGrp="1"/>
          </p:cNvSpPr>
          <p:nvPr>
            <p:ph type="dt" sz="half" idx="10"/>
          </p:nvPr>
        </p:nvSpPr>
        <p:spPr/>
        <p:txBody>
          <a:bodyPr/>
          <a:lstStyle/>
          <a:p>
            <a:r>
              <a:rPr lang="en-US" dirty="0"/>
              <a:t>7/08/2021</a:t>
            </a:r>
          </a:p>
        </p:txBody>
      </p:sp>
      <p:sp>
        <p:nvSpPr>
          <p:cNvPr id="5" name="Title 1">
            <a:extLst>
              <a:ext uri="{FF2B5EF4-FFF2-40B4-BE49-F238E27FC236}">
                <a16:creationId xmlns:a16="http://schemas.microsoft.com/office/drawing/2014/main" id="{C5A50E81-EF80-C5FA-1656-F100597D87A8}"/>
              </a:ext>
            </a:extLst>
          </p:cNvPr>
          <p:cNvSpPr>
            <a:spLocks noGrp="1"/>
          </p:cNvSpPr>
          <p:nvPr>
            <p:ph type="title"/>
          </p:nvPr>
        </p:nvSpPr>
        <p:spPr>
          <a:xfrm>
            <a:off x="838200" y="0"/>
            <a:ext cx="10515600" cy="1129378"/>
          </a:xfrm>
        </p:spPr>
        <p:txBody>
          <a:bodyPr>
            <a:noAutofit/>
          </a:bodyPr>
          <a:lstStyle/>
          <a:p>
            <a:pPr algn="ctr"/>
            <a:r>
              <a:rPr lang="en-US" b="1" dirty="0"/>
              <a:t>PLWG Update</a:t>
            </a:r>
          </a:p>
        </p:txBody>
      </p:sp>
    </p:spTree>
    <p:extLst>
      <p:ext uri="{BB962C8B-B14F-4D97-AF65-F5344CB8AC3E}">
        <p14:creationId xmlns:p14="http://schemas.microsoft.com/office/powerpoint/2010/main" val="1533239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3317570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NDU1MTE8L1VzZXJOYW1lPjxEYXRlVGltZT4yLzI0LzIwMjUgMTE6MjU6MTIgUE08L0RhdGVUaW1lPjxMYWJlbFN0cmluZz5BRVAgUHVibGljPC9MYWJlbFN0cmluZz48L2l0ZW0+PC9sYWJlbEhpc3Rvcnk+</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c5f8eb12-5b27-439d-aaa6-3402af626fa3" value=""/>
  <element uid="d14f5c36-f44a-4315-b438-005cfe8f069f" value=""/>
</sisl>
</file>

<file path=customXml/itemProps1.xml><?xml version="1.0" encoding="utf-8"?>
<ds:datastoreItem xmlns:ds="http://schemas.openxmlformats.org/officeDocument/2006/customXml" ds:itemID="{D12B5FCC-BE30-47DD-8A79-37ADC0D957A3}">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81FCE03B-FB97-412C-B4E4-3E0ABE6B1BD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4792</TotalTime>
  <Words>446</Words>
  <Application>Microsoft Office PowerPoint</Application>
  <PresentationFormat>Widescreen</PresentationFormat>
  <Paragraphs>42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Symbol</vt:lpstr>
      <vt:lpstr>Times New Roman</vt:lpstr>
      <vt:lpstr>Office Theme</vt:lpstr>
      <vt:lpstr>Planning Working Group Update</vt:lpstr>
      <vt:lpstr>PLWG Update</vt:lpstr>
      <vt:lpstr>PLWG Update</vt:lpstr>
      <vt:lpstr>PLWG Update</vt:lpstr>
      <vt:lpstr>Questions?</vt:lpstr>
    </vt:vector>
  </TitlesOfParts>
  <Company>Pedernales Electric Cooperative,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Working Group Update</dc:title>
  <dc:creator>Dewitt, Charles</dc:creator>
  <cp:lastModifiedBy>Mina Y Turner</cp:lastModifiedBy>
  <cp:revision>193</cp:revision>
  <dcterms:created xsi:type="dcterms:W3CDTF">2021-03-22T15:18:30Z</dcterms:created>
  <dcterms:modified xsi:type="dcterms:W3CDTF">2025-04-30T23:27:56Z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1ce7164-e805-4ab4-ac95-a582ab107225_Enabled">
    <vt:lpwstr>true</vt:lpwstr>
  </property>
  <property fmtid="{D5CDD505-2E9C-101B-9397-08002B2CF9AE}" pid="3" name="MSIP_Label_81ce7164-e805-4ab4-ac95-a582ab107225_SetDate">
    <vt:lpwstr>2023-02-22T17:19:51Z</vt:lpwstr>
  </property>
  <property fmtid="{D5CDD505-2E9C-101B-9397-08002B2CF9AE}" pid="4" name="MSIP_Label_81ce7164-e805-4ab4-ac95-a582ab107225_Method">
    <vt:lpwstr>Privileged</vt:lpwstr>
  </property>
  <property fmtid="{D5CDD505-2E9C-101B-9397-08002B2CF9AE}" pid="5" name="MSIP_Label_81ce7164-e805-4ab4-ac95-a582ab107225_Name">
    <vt:lpwstr>Public</vt:lpwstr>
  </property>
  <property fmtid="{D5CDD505-2E9C-101B-9397-08002B2CF9AE}" pid="6" name="MSIP_Label_81ce7164-e805-4ab4-ac95-a582ab107225_SiteId">
    <vt:lpwstr>34c5e68e-b374-47fe-91da-0e3d638792fb</vt:lpwstr>
  </property>
  <property fmtid="{D5CDD505-2E9C-101B-9397-08002B2CF9AE}" pid="7" name="MSIP_Label_81ce7164-e805-4ab4-ac95-a582ab107225_ActionId">
    <vt:lpwstr>2faea785-853e-46b5-8b20-5e49bf39d443</vt:lpwstr>
  </property>
  <property fmtid="{D5CDD505-2E9C-101B-9397-08002B2CF9AE}" pid="8" name="MSIP_Label_81ce7164-e805-4ab4-ac95-a582ab107225_ContentBits">
    <vt:lpwstr>0</vt:lpwstr>
  </property>
  <property fmtid="{D5CDD505-2E9C-101B-9397-08002B2CF9AE}" pid="9" name="docIndexRef">
    <vt:lpwstr>b4b40986-629b-4073-a396-7ed73dc0b875</vt:lpwstr>
  </property>
  <property fmtid="{D5CDD505-2E9C-101B-9397-08002B2CF9AE}" pid="10" name="bjClsUserRVM">
    <vt:lpwstr>[]</vt:lpwstr>
  </property>
  <property fmtid="{D5CDD505-2E9C-101B-9397-08002B2CF9AE}" pid="11" name="bjSaver">
    <vt:lpwstr>2w2F1N9Rl7KSs0CB9VD/aPeTHBiaPasl</vt:lpwstr>
  </property>
  <property fmtid="{D5CDD505-2E9C-101B-9397-08002B2CF9AE}" pid="12" name="MSIP_Label_5c34e43d-0b77-4b2c-b224-1b46981ccfdb_Enabled">
    <vt:lpwstr>true</vt:lpwstr>
  </property>
  <property fmtid="{D5CDD505-2E9C-101B-9397-08002B2CF9AE}" pid="13" name="MSIP_Label_5c34e43d-0b77-4b2c-b224-1b46981ccfdb_SetDate">
    <vt:lpwstr>2025-02-24T23:25:06Z</vt:lpwstr>
  </property>
  <property fmtid="{D5CDD505-2E9C-101B-9397-08002B2CF9AE}" pid="14" name="MSIP_Label_5c34e43d-0b77-4b2c-b224-1b46981ccfdb_Method">
    <vt:lpwstr>Privileged</vt:lpwstr>
  </property>
  <property fmtid="{D5CDD505-2E9C-101B-9397-08002B2CF9AE}" pid="15" name="MSIP_Label_5c34e43d-0b77-4b2c-b224-1b46981ccfdb_Name">
    <vt:lpwstr>AEP Public</vt:lpwstr>
  </property>
  <property fmtid="{D5CDD505-2E9C-101B-9397-08002B2CF9AE}" pid="16" name="MSIP_Label_5c34e43d-0b77-4b2c-b224-1b46981ccfdb_SiteId">
    <vt:lpwstr>15f3c881-6b03-4ff6-8559-77bf5177818f</vt:lpwstr>
  </property>
  <property fmtid="{D5CDD505-2E9C-101B-9397-08002B2CF9AE}" pid="17" name="MSIP_Label_5c34e43d-0b77-4b2c-b224-1b46981ccfdb_ActionId">
    <vt:lpwstr>6e89cede-d892-4643-a823-e309a08d4d5b</vt:lpwstr>
  </property>
  <property fmtid="{D5CDD505-2E9C-101B-9397-08002B2CF9AE}" pid="18" name="MSIP_Label_5c34e43d-0b77-4b2c-b224-1b46981ccfdb_ContentBits">
    <vt:lpwstr>0</vt:lpwstr>
  </property>
  <property fmtid="{D5CDD505-2E9C-101B-9397-08002B2CF9AE}" pid="19"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20" name="bjDocumentLabelXML-0">
    <vt:lpwstr>ames.com/2008/01/sie/internal/label"&gt;&lt;element uid="c5f8eb12-5b27-439d-aaa6-3402af626fa3" value="" /&gt;&lt;element uid="d14f5c36-f44a-4315-b438-005cfe8f069f" value="" /&gt;&lt;/sisl&gt;</vt:lpwstr>
  </property>
  <property fmtid="{D5CDD505-2E9C-101B-9397-08002B2CF9AE}" pid="21" name="bjDocumentSecurityLabel">
    <vt:lpwstr>AEP Public</vt:lpwstr>
  </property>
  <property fmtid="{D5CDD505-2E9C-101B-9397-08002B2CF9AE}" pid="22" name="bjLabelHistoryID">
    <vt:lpwstr>{D12B5FCC-BE30-47DD-8A79-37ADC0D957A3}</vt:lpwstr>
  </property>
  <property fmtid="{D5CDD505-2E9C-101B-9397-08002B2CF9AE}" pid="23" name="MSIP_Label_ed3826ce-7c18-471d-9596-93de5bae332e_Enabled">
    <vt:lpwstr>true</vt:lpwstr>
  </property>
  <property fmtid="{D5CDD505-2E9C-101B-9397-08002B2CF9AE}" pid="24" name="MSIP_Label_ed3826ce-7c18-471d-9596-93de5bae332e_SetDate">
    <vt:lpwstr>2025-02-26T17:52:25Z</vt:lpwstr>
  </property>
  <property fmtid="{D5CDD505-2E9C-101B-9397-08002B2CF9AE}" pid="25" name="MSIP_Label_ed3826ce-7c18-471d-9596-93de5bae332e_Method">
    <vt:lpwstr>Standard</vt:lpwstr>
  </property>
  <property fmtid="{D5CDD505-2E9C-101B-9397-08002B2CF9AE}" pid="26" name="MSIP_Label_ed3826ce-7c18-471d-9596-93de5bae332e_Name">
    <vt:lpwstr>Internal</vt:lpwstr>
  </property>
  <property fmtid="{D5CDD505-2E9C-101B-9397-08002B2CF9AE}" pid="27" name="MSIP_Label_ed3826ce-7c18-471d-9596-93de5bae332e_SiteId">
    <vt:lpwstr>c0a02e2d-1186-410a-8895-0a4a252ebf17</vt:lpwstr>
  </property>
  <property fmtid="{D5CDD505-2E9C-101B-9397-08002B2CF9AE}" pid="28" name="MSIP_Label_ed3826ce-7c18-471d-9596-93de5bae332e_ActionId">
    <vt:lpwstr>80d512a1-401f-4344-bc5b-e083d5b3afb7</vt:lpwstr>
  </property>
  <property fmtid="{D5CDD505-2E9C-101B-9397-08002B2CF9AE}" pid="29" name="MSIP_Label_ed3826ce-7c18-471d-9596-93de5bae332e_ContentBits">
    <vt:lpwstr>0</vt:lpwstr>
  </property>
</Properties>
</file>