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8"/>
  </p:notesMasterIdLst>
  <p:handoutMasterIdLst>
    <p:handoutMasterId r:id="rId19"/>
  </p:handoutMasterIdLst>
  <p:sldIdLst>
    <p:sldId id="267" r:id="rId6"/>
    <p:sldId id="265" r:id="rId7"/>
    <p:sldId id="281" r:id="rId8"/>
    <p:sldId id="266" r:id="rId9"/>
    <p:sldId id="263" r:id="rId10"/>
    <p:sldId id="261" r:id="rId11"/>
    <p:sldId id="262" r:id="rId12"/>
    <p:sldId id="268" r:id="rId13"/>
    <p:sldId id="269" r:id="rId14"/>
    <p:sldId id="259" r:id="rId15"/>
    <p:sldId id="260" r:id="rId16"/>
    <p:sldId id="299"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62" autoAdjust="0"/>
    <p:restoredTop sz="94660"/>
  </p:normalViewPr>
  <p:slideViewPr>
    <p:cSldViewPr showGuides="1">
      <p:cViewPr>
        <p:scale>
          <a:sx n="125" d="100"/>
          <a:sy n="125" d="100"/>
        </p:scale>
        <p:origin x="1344" y="-13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Load Volume Availability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5407135425140313E-2"/>
          <c:y val="0.12114165274795197"/>
          <c:w val="0.93259624847423739"/>
          <c:h val="0.78371033166308757"/>
        </c:manualLayout>
      </c:layout>
      <c:lineChart>
        <c:grouping val="standard"/>
        <c:varyColors val="0"/>
        <c:ser>
          <c:idx val="0"/>
          <c:order val="0"/>
          <c:tx>
            <c:strRef>
              <c:f>Volume_Data!$A$1</c:f>
              <c:strCache>
                <c:ptCount val="1"/>
                <c:pt idx="0">
                  <c:v>INITIAL (Oct24-Mar25)</c:v>
                </c:pt>
              </c:strCache>
            </c:strRef>
          </c:tx>
          <c:spPr>
            <a:ln w="28575" cap="rnd">
              <a:solidFill>
                <a:schemeClr val="accent1"/>
              </a:solidFill>
              <a:round/>
            </a:ln>
            <a:effectLst/>
          </c:spPr>
          <c:marker>
            <c:symbol val="none"/>
          </c:marker>
          <c:val>
            <c:numRef>
              <c:f>Volume_Data!$A$2:$A$185</c:f>
              <c:numCache>
                <c:formatCode>General</c:formatCode>
                <c:ptCount val="184"/>
                <c:pt idx="0">
                  <c:v>0.83417521462177879</c:v>
                </c:pt>
                <c:pt idx="1">
                  <c:v>0.82156975704295065</c:v>
                </c:pt>
                <c:pt idx="2">
                  <c:v>0.8385980513687864</c:v>
                </c:pt>
                <c:pt idx="3">
                  <c:v>0.83870037054934621</c:v>
                </c:pt>
                <c:pt idx="4">
                  <c:v>0.84403141397688985</c:v>
                </c:pt>
                <c:pt idx="5">
                  <c:v>0.85080496560822161</c:v>
                </c:pt>
                <c:pt idx="6">
                  <c:v>0.85229429533973633</c:v>
                </c:pt>
                <c:pt idx="7">
                  <c:v>0.8377302903992101</c:v>
                </c:pt>
                <c:pt idx="8">
                  <c:v>0.82511684853742928</c:v>
                </c:pt>
                <c:pt idx="9">
                  <c:v>0.82565199750339002</c:v>
                </c:pt>
                <c:pt idx="10">
                  <c:v>0.77965083958108505</c:v>
                </c:pt>
                <c:pt idx="11">
                  <c:v>0.78206206000320022</c:v>
                </c:pt>
                <c:pt idx="12">
                  <c:v>0.83480314822452739</c:v>
                </c:pt>
                <c:pt idx="13">
                  <c:v>0.78560264730463547</c:v>
                </c:pt>
                <c:pt idx="14">
                  <c:v>0.78287233295618308</c:v>
                </c:pt>
                <c:pt idx="15">
                  <c:v>0.73103488671146921</c:v>
                </c:pt>
                <c:pt idx="16">
                  <c:v>0.74577836173428613</c:v>
                </c:pt>
                <c:pt idx="17">
                  <c:v>0.80355662670068717</c:v>
                </c:pt>
                <c:pt idx="18">
                  <c:v>0.80813170950413127</c:v>
                </c:pt>
                <c:pt idx="19">
                  <c:v>0.81672800409067914</c:v>
                </c:pt>
                <c:pt idx="20">
                  <c:v>0.82771150457545917</c:v>
                </c:pt>
                <c:pt idx="21">
                  <c:v>0.83550177580534934</c:v>
                </c:pt>
                <c:pt idx="22">
                  <c:v>0.81924833819719334</c:v>
                </c:pt>
                <c:pt idx="23">
                  <c:v>0.83633407132180904</c:v>
                </c:pt>
                <c:pt idx="24">
                  <c:v>0.83194181712818771</c:v>
                </c:pt>
                <c:pt idx="25">
                  <c:v>0.8300456682604439</c:v>
                </c:pt>
                <c:pt idx="26">
                  <c:v>0.84478365286789581</c:v>
                </c:pt>
                <c:pt idx="27">
                  <c:v>0.87335090958346306</c:v>
                </c:pt>
                <c:pt idx="28">
                  <c:v>0.85380713905588956</c:v>
                </c:pt>
                <c:pt idx="29">
                  <c:v>0.85209064886189667</c:v>
                </c:pt>
                <c:pt idx="30">
                  <c:v>0.83897306343737488</c:v>
                </c:pt>
                <c:pt idx="31">
                  <c:v>0.76792223178875318</c:v>
                </c:pt>
                <c:pt idx="32">
                  <c:v>0.82158448452261434</c:v>
                </c:pt>
                <c:pt idx="33">
                  <c:v>0.83184161772219756</c:v>
                </c:pt>
                <c:pt idx="34">
                  <c:v>0.8423996386728807</c:v>
                </c:pt>
                <c:pt idx="35">
                  <c:v>0.78129797248908728</c:v>
                </c:pt>
                <c:pt idx="36">
                  <c:v>0.729287274917226</c:v>
                </c:pt>
                <c:pt idx="37">
                  <c:v>0.81976029106288084</c:v>
                </c:pt>
                <c:pt idx="38">
                  <c:v>0.81808944225932689</c:v>
                </c:pt>
                <c:pt idx="39">
                  <c:v>0.80481957734751108</c:v>
                </c:pt>
                <c:pt idx="40">
                  <c:v>0.81413394492704205</c:v>
                </c:pt>
                <c:pt idx="41">
                  <c:v>0.81793211290192991</c:v>
                </c:pt>
                <c:pt idx="42">
                  <c:v>0.80942580918673923</c:v>
                </c:pt>
                <c:pt idx="43">
                  <c:v>0.77454334910369582</c:v>
                </c:pt>
                <c:pt idx="44">
                  <c:v>0.79654869385888016</c:v>
                </c:pt>
                <c:pt idx="45">
                  <c:v>0.79466654305576578</c:v>
                </c:pt>
                <c:pt idx="46">
                  <c:v>0.80030458231938872</c:v>
                </c:pt>
                <c:pt idx="47">
                  <c:v>0.81705242737103656</c:v>
                </c:pt>
                <c:pt idx="48">
                  <c:v>0.81629818075480332</c:v>
                </c:pt>
                <c:pt idx="49">
                  <c:v>0.80057289499316231</c:v>
                </c:pt>
                <c:pt idx="50">
                  <c:v>0.78363792452836867</c:v>
                </c:pt>
                <c:pt idx="51">
                  <c:v>0.79891430096917992</c:v>
                </c:pt>
                <c:pt idx="52">
                  <c:v>0.80297968932500485</c:v>
                </c:pt>
                <c:pt idx="53">
                  <c:v>0.79979567281459951</c:v>
                </c:pt>
                <c:pt idx="54">
                  <c:v>0.8050501052289849</c:v>
                </c:pt>
                <c:pt idx="55">
                  <c:v>0.80170030301487916</c:v>
                </c:pt>
                <c:pt idx="56">
                  <c:v>0.79155371911742589</c:v>
                </c:pt>
                <c:pt idx="57">
                  <c:v>0.72291215954463617</c:v>
                </c:pt>
                <c:pt idx="58">
                  <c:v>0.75907573044503174</c:v>
                </c:pt>
                <c:pt idx="59">
                  <c:v>0.82182195078478826</c:v>
                </c:pt>
                <c:pt idx="60">
                  <c:v>0.87325045306307092</c:v>
                </c:pt>
                <c:pt idx="61">
                  <c:v>0.86156656643055096</c:v>
                </c:pt>
                <c:pt idx="62">
                  <c:v>0.82190204695403224</c:v>
                </c:pt>
                <c:pt idx="63">
                  <c:v>0.81642486560247873</c:v>
                </c:pt>
                <c:pt idx="64">
                  <c:v>0.75840888205840185</c:v>
                </c:pt>
                <c:pt idx="65">
                  <c:v>0.82066024902267243</c:v>
                </c:pt>
                <c:pt idx="66">
                  <c:v>0.82854886762233682</c:v>
                </c:pt>
                <c:pt idx="67">
                  <c:v>0.83125295645225483</c:v>
                </c:pt>
                <c:pt idx="68">
                  <c:v>0.82916201980017956</c:v>
                </c:pt>
                <c:pt idx="69">
                  <c:v>0.8227528943165745</c:v>
                </c:pt>
                <c:pt idx="70">
                  <c:v>0.8173907894546909</c:v>
                </c:pt>
                <c:pt idx="71">
                  <c:v>0.73929248403139858</c:v>
                </c:pt>
                <c:pt idx="72">
                  <c:v>0.7831168860161748</c:v>
                </c:pt>
                <c:pt idx="73">
                  <c:v>0.81253322772079384</c:v>
                </c:pt>
                <c:pt idx="74">
                  <c:v>0.80902074180372463</c:v>
                </c:pt>
                <c:pt idx="75">
                  <c:v>0.81768654502035132</c:v>
                </c:pt>
                <c:pt idx="76">
                  <c:v>0.8203109062983559</c:v>
                </c:pt>
                <c:pt idx="77">
                  <c:v>0.81353802290021227</c:v>
                </c:pt>
                <c:pt idx="78">
                  <c:v>0.74020917688391119</c:v>
                </c:pt>
                <c:pt idx="79">
                  <c:v>0.81383241771069215</c:v>
                </c:pt>
                <c:pt idx="80">
                  <c:v>0.76436501578319682</c:v>
                </c:pt>
                <c:pt idx="81">
                  <c:v>0.7988776542050201</c:v>
                </c:pt>
                <c:pt idx="82">
                  <c:v>0.8142007208440476</c:v>
                </c:pt>
                <c:pt idx="83">
                  <c:v>0.75714189684650968</c:v>
                </c:pt>
                <c:pt idx="84">
                  <c:v>0.7489556538158425</c:v>
                </c:pt>
                <c:pt idx="85">
                  <c:v>0.72260991498343663</c:v>
                </c:pt>
                <c:pt idx="86">
                  <c:v>0.80373033730403221</c:v>
                </c:pt>
                <c:pt idx="87">
                  <c:v>0.76046575976000397</c:v>
                </c:pt>
                <c:pt idx="88">
                  <c:v>0.8073673143943767</c:v>
                </c:pt>
                <c:pt idx="89">
                  <c:v>0.80776860960490438</c:v>
                </c:pt>
                <c:pt idx="90">
                  <c:v>0.82975901147982767</c:v>
                </c:pt>
                <c:pt idx="91">
                  <c:v>0.84967287912868161</c:v>
                </c:pt>
                <c:pt idx="92">
                  <c:v>0.76348357895825969</c:v>
                </c:pt>
                <c:pt idx="93">
                  <c:v>0.8330508138167082</c:v>
                </c:pt>
                <c:pt idx="94">
                  <c:v>0.80575338983845679</c:v>
                </c:pt>
                <c:pt idx="95">
                  <c:v>0.80025896297903409</c:v>
                </c:pt>
                <c:pt idx="96">
                  <c:v>0.81591020811389359</c:v>
                </c:pt>
                <c:pt idx="97">
                  <c:v>0.81510704936504164</c:v>
                </c:pt>
                <c:pt idx="98">
                  <c:v>0.8563357991952486</c:v>
                </c:pt>
                <c:pt idx="99">
                  <c:v>0.81147323420857298</c:v>
                </c:pt>
                <c:pt idx="100">
                  <c:v>0.85798602989910122</c:v>
                </c:pt>
                <c:pt idx="101">
                  <c:v>0.83847225747064069</c:v>
                </c:pt>
                <c:pt idx="102">
                  <c:v>0.84345722797057687</c:v>
                </c:pt>
                <c:pt idx="103">
                  <c:v>0.83432487887709816</c:v>
                </c:pt>
                <c:pt idx="104">
                  <c:v>0.83667035128877698</c:v>
                </c:pt>
                <c:pt idx="105">
                  <c:v>0.83728188096143152</c:v>
                </c:pt>
                <c:pt idx="106">
                  <c:v>0.7497254511997723</c:v>
                </c:pt>
                <c:pt idx="107">
                  <c:v>0.75940169664808632</c:v>
                </c:pt>
                <c:pt idx="108">
                  <c:v>0.77086541793214836</c:v>
                </c:pt>
                <c:pt idx="109">
                  <c:v>0.81539677729276216</c:v>
                </c:pt>
                <c:pt idx="110">
                  <c:v>0.85543880705835196</c:v>
                </c:pt>
                <c:pt idx="111">
                  <c:v>0.86877075657608782</c:v>
                </c:pt>
                <c:pt idx="112">
                  <c:v>0.81192108467471036</c:v>
                </c:pt>
                <c:pt idx="113">
                  <c:v>0.79064261322177254</c:v>
                </c:pt>
                <c:pt idx="114">
                  <c:v>0.84940913168959953</c:v>
                </c:pt>
                <c:pt idx="115">
                  <c:v>0.83921297231890379</c:v>
                </c:pt>
                <c:pt idx="116">
                  <c:v>0.82659378440081144</c:v>
                </c:pt>
                <c:pt idx="117">
                  <c:v>0.81885689409372109</c:v>
                </c:pt>
                <c:pt idx="118">
                  <c:v>0.82924680916178217</c:v>
                </c:pt>
                <c:pt idx="119">
                  <c:v>0.82132419256314859</c:v>
                </c:pt>
                <c:pt idx="120">
                  <c:v>0.79514168571469668</c:v>
                </c:pt>
                <c:pt idx="121">
                  <c:v>0.80580411336452529</c:v>
                </c:pt>
                <c:pt idx="122">
                  <c:v>0.81491728816653597</c:v>
                </c:pt>
                <c:pt idx="123">
                  <c:v>0.84281629517620416</c:v>
                </c:pt>
                <c:pt idx="124">
                  <c:v>0.86267738988671783</c:v>
                </c:pt>
                <c:pt idx="125">
                  <c:v>0.84714048111257745</c:v>
                </c:pt>
                <c:pt idx="126">
                  <c:v>0.78080235290078992</c:v>
                </c:pt>
                <c:pt idx="127">
                  <c:v>0.78481807247399837</c:v>
                </c:pt>
                <c:pt idx="128">
                  <c:v>0.81596440307395046</c:v>
                </c:pt>
                <c:pt idx="129">
                  <c:v>0.81434705748590031</c:v>
                </c:pt>
                <c:pt idx="130">
                  <c:v>0.82114300108307581</c:v>
                </c:pt>
                <c:pt idx="131">
                  <c:v>0.82776889754140881</c:v>
                </c:pt>
                <c:pt idx="132">
                  <c:v>0.83074474180873559</c:v>
                </c:pt>
                <c:pt idx="133">
                  <c:v>0.83340770842405432</c:v>
                </c:pt>
                <c:pt idx="134">
                  <c:v>0.81434731582918107</c:v>
                </c:pt>
                <c:pt idx="135">
                  <c:v>0.83024262445674424</c:v>
                </c:pt>
                <c:pt idx="136">
                  <c:v>0.83419027375934907</c:v>
                </c:pt>
                <c:pt idx="137">
                  <c:v>0.81449326601108429</c:v>
                </c:pt>
                <c:pt idx="138">
                  <c:v>0.83057951900605165</c:v>
                </c:pt>
                <c:pt idx="139">
                  <c:v>0.83579534978498804</c:v>
                </c:pt>
                <c:pt idx="140">
                  <c:v>0.83647840132030027</c:v>
                </c:pt>
                <c:pt idx="141">
                  <c:v>0.86652617962204292</c:v>
                </c:pt>
                <c:pt idx="142">
                  <c:v>0.85675334476127041</c:v>
                </c:pt>
                <c:pt idx="143">
                  <c:v>0.86461236203033087</c:v>
                </c:pt>
                <c:pt idx="144">
                  <c:v>0.85008436762475725</c:v>
                </c:pt>
                <c:pt idx="145">
                  <c:v>0.82610567560647286</c:v>
                </c:pt>
                <c:pt idx="146">
                  <c:v>0.81914548860979153</c:v>
                </c:pt>
                <c:pt idx="147">
                  <c:v>0.78172310895912989</c:v>
                </c:pt>
                <c:pt idx="148">
                  <c:v>0.78539126614229082</c:v>
                </c:pt>
                <c:pt idx="149">
                  <c:v>0.77369749958114176</c:v>
                </c:pt>
                <c:pt idx="150">
                  <c:v>0.78232721816366091</c:v>
                </c:pt>
                <c:pt idx="151">
                  <c:v>0.81664993970957567</c:v>
                </c:pt>
                <c:pt idx="152">
                  <c:v>0.8424859238778637</c:v>
                </c:pt>
                <c:pt idx="153">
                  <c:v>0.81097108189928235</c:v>
                </c:pt>
                <c:pt idx="154">
                  <c:v>0.84376288462792415</c:v>
                </c:pt>
                <c:pt idx="155">
                  <c:v>0.77052480177613358</c:v>
                </c:pt>
                <c:pt idx="156">
                  <c:v>0.8058551198541799</c:v>
                </c:pt>
                <c:pt idx="157">
                  <c:v>0.75978347055792905</c:v>
                </c:pt>
                <c:pt idx="158">
                  <c:v>0.76996337000603765</c:v>
                </c:pt>
                <c:pt idx="159">
                  <c:v>0.80973636130735271</c:v>
                </c:pt>
                <c:pt idx="160">
                  <c:v>0.82041180321647067</c:v>
                </c:pt>
                <c:pt idx="161">
                  <c:v>0.80843471925707333</c:v>
                </c:pt>
                <c:pt idx="162">
                  <c:v>0.7512232230953354</c:v>
                </c:pt>
                <c:pt idx="163">
                  <c:v>0.8116881617107482</c:v>
                </c:pt>
                <c:pt idx="164">
                  <c:v>0.81208096672792529</c:v>
                </c:pt>
                <c:pt idx="165">
                  <c:v>0.79624184489885275</c:v>
                </c:pt>
                <c:pt idx="166">
                  <c:v>0.79779772573891228</c:v>
                </c:pt>
                <c:pt idx="167">
                  <c:v>0.80935831614247455</c:v>
                </c:pt>
                <c:pt idx="168">
                  <c:v>0.80556859235518197</c:v>
                </c:pt>
                <c:pt idx="169">
                  <c:v>0.74480787620652167</c:v>
                </c:pt>
                <c:pt idx="170">
                  <c:v>0.79429050373729981</c:v>
                </c:pt>
                <c:pt idx="171">
                  <c:v>0.80149409451277986</c:v>
                </c:pt>
                <c:pt idx="172">
                  <c:v>0.80116606116246869</c:v>
                </c:pt>
                <c:pt idx="173">
                  <c:v>0.811238436062792</c:v>
                </c:pt>
                <c:pt idx="174">
                  <c:v>0.81010716964037188</c:v>
                </c:pt>
                <c:pt idx="175">
                  <c:v>0.81458237690644719</c:v>
                </c:pt>
                <c:pt idx="176">
                  <c:v>0.79396022395260335</c:v>
                </c:pt>
                <c:pt idx="177">
                  <c:v>0.80105137774776936</c:v>
                </c:pt>
                <c:pt idx="178">
                  <c:v>0.7990041754656686</c:v>
                </c:pt>
                <c:pt idx="179">
                  <c:v>0.82739253166650506</c:v>
                </c:pt>
                <c:pt idx="180">
                  <c:v>0.85533031774788659</c:v>
                </c:pt>
                <c:pt idx="181">
                  <c:v>0.87798957243455322</c:v>
                </c:pt>
              </c:numCache>
            </c:numRef>
          </c:val>
          <c:smooth val="0"/>
          <c:extLst>
            <c:ext xmlns:c16="http://schemas.microsoft.com/office/drawing/2014/chart" uri="{C3380CC4-5D6E-409C-BE32-E72D297353CC}">
              <c16:uniqueId val="{00000000-678D-4A65-944F-4A20579738BB}"/>
            </c:ext>
          </c:extLst>
        </c:ser>
        <c:ser>
          <c:idx val="1"/>
          <c:order val="1"/>
          <c:tx>
            <c:strRef>
              <c:f>Volume_Data!$B$1</c:f>
              <c:strCache>
                <c:ptCount val="1"/>
                <c:pt idx="0">
                  <c:v>FINAL (Aug24-Jan25)</c:v>
                </c:pt>
              </c:strCache>
            </c:strRef>
          </c:tx>
          <c:spPr>
            <a:ln w="28575" cap="rnd">
              <a:solidFill>
                <a:schemeClr val="accent2"/>
              </a:solidFill>
              <a:round/>
            </a:ln>
            <a:effectLst/>
          </c:spPr>
          <c:marker>
            <c:symbol val="none"/>
          </c:marker>
          <c:val>
            <c:numRef>
              <c:f>Volume_Data!$B$2:$B$185</c:f>
              <c:numCache>
                <c:formatCode>General</c:formatCode>
                <c:ptCount val="184"/>
                <c:pt idx="0">
                  <c:v>0.99819382526080802</c:v>
                </c:pt>
                <c:pt idx="1">
                  <c:v>0.9981983845122705</c:v>
                </c:pt>
                <c:pt idx="2">
                  <c:v>0.99814485998421543</c:v>
                </c:pt>
                <c:pt idx="3">
                  <c:v>0.99809645707067329</c:v>
                </c:pt>
                <c:pt idx="4">
                  <c:v>0.99801625392924509</c:v>
                </c:pt>
                <c:pt idx="5">
                  <c:v>0.99828373448572205</c:v>
                </c:pt>
                <c:pt idx="6">
                  <c:v>0.99839861125107965</c:v>
                </c:pt>
                <c:pt idx="7">
                  <c:v>0.99834622979631127</c:v>
                </c:pt>
                <c:pt idx="8">
                  <c:v>0.99831528584808282</c:v>
                </c:pt>
                <c:pt idx="9">
                  <c:v>0.9984761150728706</c:v>
                </c:pt>
                <c:pt idx="10">
                  <c:v>0.9983403756887147</c:v>
                </c:pt>
                <c:pt idx="11">
                  <c:v>0.99841585433840341</c:v>
                </c:pt>
                <c:pt idx="12">
                  <c:v>0.99854037673635287</c:v>
                </c:pt>
                <c:pt idx="13">
                  <c:v>0.99853377314130809</c:v>
                </c:pt>
                <c:pt idx="14">
                  <c:v>0.99717494832330533</c:v>
                </c:pt>
                <c:pt idx="15">
                  <c:v>0.9972390950399953</c:v>
                </c:pt>
                <c:pt idx="16">
                  <c:v>0.99850553152656951</c:v>
                </c:pt>
                <c:pt idx="17">
                  <c:v>0.99863261135290138</c:v>
                </c:pt>
                <c:pt idx="18">
                  <c:v>0.99943887438540491</c:v>
                </c:pt>
                <c:pt idx="19">
                  <c:v>0.99543486479052767</c:v>
                </c:pt>
                <c:pt idx="20">
                  <c:v>0.99934858625631784</c:v>
                </c:pt>
                <c:pt idx="21">
                  <c:v>0.99938518032478785</c:v>
                </c:pt>
                <c:pt idx="22">
                  <c:v>0.99921674371882674</c:v>
                </c:pt>
                <c:pt idx="23">
                  <c:v>0.99934958651399364</c:v>
                </c:pt>
                <c:pt idx="24">
                  <c:v>0.99906283218967251</c:v>
                </c:pt>
                <c:pt idx="25">
                  <c:v>0.99903737856224262</c:v>
                </c:pt>
                <c:pt idx="26">
                  <c:v>0.99912728324569267</c:v>
                </c:pt>
                <c:pt idx="27">
                  <c:v>0.99904384054015882</c:v>
                </c:pt>
                <c:pt idx="28">
                  <c:v>0.99915239400702438</c:v>
                </c:pt>
                <c:pt idx="29">
                  <c:v>0.99892950089877697</c:v>
                </c:pt>
                <c:pt idx="30">
                  <c:v>0.99898765829007163</c:v>
                </c:pt>
                <c:pt idx="31">
                  <c:v>0.99822632001059164</c:v>
                </c:pt>
                <c:pt idx="32">
                  <c:v>0.99888024888957838</c:v>
                </c:pt>
                <c:pt idx="33">
                  <c:v>0.9991979928988709</c:v>
                </c:pt>
                <c:pt idx="34">
                  <c:v>0.99917591274664919</c:v>
                </c:pt>
                <c:pt idx="35">
                  <c:v>0.9992667309933545</c:v>
                </c:pt>
                <c:pt idx="36">
                  <c:v>0.99768249221769267</c:v>
                </c:pt>
                <c:pt idx="37">
                  <c:v>0.99793833544146238</c:v>
                </c:pt>
                <c:pt idx="38">
                  <c:v>0.99767044540001937</c:v>
                </c:pt>
                <c:pt idx="39">
                  <c:v>0.99901454780241317</c:v>
                </c:pt>
                <c:pt idx="40">
                  <c:v>0.99941831147182514</c:v>
                </c:pt>
                <c:pt idx="41">
                  <c:v>0.99947887427463999</c:v>
                </c:pt>
                <c:pt idx="42">
                  <c:v>0.99943756111124049</c:v>
                </c:pt>
                <c:pt idx="43">
                  <c:v>0.99930268787438004</c:v>
                </c:pt>
                <c:pt idx="44">
                  <c:v>0.99963828438321889</c:v>
                </c:pt>
                <c:pt idx="45">
                  <c:v>0.99959128304673139</c:v>
                </c:pt>
                <c:pt idx="46">
                  <c:v>0.99968436660852011</c:v>
                </c:pt>
                <c:pt idx="47">
                  <c:v>0.99966646093527878</c:v>
                </c:pt>
                <c:pt idx="48">
                  <c:v>0.99953648623230296</c:v>
                </c:pt>
                <c:pt idx="49">
                  <c:v>0.99762218162056693</c:v>
                </c:pt>
                <c:pt idx="50">
                  <c:v>0.99932042791858122</c:v>
                </c:pt>
                <c:pt idx="51">
                  <c:v>0.99944811289142599</c:v>
                </c:pt>
                <c:pt idx="52">
                  <c:v>0.99935982189595862</c:v>
                </c:pt>
                <c:pt idx="53">
                  <c:v>0.99884824471055811</c:v>
                </c:pt>
                <c:pt idx="54">
                  <c:v>0.9989632164404656</c:v>
                </c:pt>
                <c:pt idx="55">
                  <c:v>0.99880296272964486</c:v>
                </c:pt>
                <c:pt idx="56">
                  <c:v>0.99884933406638698</c:v>
                </c:pt>
                <c:pt idx="57">
                  <c:v>0.99860046664031954</c:v>
                </c:pt>
                <c:pt idx="58">
                  <c:v>0.99895546995460394</c:v>
                </c:pt>
                <c:pt idx="59">
                  <c:v>0.9995532470552807</c:v>
                </c:pt>
                <c:pt idx="60">
                  <c:v>0.9995598596366313</c:v>
                </c:pt>
                <c:pt idx="61">
                  <c:v>0.99925939652576068</c:v>
                </c:pt>
                <c:pt idx="62">
                  <c:v>0.99920557044132785</c:v>
                </c:pt>
                <c:pt idx="63">
                  <c:v>0.99936233163537169</c:v>
                </c:pt>
                <c:pt idx="64">
                  <c:v>0.99924366609982895</c:v>
                </c:pt>
                <c:pt idx="65">
                  <c:v>0.99945208198508695</c:v>
                </c:pt>
                <c:pt idx="66">
                  <c:v>0.99950599462607226</c:v>
                </c:pt>
                <c:pt idx="67">
                  <c:v>0.999417987646114</c:v>
                </c:pt>
                <c:pt idx="68">
                  <c:v>0.99939994938837207</c:v>
                </c:pt>
                <c:pt idx="69">
                  <c:v>0.99942915255103004</c:v>
                </c:pt>
                <c:pt idx="70">
                  <c:v>0.99943587230969733</c:v>
                </c:pt>
                <c:pt idx="71">
                  <c:v>0.99928576043536033</c:v>
                </c:pt>
                <c:pt idx="72">
                  <c:v>0.99958762129769374</c:v>
                </c:pt>
                <c:pt idx="73">
                  <c:v>0.99959504477315553</c:v>
                </c:pt>
                <c:pt idx="74">
                  <c:v>0.99954828369235427</c:v>
                </c:pt>
                <c:pt idx="75">
                  <c:v>0.99947121216334256</c:v>
                </c:pt>
                <c:pt idx="76">
                  <c:v>0.99942135942852206</c:v>
                </c:pt>
                <c:pt idx="77">
                  <c:v>0.99940642653106859</c:v>
                </c:pt>
                <c:pt idx="78">
                  <c:v>0.9990230825076738</c:v>
                </c:pt>
                <c:pt idx="79">
                  <c:v>0.99948102179353859</c:v>
                </c:pt>
                <c:pt idx="80">
                  <c:v>0.99946893032790196</c:v>
                </c:pt>
                <c:pt idx="81">
                  <c:v>0.99943607244309463</c:v>
                </c:pt>
                <c:pt idx="82">
                  <c:v>0.99943673048566561</c:v>
                </c:pt>
                <c:pt idx="83">
                  <c:v>0.99944919505642227</c:v>
                </c:pt>
                <c:pt idx="84">
                  <c:v>0.99944869529512159</c:v>
                </c:pt>
                <c:pt idx="85">
                  <c:v>0.99926186123506733</c:v>
                </c:pt>
                <c:pt idx="86">
                  <c:v>0.99942105029354877</c:v>
                </c:pt>
                <c:pt idx="87">
                  <c:v>0.99946112338093041</c:v>
                </c:pt>
                <c:pt idx="88">
                  <c:v>0.99929182349994938</c:v>
                </c:pt>
                <c:pt idx="89">
                  <c:v>0.99933035453392793</c:v>
                </c:pt>
                <c:pt idx="90">
                  <c:v>0.99914240116270669</c:v>
                </c:pt>
                <c:pt idx="91">
                  <c:v>0.99791375026991347</c:v>
                </c:pt>
                <c:pt idx="92">
                  <c:v>0.99728132342417841</c:v>
                </c:pt>
                <c:pt idx="93">
                  <c:v>0.99759052244515867</c:v>
                </c:pt>
                <c:pt idx="94">
                  <c:v>0.99742426804994777</c:v>
                </c:pt>
                <c:pt idx="95">
                  <c:v>0.99767169738649286</c:v>
                </c:pt>
                <c:pt idx="96">
                  <c:v>0.99738716396459715</c:v>
                </c:pt>
                <c:pt idx="97">
                  <c:v>0.99737701145810542</c:v>
                </c:pt>
                <c:pt idx="98">
                  <c:v>0.99759045835430471</c:v>
                </c:pt>
                <c:pt idx="99">
                  <c:v>0.99740565216161203</c:v>
                </c:pt>
                <c:pt idx="100">
                  <c:v>0.9975534060206197</c:v>
                </c:pt>
                <c:pt idx="101">
                  <c:v>0.99764458279059365</c:v>
                </c:pt>
                <c:pt idx="102">
                  <c:v>0.99746379209022484</c:v>
                </c:pt>
                <c:pt idx="103">
                  <c:v>0.99738759096312568</c:v>
                </c:pt>
                <c:pt idx="104">
                  <c:v>0.99737776904116293</c:v>
                </c:pt>
                <c:pt idx="105">
                  <c:v>0.99731720245822419</c:v>
                </c:pt>
                <c:pt idx="106">
                  <c:v>0.99705226685644888</c:v>
                </c:pt>
                <c:pt idx="107">
                  <c:v>0.99746492237489814</c:v>
                </c:pt>
                <c:pt idx="108">
                  <c:v>0.99755684927215471</c:v>
                </c:pt>
                <c:pt idx="109">
                  <c:v>0.99475922374713077</c:v>
                </c:pt>
                <c:pt idx="110">
                  <c:v>0.99616901801716184</c:v>
                </c:pt>
                <c:pt idx="111">
                  <c:v>0.99576625111047101</c:v>
                </c:pt>
                <c:pt idx="112">
                  <c:v>0.99596311928264702</c:v>
                </c:pt>
                <c:pt idx="113">
                  <c:v>0.99540059125433933</c:v>
                </c:pt>
                <c:pt idx="114">
                  <c:v>0.99574155143845777</c:v>
                </c:pt>
                <c:pt idx="115">
                  <c:v>0.9965399335719618</c:v>
                </c:pt>
                <c:pt idx="116">
                  <c:v>0.99918853534434604</c:v>
                </c:pt>
                <c:pt idx="117">
                  <c:v>0.99884874824294567</c:v>
                </c:pt>
                <c:pt idx="118">
                  <c:v>0.99878918801476313</c:v>
                </c:pt>
                <c:pt idx="119">
                  <c:v>0.99903381730837748</c:v>
                </c:pt>
                <c:pt idx="120">
                  <c:v>0.99889096641990371</c:v>
                </c:pt>
                <c:pt idx="121">
                  <c:v>0.99913521446990028</c:v>
                </c:pt>
                <c:pt idx="122">
                  <c:v>0.99954082819723578</c:v>
                </c:pt>
                <c:pt idx="123">
                  <c:v>0.99945458337251503</c:v>
                </c:pt>
                <c:pt idx="124">
                  <c:v>0.99893156353811208</c:v>
                </c:pt>
                <c:pt idx="125">
                  <c:v>0.99892534555438628</c:v>
                </c:pt>
                <c:pt idx="126">
                  <c:v>0.99899044745527621</c:v>
                </c:pt>
                <c:pt idx="127">
                  <c:v>0.99909838777525817</c:v>
                </c:pt>
                <c:pt idx="128">
                  <c:v>0.99904694389960758</c:v>
                </c:pt>
                <c:pt idx="129">
                  <c:v>0.99905821479593815</c:v>
                </c:pt>
                <c:pt idx="130">
                  <c:v>0.99896760840402743</c:v>
                </c:pt>
                <c:pt idx="131">
                  <c:v>0.99896236350569589</c:v>
                </c:pt>
                <c:pt idx="132">
                  <c:v>0.9989928443537438</c:v>
                </c:pt>
                <c:pt idx="133">
                  <c:v>0.99891694738004555</c:v>
                </c:pt>
                <c:pt idx="134">
                  <c:v>0.99897515297088535</c:v>
                </c:pt>
                <c:pt idx="135">
                  <c:v>0.99892480344579704</c:v>
                </c:pt>
                <c:pt idx="136">
                  <c:v>0.99906630854220202</c:v>
                </c:pt>
                <c:pt idx="137">
                  <c:v>0.99894395509599798</c:v>
                </c:pt>
                <c:pt idx="138">
                  <c:v>0.99891117489676473</c:v>
                </c:pt>
                <c:pt idx="139">
                  <c:v>0.99889223239901459</c:v>
                </c:pt>
                <c:pt idx="140">
                  <c:v>0.99890003392825177</c:v>
                </c:pt>
                <c:pt idx="141">
                  <c:v>0.99909176170471858</c:v>
                </c:pt>
                <c:pt idx="142">
                  <c:v>0.9991352500622579</c:v>
                </c:pt>
                <c:pt idx="143">
                  <c:v>0.99914887730322544</c:v>
                </c:pt>
                <c:pt idx="144">
                  <c:v>0.99900696391862587</c:v>
                </c:pt>
                <c:pt idx="145">
                  <c:v>0.99891411294861854</c:v>
                </c:pt>
                <c:pt idx="146">
                  <c:v>0.99896965402594906</c:v>
                </c:pt>
                <c:pt idx="147">
                  <c:v>0.99896816090242491</c:v>
                </c:pt>
                <c:pt idx="148">
                  <c:v>0.99910530258822372</c:v>
                </c:pt>
                <c:pt idx="149">
                  <c:v>0.99904512417813784</c:v>
                </c:pt>
                <c:pt idx="150">
                  <c:v>0.99903656149522757</c:v>
                </c:pt>
                <c:pt idx="151">
                  <c:v>0.99897392195433454</c:v>
                </c:pt>
                <c:pt idx="152">
                  <c:v>0.9989291157162894</c:v>
                </c:pt>
                <c:pt idx="153">
                  <c:v>0.9983216306514997</c:v>
                </c:pt>
                <c:pt idx="154">
                  <c:v>0.9987397406759112</c:v>
                </c:pt>
                <c:pt idx="155">
                  <c:v>0.99865469949303187</c:v>
                </c:pt>
                <c:pt idx="156">
                  <c:v>0.9987021036329875</c:v>
                </c:pt>
                <c:pt idx="157">
                  <c:v>0.99882402137468018</c:v>
                </c:pt>
                <c:pt idx="158">
                  <c:v>0.99900946416093783</c:v>
                </c:pt>
                <c:pt idx="159">
                  <c:v>0.99900401646874326</c:v>
                </c:pt>
                <c:pt idx="160">
                  <c:v>0.99888106204701688</c:v>
                </c:pt>
                <c:pt idx="161">
                  <c:v>0.99904183326335305</c:v>
                </c:pt>
                <c:pt idx="162">
                  <c:v>0.99906881371976441</c:v>
                </c:pt>
                <c:pt idx="163">
                  <c:v>0.9990033615149343</c:v>
                </c:pt>
                <c:pt idx="164">
                  <c:v>0.99892810831317302</c:v>
                </c:pt>
                <c:pt idx="165">
                  <c:v>0.99900931135549886</c:v>
                </c:pt>
                <c:pt idx="166">
                  <c:v>0.99896520079429152</c:v>
                </c:pt>
                <c:pt idx="167">
                  <c:v>0.99891826766263747</c:v>
                </c:pt>
                <c:pt idx="168">
                  <c:v>0.99893967850365661</c:v>
                </c:pt>
                <c:pt idx="169">
                  <c:v>0.99882818849043764</c:v>
                </c:pt>
                <c:pt idx="170">
                  <c:v>0.99883829434413962</c:v>
                </c:pt>
                <c:pt idx="171">
                  <c:v>0.99901769467304302</c:v>
                </c:pt>
                <c:pt idx="172">
                  <c:v>0.99909041243647267</c:v>
                </c:pt>
                <c:pt idx="173">
                  <c:v>0.99877354234939819</c:v>
                </c:pt>
                <c:pt idx="174">
                  <c:v>0.99866379097746738</c:v>
                </c:pt>
                <c:pt idx="175">
                  <c:v>0.99857439455150787</c:v>
                </c:pt>
                <c:pt idx="176">
                  <c:v>0.99853847526705297</c:v>
                </c:pt>
                <c:pt idx="177">
                  <c:v>0.99854584848026495</c:v>
                </c:pt>
                <c:pt idx="178">
                  <c:v>0.99839682262317342</c:v>
                </c:pt>
                <c:pt idx="179">
                  <c:v>0.99837562311905281</c:v>
                </c:pt>
                <c:pt idx="180">
                  <c:v>0.99829411319044126</c:v>
                </c:pt>
                <c:pt idx="181">
                  <c:v>0.99833014052829028</c:v>
                </c:pt>
                <c:pt idx="182">
                  <c:v>0.99815835711311718</c:v>
                </c:pt>
                <c:pt idx="183">
                  <c:v>0.99828522332153524</c:v>
                </c:pt>
              </c:numCache>
            </c:numRef>
          </c:val>
          <c:smooth val="0"/>
          <c:extLst>
            <c:ext xmlns:c16="http://schemas.microsoft.com/office/drawing/2014/chart" uri="{C3380CC4-5D6E-409C-BE32-E72D297353CC}">
              <c16:uniqueId val="{00000001-678D-4A65-944F-4A20579738BB}"/>
            </c:ext>
          </c:extLst>
        </c:ser>
        <c:ser>
          <c:idx val="2"/>
          <c:order val="2"/>
          <c:tx>
            <c:strRef>
              <c:f>Volume_Data!$C$1</c:f>
              <c:strCache>
                <c:ptCount val="1"/>
                <c:pt idx="0">
                  <c:v>TRUEUP (Apr24-Sep24)</c:v>
                </c:pt>
              </c:strCache>
            </c:strRef>
          </c:tx>
          <c:spPr>
            <a:ln w="28575" cap="rnd">
              <a:solidFill>
                <a:schemeClr val="accent3"/>
              </a:solidFill>
              <a:round/>
            </a:ln>
            <a:effectLst/>
          </c:spPr>
          <c:marker>
            <c:symbol val="none"/>
          </c:marker>
          <c:val>
            <c:numRef>
              <c:f>Volume_Data!$C$2:$C$185</c:f>
              <c:numCache>
                <c:formatCode>General</c:formatCode>
                <c:ptCount val="184"/>
                <c:pt idx="0">
                  <c:v>0.99986271537473703</c:v>
                </c:pt>
                <c:pt idx="1">
                  <c:v>0.99985757107983786</c:v>
                </c:pt>
                <c:pt idx="2">
                  <c:v>0.99959155981280257</c:v>
                </c:pt>
                <c:pt idx="3">
                  <c:v>0.99954263817168232</c:v>
                </c:pt>
                <c:pt idx="4">
                  <c:v>0.9994979366158897</c:v>
                </c:pt>
                <c:pt idx="5">
                  <c:v>0.99966327760566764</c:v>
                </c:pt>
                <c:pt idx="6">
                  <c:v>0.99964970230404793</c:v>
                </c:pt>
                <c:pt idx="7">
                  <c:v>0.99979532158759055</c:v>
                </c:pt>
                <c:pt idx="8">
                  <c:v>0.99986296972627065</c:v>
                </c:pt>
                <c:pt idx="9">
                  <c:v>0.99962207466330277</c:v>
                </c:pt>
                <c:pt idx="10">
                  <c:v>0.99968513000867565</c:v>
                </c:pt>
                <c:pt idx="11">
                  <c:v>0.99959401414324434</c:v>
                </c:pt>
                <c:pt idx="12">
                  <c:v>0.99974807596431803</c:v>
                </c:pt>
                <c:pt idx="13">
                  <c:v>0.99972546712694577</c:v>
                </c:pt>
                <c:pt idx="14">
                  <c:v>0.99962483654233236</c:v>
                </c:pt>
                <c:pt idx="15">
                  <c:v>0.99975380211217479</c:v>
                </c:pt>
                <c:pt idx="16">
                  <c:v>0.99977596135306579</c:v>
                </c:pt>
                <c:pt idx="17">
                  <c:v>0.99952745688213296</c:v>
                </c:pt>
                <c:pt idx="18">
                  <c:v>0.99943339739595816</c:v>
                </c:pt>
                <c:pt idx="19">
                  <c:v>0.99942204423623127</c:v>
                </c:pt>
                <c:pt idx="20">
                  <c:v>0.99947632165126488</c:v>
                </c:pt>
                <c:pt idx="21">
                  <c:v>0.99945861733054675</c:v>
                </c:pt>
                <c:pt idx="22">
                  <c:v>0.99950466190689402</c:v>
                </c:pt>
                <c:pt idx="23">
                  <c:v>0.99952528644272121</c:v>
                </c:pt>
                <c:pt idx="24">
                  <c:v>0.99961971585746834</c:v>
                </c:pt>
                <c:pt idx="25">
                  <c:v>0.99951523048657642</c:v>
                </c:pt>
                <c:pt idx="26">
                  <c:v>0.99953571405824482</c:v>
                </c:pt>
                <c:pt idx="27">
                  <c:v>0.99953874220767747</c:v>
                </c:pt>
                <c:pt idx="28">
                  <c:v>0.99948917498610912</c:v>
                </c:pt>
                <c:pt idx="29">
                  <c:v>0.99960488443855522</c:v>
                </c:pt>
                <c:pt idx="30">
                  <c:v>0.99950867812047617</c:v>
                </c:pt>
                <c:pt idx="31">
                  <c:v>0.99962867859095461</c:v>
                </c:pt>
                <c:pt idx="32">
                  <c:v>0.99945927181446004</c:v>
                </c:pt>
                <c:pt idx="33">
                  <c:v>0.99927583325242486</c:v>
                </c:pt>
                <c:pt idx="34">
                  <c:v>0.99942017570556019</c:v>
                </c:pt>
                <c:pt idx="35">
                  <c:v>0.99950770621146279</c:v>
                </c:pt>
                <c:pt idx="36">
                  <c:v>0.99953760580741613</c:v>
                </c:pt>
                <c:pt idx="37">
                  <c:v>0.9994378506659447</c:v>
                </c:pt>
                <c:pt idx="38">
                  <c:v>0.99972538483177464</c:v>
                </c:pt>
                <c:pt idx="39">
                  <c:v>0.99967199248910499</c:v>
                </c:pt>
                <c:pt idx="40">
                  <c:v>0.99959891381333643</c:v>
                </c:pt>
                <c:pt idx="41">
                  <c:v>0.99959641041669989</c:v>
                </c:pt>
                <c:pt idx="42">
                  <c:v>0.99961334229755583</c:v>
                </c:pt>
                <c:pt idx="43">
                  <c:v>0.99962342149796413</c:v>
                </c:pt>
                <c:pt idx="44">
                  <c:v>0.99964984825468073</c:v>
                </c:pt>
                <c:pt idx="45">
                  <c:v>0.99968911147675998</c:v>
                </c:pt>
                <c:pt idx="46">
                  <c:v>0.99982328728388037</c:v>
                </c:pt>
                <c:pt idx="47">
                  <c:v>0.99987619890626811</c:v>
                </c:pt>
                <c:pt idx="48">
                  <c:v>0.99987570524059333</c:v>
                </c:pt>
                <c:pt idx="49">
                  <c:v>0.99988454060735676</c:v>
                </c:pt>
                <c:pt idx="50">
                  <c:v>0.99989825206312488</c:v>
                </c:pt>
                <c:pt idx="51">
                  <c:v>0.99987157741370924</c:v>
                </c:pt>
                <c:pt idx="52">
                  <c:v>0.99986626326633299</c:v>
                </c:pt>
                <c:pt idx="53">
                  <c:v>0.99983876641861313</c:v>
                </c:pt>
                <c:pt idx="54">
                  <c:v>0.99987060515586446</c:v>
                </c:pt>
                <c:pt idx="55">
                  <c:v>0.99987630864782606</c:v>
                </c:pt>
                <c:pt idx="56">
                  <c:v>0.99987448986689753</c:v>
                </c:pt>
                <c:pt idx="57">
                  <c:v>0.99983680609179781</c:v>
                </c:pt>
                <c:pt idx="58">
                  <c:v>0.99983897680613332</c:v>
                </c:pt>
                <c:pt idx="59">
                  <c:v>0.99956080960045934</c:v>
                </c:pt>
                <c:pt idx="60">
                  <c:v>0.99956667038699021</c:v>
                </c:pt>
                <c:pt idx="61">
                  <c:v>0.99968237591616715</c:v>
                </c:pt>
                <c:pt idx="62">
                  <c:v>0.9996931383672234</c:v>
                </c:pt>
                <c:pt idx="63">
                  <c:v>0.99957873128713803</c:v>
                </c:pt>
                <c:pt idx="64">
                  <c:v>0.99956386452895052</c:v>
                </c:pt>
                <c:pt idx="65">
                  <c:v>0.99953410305062318</c:v>
                </c:pt>
                <c:pt idx="66">
                  <c:v>0.99955722206904607</c:v>
                </c:pt>
                <c:pt idx="67">
                  <c:v>0.99959786186647659</c:v>
                </c:pt>
                <c:pt idx="68">
                  <c:v>0.99967862076993819</c:v>
                </c:pt>
                <c:pt idx="69">
                  <c:v>0.99967562978609881</c:v>
                </c:pt>
                <c:pt idx="70">
                  <c:v>0.9996045962931478</c:v>
                </c:pt>
                <c:pt idx="71">
                  <c:v>0.99956824806167521</c:v>
                </c:pt>
                <c:pt idx="72">
                  <c:v>0.99955923822032455</c:v>
                </c:pt>
                <c:pt idx="73">
                  <c:v>0.99956451338679253</c:v>
                </c:pt>
                <c:pt idx="74">
                  <c:v>0.99959348716781793</c:v>
                </c:pt>
                <c:pt idx="75">
                  <c:v>0.99967543231350608</c:v>
                </c:pt>
                <c:pt idx="76">
                  <c:v>0.9996919458365181</c:v>
                </c:pt>
                <c:pt idx="77">
                  <c:v>0.99960303486827595</c:v>
                </c:pt>
                <c:pt idx="78">
                  <c:v>0.99957923693307682</c:v>
                </c:pt>
                <c:pt idx="79">
                  <c:v>0.99957026073880972</c:v>
                </c:pt>
                <c:pt idx="80">
                  <c:v>0.99958932630217379</c:v>
                </c:pt>
                <c:pt idx="81">
                  <c:v>0.99960858752448434</c:v>
                </c:pt>
                <c:pt idx="82">
                  <c:v>0.99970061542985267</c:v>
                </c:pt>
                <c:pt idx="83">
                  <c:v>0.99971836244787282</c:v>
                </c:pt>
                <c:pt idx="84">
                  <c:v>0.99961152708302914</c:v>
                </c:pt>
                <c:pt idx="85">
                  <c:v>0.99959838274967105</c:v>
                </c:pt>
                <c:pt idx="86">
                  <c:v>0.9995972864319882</c:v>
                </c:pt>
                <c:pt idx="87">
                  <c:v>0.99959578559307427</c:v>
                </c:pt>
                <c:pt idx="88">
                  <c:v>0.99985361283919127</c:v>
                </c:pt>
                <c:pt idx="89">
                  <c:v>0.99985670764093859</c:v>
                </c:pt>
                <c:pt idx="90">
                  <c:v>0.99935819447953833</c:v>
                </c:pt>
                <c:pt idx="91">
                  <c:v>0.99985451498434563</c:v>
                </c:pt>
                <c:pt idx="92">
                  <c:v>0.99984007685876319</c:v>
                </c:pt>
                <c:pt idx="93">
                  <c:v>0.99976263876541871</c:v>
                </c:pt>
                <c:pt idx="94">
                  <c:v>0.99977377288174396</c:v>
                </c:pt>
                <c:pt idx="95">
                  <c:v>0.9997496429748518</c:v>
                </c:pt>
                <c:pt idx="96">
                  <c:v>0.9997454063000748</c:v>
                </c:pt>
                <c:pt idx="97">
                  <c:v>0.99974665662666773</c:v>
                </c:pt>
                <c:pt idx="98">
                  <c:v>0.99955561855559938</c:v>
                </c:pt>
                <c:pt idx="99">
                  <c:v>0.99958051712974028</c:v>
                </c:pt>
                <c:pt idx="100">
                  <c:v>0.99970594411980251</c:v>
                </c:pt>
                <c:pt idx="101">
                  <c:v>0.99971352320932716</c:v>
                </c:pt>
                <c:pt idx="102">
                  <c:v>0.99971447030756633</c:v>
                </c:pt>
                <c:pt idx="103">
                  <c:v>0.99972327123959215</c:v>
                </c:pt>
                <c:pt idx="104">
                  <c:v>0.99973143878056103</c:v>
                </c:pt>
                <c:pt idx="105">
                  <c:v>0.99973595070234322</c:v>
                </c:pt>
                <c:pt idx="106">
                  <c:v>0.99974249743927701</c:v>
                </c:pt>
                <c:pt idx="107">
                  <c:v>0.99973326715854838</c:v>
                </c:pt>
                <c:pt idx="108">
                  <c:v>0.99971272713238912</c:v>
                </c:pt>
                <c:pt idx="109">
                  <c:v>0.99953792433085631</c:v>
                </c:pt>
                <c:pt idx="110">
                  <c:v>0.99957079387485237</c:v>
                </c:pt>
                <c:pt idx="111">
                  <c:v>0.99956664726915523</c:v>
                </c:pt>
                <c:pt idx="112">
                  <c:v>0.99951262220089532</c:v>
                </c:pt>
                <c:pt idx="113">
                  <c:v>0.99949756914117827</c:v>
                </c:pt>
                <c:pt idx="114">
                  <c:v>0.99955950485759248</c:v>
                </c:pt>
                <c:pt idx="115">
                  <c:v>0.99955595673400288</c:v>
                </c:pt>
                <c:pt idx="116">
                  <c:v>0.9995442265578357</c:v>
                </c:pt>
                <c:pt idx="117">
                  <c:v>0.99957747195775259</c:v>
                </c:pt>
                <c:pt idx="118">
                  <c:v>0.99956296817645884</c:v>
                </c:pt>
                <c:pt idx="119">
                  <c:v>0.99956279873818543</c:v>
                </c:pt>
                <c:pt idx="120">
                  <c:v>0.99957159587258115</c:v>
                </c:pt>
                <c:pt idx="121">
                  <c:v>0.99957224830639391</c:v>
                </c:pt>
                <c:pt idx="122">
                  <c:v>0.99955355302840698</c:v>
                </c:pt>
                <c:pt idx="123">
                  <c:v>0.99955808146073521</c:v>
                </c:pt>
                <c:pt idx="124">
                  <c:v>0.99957505470908181</c:v>
                </c:pt>
                <c:pt idx="125">
                  <c:v>0.99958299005678697</c:v>
                </c:pt>
                <c:pt idx="126">
                  <c:v>0.99955118331696458</c:v>
                </c:pt>
                <c:pt idx="127">
                  <c:v>0.99956188023619652</c:v>
                </c:pt>
                <c:pt idx="128">
                  <c:v>0.99968227233226603</c:v>
                </c:pt>
                <c:pt idx="129">
                  <c:v>0.99964599974828117</c:v>
                </c:pt>
                <c:pt idx="130">
                  <c:v>0.9996742454442249</c:v>
                </c:pt>
                <c:pt idx="131">
                  <c:v>0.99968662406357811</c:v>
                </c:pt>
                <c:pt idx="132">
                  <c:v>0.99969730240347943</c:v>
                </c:pt>
                <c:pt idx="133">
                  <c:v>0.99967995504310303</c:v>
                </c:pt>
                <c:pt idx="134">
                  <c:v>0.99965762887018594</c:v>
                </c:pt>
                <c:pt idx="135">
                  <c:v>0.99965869035633059</c:v>
                </c:pt>
                <c:pt idx="136">
                  <c:v>0.99966349409025024</c:v>
                </c:pt>
                <c:pt idx="137">
                  <c:v>0.99966627699149679</c:v>
                </c:pt>
                <c:pt idx="138">
                  <c:v>0.99966767973668058</c:v>
                </c:pt>
                <c:pt idx="139">
                  <c:v>0.99978958762615455</c:v>
                </c:pt>
                <c:pt idx="140">
                  <c:v>0.99980973912747417</c:v>
                </c:pt>
                <c:pt idx="141">
                  <c:v>0.99977526304155029</c:v>
                </c:pt>
                <c:pt idx="142">
                  <c:v>0.99981210488441274</c:v>
                </c:pt>
                <c:pt idx="143">
                  <c:v>0.99975310445552057</c:v>
                </c:pt>
                <c:pt idx="144">
                  <c:v>0.99974453756693971</c:v>
                </c:pt>
                <c:pt idx="145">
                  <c:v>0.99982553271392915</c:v>
                </c:pt>
                <c:pt idx="146">
                  <c:v>0.99982259281640617</c:v>
                </c:pt>
                <c:pt idx="147">
                  <c:v>0.99977079894845666</c:v>
                </c:pt>
                <c:pt idx="148">
                  <c:v>0.99978981269409117</c:v>
                </c:pt>
                <c:pt idx="149">
                  <c:v>0.99978675264012296</c:v>
                </c:pt>
                <c:pt idx="150">
                  <c:v>0.99979193447674453</c:v>
                </c:pt>
                <c:pt idx="151">
                  <c:v>0.9997960608881834</c:v>
                </c:pt>
                <c:pt idx="152">
                  <c:v>0.99979688016760104</c:v>
                </c:pt>
                <c:pt idx="153">
                  <c:v>0.99979583129005745</c:v>
                </c:pt>
                <c:pt idx="154">
                  <c:v>0.99958849666149019</c:v>
                </c:pt>
                <c:pt idx="155">
                  <c:v>0.99978471436834426</c:v>
                </c:pt>
                <c:pt idx="156">
                  <c:v>0.99977731048072649</c:v>
                </c:pt>
                <c:pt idx="157">
                  <c:v>0.99979070948678272</c:v>
                </c:pt>
                <c:pt idx="158">
                  <c:v>0.99841589058089375</c:v>
                </c:pt>
                <c:pt idx="159">
                  <c:v>0.99843339670250886</c:v>
                </c:pt>
                <c:pt idx="160">
                  <c:v>0.99847295669568459</c:v>
                </c:pt>
                <c:pt idx="161">
                  <c:v>0.99982731662142887</c:v>
                </c:pt>
                <c:pt idx="162">
                  <c:v>0.99978578089889758</c:v>
                </c:pt>
                <c:pt idx="163">
                  <c:v>0.9997839119856351</c:v>
                </c:pt>
                <c:pt idx="164">
                  <c:v>0.99977094529819843</c:v>
                </c:pt>
                <c:pt idx="165">
                  <c:v>0.99979038682998089</c:v>
                </c:pt>
                <c:pt idx="166">
                  <c:v>0.99980782060869522</c:v>
                </c:pt>
                <c:pt idx="167">
                  <c:v>0.99979871986393953</c:v>
                </c:pt>
                <c:pt idx="168">
                  <c:v>0.99981488310457356</c:v>
                </c:pt>
                <c:pt idx="169">
                  <c:v>0.99980933651232062</c:v>
                </c:pt>
                <c:pt idx="170">
                  <c:v>0.9998116922118544</c:v>
                </c:pt>
                <c:pt idx="171">
                  <c:v>0.99976325639571417</c:v>
                </c:pt>
                <c:pt idx="172">
                  <c:v>0.99981549346134047</c:v>
                </c:pt>
                <c:pt idx="173">
                  <c:v>0.99982294587329357</c:v>
                </c:pt>
                <c:pt idx="174">
                  <c:v>0.99982243263052561</c:v>
                </c:pt>
                <c:pt idx="175">
                  <c:v>0.99980181529576784</c:v>
                </c:pt>
                <c:pt idx="176">
                  <c:v>0.99975376639613656</c:v>
                </c:pt>
                <c:pt idx="177">
                  <c:v>0.99964588643639474</c:v>
                </c:pt>
                <c:pt idx="178">
                  <c:v>0.99976627753038327</c:v>
                </c:pt>
                <c:pt idx="179">
                  <c:v>0.99977095502204483</c:v>
                </c:pt>
                <c:pt idx="180">
                  <c:v>0.99978182929333226</c:v>
                </c:pt>
                <c:pt idx="181">
                  <c:v>0.99978708027685881</c:v>
                </c:pt>
                <c:pt idx="182">
                  <c:v>0.99971849016191761</c:v>
                </c:pt>
              </c:numCache>
            </c:numRef>
          </c:val>
          <c:smooth val="0"/>
          <c:extLst>
            <c:ext xmlns:c16="http://schemas.microsoft.com/office/drawing/2014/chart" uri="{C3380CC4-5D6E-409C-BE32-E72D297353CC}">
              <c16:uniqueId val="{00000002-678D-4A65-944F-4A20579738BB}"/>
            </c:ext>
          </c:extLst>
        </c:ser>
        <c:dLbls>
          <c:showLegendKey val="0"/>
          <c:showVal val="0"/>
          <c:showCatName val="0"/>
          <c:showSerName val="0"/>
          <c:showPercent val="0"/>
          <c:showBubbleSize val="0"/>
        </c:dLbls>
        <c:smooth val="0"/>
        <c:axId val="486999000"/>
        <c:axId val="487002136"/>
      </c:lineChart>
      <c:catAx>
        <c:axId val="48699900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DAY</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7002136"/>
        <c:crosses val="autoZero"/>
        <c:auto val="1"/>
        <c:lblAlgn val="ctr"/>
        <c:lblOffset val="100"/>
        <c:noMultiLvlLbl val="0"/>
      </c:catAx>
      <c:valAx>
        <c:axId val="487002136"/>
        <c:scaling>
          <c:orientation val="minMax"/>
          <c:max val="1"/>
          <c:min val="0.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699900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ESI ID Count Availability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4146929653571298E-2"/>
          <c:y val="0.1089240697246785"/>
          <c:w val="0.92532742257177647"/>
          <c:h val="0.83214167311129483"/>
        </c:manualLayout>
      </c:layout>
      <c:lineChart>
        <c:grouping val="standard"/>
        <c:varyColors val="0"/>
        <c:ser>
          <c:idx val="0"/>
          <c:order val="0"/>
          <c:tx>
            <c:strRef>
              <c:f>Count_Data!$A$1</c:f>
              <c:strCache>
                <c:ptCount val="1"/>
                <c:pt idx="0">
                  <c:v>INITIAL (Oct24-Mar25)</c:v>
                </c:pt>
              </c:strCache>
            </c:strRef>
          </c:tx>
          <c:spPr>
            <a:ln w="28575" cap="rnd">
              <a:solidFill>
                <a:schemeClr val="accent1"/>
              </a:solidFill>
              <a:round/>
            </a:ln>
            <a:effectLst/>
          </c:spPr>
          <c:marker>
            <c:symbol val="none"/>
          </c:marker>
          <c:val>
            <c:numRef>
              <c:f>Count_Data!$A$2:$A$185</c:f>
              <c:numCache>
                <c:formatCode>General</c:formatCode>
                <c:ptCount val="184"/>
                <c:pt idx="0">
                  <c:v>0.9844869810758532</c:v>
                </c:pt>
                <c:pt idx="1">
                  <c:v>0.98365452885748428</c:v>
                </c:pt>
                <c:pt idx="2">
                  <c:v>0.98277716992079278</c:v>
                </c:pt>
                <c:pt idx="3">
                  <c:v>0.98300488677187481</c:v>
                </c:pt>
                <c:pt idx="4">
                  <c:v>0.98390551646328162</c:v>
                </c:pt>
                <c:pt idx="5">
                  <c:v>0.98457451349571257</c:v>
                </c:pt>
                <c:pt idx="6">
                  <c:v>0.98440062776484516</c:v>
                </c:pt>
                <c:pt idx="7">
                  <c:v>0.98447933476723748</c:v>
                </c:pt>
                <c:pt idx="8">
                  <c:v>0.98366572452986845</c:v>
                </c:pt>
                <c:pt idx="9">
                  <c:v>0.9825977488503278</c:v>
                </c:pt>
                <c:pt idx="10">
                  <c:v>0.98279401782271125</c:v>
                </c:pt>
                <c:pt idx="11">
                  <c:v>0.983769870763335</c:v>
                </c:pt>
                <c:pt idx="12">
                  <c:v>0.98471165683201134</c:v>
                </c:pt>
                <c:pt idx="13">
                  <c:v>0.98452325653430983</c:v>
                </c:pt>
                <c:pt idx="14">
                  <c:v>0.98447853600891833</c:v>
                </c:pt>
                <c:pt idx="15">
                  <c:v>0.98348475943002889</c:v>
                </c:pt>
                <c:pt idx="16">
                  <c:v>0.98268058814231651</c:v>
                </c:pt>
                <c:pt idx="17">
                  <c:v>0.98254837321407018</c:v>
                </c:pt>
                <c:pt idx="18">
                  <c:v>0.98315637349096674</c:v>
                </c:pt>
                <c:pt idx="19">
                  <c:v>0.98400042904725882</c:v>
                </c:pt>
                <c:pt idx="20">
                  <c:v>0.98410768984165709</c:v>
                </c:pt>
                <c:pt idx="21">
                  <c:v>0.98452654174044607</c:v>
                </c:pt>
                <c:pt idx="22">
                  <c:v>0.9836962446475519</c:v>
                </c:pt>
                <c:pt idx="23">
                  <c:v>0.98278524478699847</c:v>
                </c:pt>
                <c:pt idx="24">
                  <c:v>0.98258459423931166</c:v>
                </c:pt>
                <c:pt idx="25">
                  <c:v>0.98344718469183035</c:v>
                </c:pt>
                <c:pt idx="26">
                  <c:v>0.98420910804434325</c:v>
                </c:pt>
                <c:pt idx="27">
                  <c:v>0.98413038404171738</c:v>
                </c:pt>
                <c:pt idx="28">
                  <c:v>0.98409585607073502</c:v>
                </c:pt>
                <c:pt idx="29">
                  <c:v>0.98337741631694586</c:v>
                </c:pt>
                <c:pt idx="30">
                  <c:v>0.98274957700421239</c:v>
                </c:pt>
                <c:pt idx="31">
                  <c:v>0.98274197219590709</c:v>
                </c:pt>
                <c:pt idx="32">
                  <c:v>0.98384313358974373</c:v>
                </c:pt>
                <c:pt idx="33">
                  <c:v>0.98288684987144326</c:v>
                </c:pt>
                <c:pt idx="34">
                  <c:v>0.98443633806989717</c:v>
                </c:pt>
                <c:pt idx="35">
                  <c:v>0.98434583046838697</c:v>
                </c:pt>
                <c:pt idx="36">
                  <c:v>0.98338838443821308</c:v>
                </c:pt>
                <c:pt idx="37">
                  <c:v>0.98267390711516345</c:v>
                </c:pt>
                <c:pt idx="38">
                  <c:v>0.98288215144592717</c:v>
                </c:pt>
                <c:pt idx="39">
                  <c:v>0.98364763320694948</c:v>
                </c:pt>
                <c:pt idx="40">
                  <c:v>0.98450139851981688</c:v>
                </c:pt>
                <c:pt idx="41">
                  <c:v>0.98442173346594797</c:v>
                </c:pt>
                <c:pt idx="42">
                  <c:v>0.98461708051674657</c:v>
                </c:pt>
                <c:pt idx="43">
                  <c:v>0.98366054551916815</c:v>
                </c:pt>
                <c:pt idx="44">
                  <c:v>0.98288705544281674</c:v>
                </c:pt>
                <c:pt idx="45">
                  <c:v>0.98271488759368575</c:v>
                </c:pt>
                <c:pt idx="46">
                  <c:v>0.98368292126327028</c:v>
                </c:pt>
                <c:pt idx="47">
                  <c:v>0.98478672432093239</c:v>
                </c:pt>
                <c:pt idx="48">
                  <c:v>0.98458244826811581</c:v>
                </c:pt>
                <c:pt idx="49">
                  <c:v>0.98455137780237822</c:v>
                </c:pt>
                <c:pt idx="50">
                  <c:v>0.98353479182385717</c:v>
                </c:pt>
                <c:pt idx="51">
                  <c:v>0.98277309331621177</c:v>
                </c:pt>
                <c:pt idx="52">
                  <c:v>0.98288936455280485</c:v>
                </c:pt>
                <c:pt idx="53">
                  <c:v>0.98373697660051851</c:v>
                </c:pt>
                <c:pt idx="54">
                  <c:v>0.98454922721264171</c:v>
                </c:pt>
                <c:pt idx="55">
                  <c:v>0.9835445907305399</c:v>
                </c:pt>
                <c:pt idx="56">
                  <c:v>0.982526406308597</c:v>
                </c:pt>
                <c:pt idx="57">
                  <c:v>0.9796129041425331</c:v>
                </c:pt>
                <c:pt idx="58">
                  <c:v>0.9819302823539916</c:v>
                </c:pt>
                <c:pt idx="59">
                  <c:v>0.98293727445164147</c:v>
                </c:pt>
                <c:pt idx="60">
                  <c:v>0.98381738753660442</c:v>
                </c:pt>
                <c:pt idx="61">
                  <c:v>0.9846999277413695</c:v>
                </c:pt>
                <c:pt idx="62">
                  <c:v>0.98460614763884735</c:v>
                </c:pt>
                <c:pt idx="63">
                  <c:v>0.98481265230959891</c:v>
                </c:pt>
                <c:pt idx="64">
                  <c:v>0.98425674440283484</c:v>
                </c:pt>
                <c:pt idx="65">
                  <c:v>0.98319932317022996</c:v>
                </c:pt>
                <c:pt idx="66">
                  <c:v>0.98313937201951274</c:v>
                </c:pt>
                <c:pt idx="67">
                  <c:v>0.98367025148336018</c:v>
                </c:pt>
                <c:pt idx="68">
                  <c:v>0.98448683423206218</c:v>
                </c:pt>
                <c:pt idx="69">
                  <c:v>0.98441666982347142</c:v>
                </c:pt>
                <c:pt idx="70">
                  <c:v>0.98432355090587687</c:v>
                </c:pt>
                <c:pt idx="71">
                  <c:v>0.98359229296741202</c:v>
                </c:pt>
                <c:pt idx="72">
                  <c:v>0.98290876842449815</c:v>
                </c:pt>
                <c:pt idx="73">
                  <c:v>0.98318128157029927</c:v>
                </c:pt>
                <c:pt idx="74">
                  <c:v>0.98369828166503948</c:v>
                </c:pt>
                <c:pt idx="75">
                  <c:v>0.98461691008711261</c:v>
                </c:pt>
                <c:pt idx="76">
                  <c:v>0.98445008246222176</c:v>
                </c:pt>
                <c:pt idx="77">
                  <c:v>0.98429540988342556</c:v>
                </c:pt>
                <c:pt idx="78">
                  <c:v>0.98336437816604649</c:v>
                </c:pt>
                <c:pt idx="79">
                  <c:v>0.98280739993922139</c:v>
                </c:pt>
                <c:pt idx="80">
                  <c:v>0.98293801322500929</c:v>
                </c:pt>
                <c:pt idx="81">
                  <c:v>0.98304307827961324</c:v>
                </c:pt>
                <c:pt idx="82">
                  <c:v>0.98310647041358168</c:v>
                </c:pt>
                <c:pt idx="83">
                  <c:v>0.98288455255548235</c:v>
                </c:pt>
                <c:pt idx="84">
                  <c:v>0.98373218521275074</c:v>
                </c:pt>
                <c:pt idx="85">
                  <c:v>0.98378241355566998</c:v>
                </c:pt>
                <c:pt idx="86">
                  <c:v>0.98293138512628797</c:v>
                </c:pt>
                <c:pt idx="87">
                  <c:v>0.98304908728174711</c:v>
                </c:pt>
                <c:pt idx="88">
                  <c:v>0.98416145384060116</c:v>
                </c:pt>
                <c:pt idx="89">
                  <c:v>0.98416235698324839</c:v>
                </c:pt>
                <c:pt idx="90">
                  <c:v>0.9840689224514777</c:v>
                </c:pt>
                <c:pt idx="91">
                  <c:v>0.98400973882908582</c:v>
                </c:pt>
                <c:pt idx="92">
                  <c:v>0.98439829454160332</c:v>
                </c:pt>
                <c:pt idx="93">
                  <c:v>0.98285143231221406</c:v>
                </c:pt>
                <c:pt idx="94">
                  <c:v>0.98355378485678768</c:v>
                </c:pt>
                <c:pt idx="95">
                  <c:v>0.98391189807265211</c:v>
                </c:pt>
                <c:pt idx="96">
                  <c:v>0.98480479863155779</c:v>
                </c:pt>
                <c:pt idx="97">
                  <c:v>0.98476421630382482</c:v>
                </c:pt>
                <c:pt idx="98">
                  <c:v>0.98494562014414899</c:v>
                </c:pt>
                <c:pt idx="99">
                  <c:v>0.98423363536050601</c:v>
                </c:pt>
                <c:pt idx="100">
                  <c:v>0.98348277132322726</c:v>
                </c:pt>
                <c:pt idx="101">
                  <c:v>0.98357322127358815</c:v>
                </c:pt>
                <c:pt idx="102">
                  <c:v>0.98402981891705821</c:v>
                </c:pt>
                <c:pt idx="103">
                  <c:v>0.98500838718905637</c:v>
                </c:pt>
                <c:pt idx="104">
                  <c:v>0.98488592509754247</c:v>
                </c:pt>
                <c:pt idx="105">
                  <c:v>0.98499816367490078</c:v>
                </c:pt>
                <c:pt idx="106">
                  <c:v>0.98394932205938113</c:v>
                </c:pt>
                <c:pt idx="107">
                  <c:v>0.98312994947470334</c:v>
                </c:pt>
                <c:pt idx="108">
                  <c:v>0.98246056643665036</c:v>
                </c:pt>
                <c:pt idx="109">
                  <c:v>0.98354751847448019</c:v>
                </c:pt>
                <c:pt idx="110">
                  <c:v>0.98438006434386427</c:v>
                </c:pt>
                <c:pt idx="111">
                  <c:v>0.98498863303368023</c:v>
                </c:pt>
                <c:pt idx="112">
                  <c:v>0.98473374803004099</c:v>
                </c:pt>
                <c:pt idx="113">
                  <c:v>0.9839696011168596</c:v>
                </c:pt>
                <c:pt idx="114">
                  <c:v>0.98301025787948693</c:v>
                </c:pt>
                <c:pt idx="115">
                  <c:v>0.98306192626951971</c:v>
                </c:pt>
                <c:pt idx="116">
                  <c:v>0.98373095148736023</c:v>
                </c:pt>
                <c:pt idx="117">
                  <c:v>0.9847023343249045</c:v>
                </c:pt>
                <c:pt idx="118">
                  <c:v>0.98419778302860728</c:v>
                </c:pt>
                <c:pt idx="119">
                  <c:v>0.98428608260846606</c:v>
                </c:pt>
                <c:pt idx="120">
                  <c:v>0.98341972461082594</c:v>
                </c:pt>
                <c:pt idx="121">
                  <c:v>0.98298638885126088</c:v>
                </c:pt>
                <c:pt idx="122">
                  <c:v>0.9831295611342582</c:v>
                </c:pt>
                <c:pt idx="123">
                  <c:v>0.98398110819392992</c:v>
                </c:pt>
                <c:pt idx="124">
                  <c:v>0.98487204881935053</c:v>
                </c:pt>
                <c:pt idx="125">
                  <c:v>0.98454642933834968</c:v>
                </c:pt>
                <c:pt idx="126">
                  <c:v>0.98450883464008021</c:v>
                </c:pt>
                <c:pt idx="127">
                  <c:v>0.98359385397468402</c:v>
                </c:pt>
                <c:pt idx="128">
                  <c:v>0.98278418968822479</c:v>
                </c:pt>
                <c:pt idx="129">
                  <c:v>0.98288095486305627</c:v>
                </c:pt>
                <c:pt idx="130">
                  <c:v>0.9837591951164486</c:v>
                </c:pt>
                <c:pt idx="131">
                  <c:v>0.98450746676397805</c:v>
                </c:pt>
                <c:pt idx="132">
                  <c:v>0.98449480527514499</c:v>
                </c:pt>
                <c:pt idx="133">
                  <c:v>0.98461277857555585</c:v>
                </c:pt>
                <c:pt idx="134">
                  <c:v>0.98370290160162976</c:v>
                </c:pt>
                <c:pt idx="135">
                  <c:v>0.98292251759053983</c:v>
                </c:pt>
                <c:pt idx="136">
                  <c:v>0.98291791175123799</c:v>
                </c:pt>
                <c:pt idx="137">
                  <c:v>0.98372308088845162</c:v>
                </c:pt>
                <c:pt idx="138">
                  <c:v>0.98464466558767483</c:v>
                </c:pt>
                <c:pt idx="139">
                  <c:v>0.9846167063359863</c:v>
                </c:pt>
                <c:pt idx="140">
                  <c:v>0.9846027425450361</c:v>
                </c:pt>
                <c:pt idx="141">
                  <c:v>0.9837331152050669</c:v>
                </c:pt>
                <c:pt idx="142">
                  <c:v>0.98278659669419222</c:v>
                </c:pt>
                <c:pt idx="143">
                  <c:v>0.98289777094542663</c:v>
                </c:pt>
                <c:pt idx="144">
                  <c:v>0.98373848997753233</c:v>
                </c:pt>
                <c:pt idx="145">
                  <c:v>0.98467415188520024</c:v>
                </c:pt>
                <c:pt idx="146">
                  <c:v>0.98466386150706975</c:v>
                </c:pt>
                <c:pt idx="147">
                  <c:v>0.98459781654382506</c:v>
                </c:pt>
                <c:pt idx="148">
                  <c:v>0.98387908422773096</c:v>
                </c:pt>
                <c:pt idx="149">
                  <c:v>0.98297643465156814</c:v>
                </c:pt>
                <c:pt idx="150">
                  <c:v>0.98296243390162175</c:v>
                </c:pt>
                <c:pt idx="151">
                  <c:v>0.98397820088928356</c:v>
                </c:pt>
                <c:pt idx="152">
                  <c:v>0.98492864094869248</c:v>
                </c:pt>
                <c:pt idx="153">
                  <c:v>0.98479890225499878</c:v>
                </c:pt>
                <c:pt idx="154">
                  <c:v>0.98483018705024772</c:v>
                </c:pt>
                <c:pt idx="155">
                  <c:v>0.97856605811932751</c:v>
                </c:pt>
                <c:pt idx="156">
                  <c:v>0.9831367556695797</c:v>
                </c:pt>
                <c:pt idx="157">
                  <c:v>0.983084368497123</c:v>
                </c:pt>
                <c:pt idx="158">
                  <c:v>0.98408767121736995</c:v>
                </c:pt>
                <c:pt idx="159">
                  <c:v>0.97173655165908068</c:v>
                </c:pt>
                <c:pt idx="160">
                  <c:v>0.97150759179700119</c:v>
                </c:pt>
                <c:pt idx="161">
                  <c:v>0.98448833627629762</c:v>
                </c:pt>
                <c:pt idx="162">
                  <c:v>0.97868260759519632</c:v>
                </c:pt>
                <c:pt idx="163">
                  <c:v>0.9814937802183501</c:v>
                </c:pt>
                <c:pt idx="164">
                  <c:v>0.98315349528756857</c:v>
                </c:pt>
                <c:pt idx="165">
                  <c:v>0.98401976836714711</c:v>
                </c:pt>
                <c:pt idx="166">
                  <c:v>0.98483258117812877</c:v>
                </c:pt>
                <c:pt idx="167">
                  <c:v>0.98484477212292354</c:v>
                </c:pt>
                <c:pt idx="168">
                  <c:v>0.98497134638067729</c:v>
                </c:pt>
                <c:pt idx="169">
                  <c:v>0.98401129748419325</c:v>
                </c:pt>
                <c:pt idx="170">
                  <c:v>0.98324669285717481</c:v>
                </c:pt>
                <c:pt idx="171">
                  <c:v>0.98301560102440422</c:v>
                </c:pt>
                <c:pt idx="172">
                  <c:v>0.98369285301957299</c:v>
                </c:pt>
                <c:pt idx="173">
                  <c:v>0.98456162048546414</c:v>
                </c:pt>
                <c:pt idx="174">
                  <c:v>0.98449511657029254</c:v>
                </c:pt>
                <c:pt idx="175">
                  <c:v>0.98472544802799822</c:v>
                </c:pt>
                <c:pt idx="176">
                  <c:v>0.98364133476567717</c:v>
                </c:pt>
                <c:pt idx="177">
                  <c:v>0.98308682371237255</c:v>
                </c:pt>
                <c:pt idx="178">
                  <c:v>0.9829391306334857</c:v>
                </c:pt>
                <c:pt idx="179">
                  <c:v>0.98397541412747747</c:v>
                </c:pt>
                <c:pt idx="180">
                  <c:v>0.98477795491313069</c:v>
                </c:pt>
                <c:pt idx="181">
                  <c:v>0.98466325250501185</c:v>
                </c:pt>
              </c:numCache>
            </c:numRef>
          </c:val>
          <c:smooth val="0"/>
          <c:extLst>
            <c:ext xmlns:c16="http://schemas.microsoft.com/office/drawing/2014/chart" uri="{C3380CC4-5D6E-409C-BE32-E72D297353CC}">
              <c16:uniqueId val="{00000000-888E-4B34-BDD7-7D2629B485E4}"/>
            </c:ext>
          </c:extLst>
        </c:ser>
        <c:ser>
          <c:idx val="1"/>
          <c:order val="1"/>
          <c:tx>
            <c:strRef>
              <c:f>Count_Data!$B$1</c:f>
              <c:strCache>
                <c:ptCount val="1"/>
                <c:pt idx="0">
                  <c:v>FINAL (Aug24-Jan25)</c:v>
                </c:pt>
              </c:strCache>
            </c:strRef>
          </c:tx>
          <c:spPr>
            <a:ln w="28575" cap="rnd">
              <a:solidFill>
                <a:schemeClr val="accent2"/>
              </a:solidFill>
              <a:round/>
            </a:ln>
            <a:effectLst/>
          </c:spPr>
          <c:marker>
            <c:symbol val="none"/>
          </c:marker>
          <c:val>
            <c:numRef>
              <c:f>Count_Data!$B$2:$B$185</c:f>
              <c:numCache>
                <c:formatCode>General</c:formatCode>
                <c:ptCount val="184"/>
                <c:pt idx="0">
                  <c:v>0.99973687346864226</c:v>
                </c:pt>
                <c:pt idx="1">
                  <c:v>0.99973477753394291</c:v>
                </c:pt>
                <c:pt idx="2">
                  <c:v>0.99973608754608201</c:v>
                </c:pt>
                <c:pt idx="3">
                  <c:v>0.99973596875717585</c:v>
                </c:pt>
                <c:pt idx="4">
                  <c:v>0.99970633623322835</c:v>
                </c:pt>
                <c:pt idx="5">
                  <c:v>0.99973375361461903</c:v>
                </c:pt>
                <c:pt idx="6">
                  <c:v>0.99972771651862247</c:v>
                </c:pt>
                <c:pt idx="7">
                  <c:v>0.99969324740929111</c:v>
                </c:pt>
                <c:pt idx="8">
                  <c:v>0.9996797295451636</c:v>
                </c:pt>
                <c:pt idx="9">
                  <c:v>0.99973149811441964</c:v>
                </c:pt>
                <c:pt idx="10">
                  <c:v>0.99973114288542209</c:v>
                </c:pt>
                <c:pt idx="11">
                  <c:v>0.99971890574753886</c:v>
                </c:pt>
                <c:pt idx="12">
                  <c:v>0.99972047093629268</c:v>
                </c:pt>
                <c:pt idx="13">
                  <c:v>0.999720728200029</c:v>
                </c:pt>
                <c:pt idx="14">
                  <c:v>0.99410632799390142</c:v>
                </c:pt>
                <c:pt idx="15">
                  <c:v>0.99504175529805539</c:v>
                </c:pt>
                <c:pt idx="16">
                  <c:v>0.99972128551112716</c:v>
                </c:pt>
                <c:pt idx="17">
                  <c:v>0.99971950426332112</c:v>
                </c:pt>
                <c:pt idx="18">
                  <c:v>0.99972011545891259</c:v>
                </c:pt>
                <c:pt idx="19">
                  <c:v>0.99517051567840686</c:v>
                </c:pt>
                <c:pt idx="20">
                  <c:v>0.99969390379996736</c:v>
                </c:pt>
                <c:pt idx="21">
                  <c:v>0.99966054990914721</c:v>
                </c:pt>
                <c:pt idx="22">
                  <c:v>0.99967794914210883</c:v>
                </c:pt>
                <c:pt idx="23">
                  <c:v>0.99971431854694137</c:v>
                </c:pt>
                <c:pt idx="24">
                  <c:v>0.99971194182936185</c:v>
                </c:pt>
                <c:pt idx="25">
                  <c:v>0.9997048263038264</c:v>
                </c:pt>
                <c:pt idx="26">
                  <c:v>0.99970712336569789</c:v>
                </c:pt>
                <c:pt idx="27">
                  <c:v>0.99968589121714302</c:v>
                </c:pt>
                <c:pt idx="28">
                  <c:v>0.99971527241018165</c:v>
                </c:pt>
                <c:pt idx="29">
                  <c:v>0.99972002447439856</c:v>
                </c:pt>
                <c:pt idx="30">
                  <c:v>0.9997123614365675</c:v>
                </c:pt>
                <c:pt idx="31">
                  <c:v>0.99972174747811371</c:v>
                </c:pt>
                <c:pt idx="32">
                  <c:v>0.9997153317834202</c:v>
                </c:pt>
                <c:pt idx="33">
                  <c:v>0.99971955702368243</c:v>
                </c:pt>
                <c:pt idx="34">
                  <c:v>0.99971753141230135</c:v>
                </c:pt>
                <c:pt idx="35">
                  <c:v>0.99972731054409925</c:v>
                </c:pt>
                <c:pt idx="36">
                  <c:v>0.99972876466741001</c:v>
                </c:pt>
                <c:pt idx="37">
                  <c:v>0.99973067225962287</c:v>
                </c:pt>
                <c:pt idx="38">
                  <c:v>0.99972627675439785</c:v>
                </c:pt>
                <c:pt idx="39">
                  <c:v>0.9997070422829698</c:v>
                </c:pt>
                <c:pt idx="40">
                  <c:v>0.99971527575845687</c:v>
                </c:pt>
                <c:pt idx="41">
                  <c:v>0.99971647110458084</c:v>
                </c:pt>
                <c:pt idx="42">
                  <c:v>0.99970839864174343</c:v>
                </c:pt>
                <c:pt idx="43">
                  <c:v>0.99972216411702652</c:v>
                </c:pt>
                <c:pt idx="44">
                  <c:v>0.99972775408163983</c:v>
                </c:pt>
                <c:pt idx="45">
                  <c:v>0.99972906083291047</c:v>
                </c:pt>
                <c:pt idx="46">
                  <c:v>0.99971289169733157</c:v>
                </c:pt>
                <c:pt idx="47">
                  <c:v>0.99971695106769309</c:v>
                </c:pt>
                <c:pt idx="48">
                  <c:v>0.9996927542862083</c:v>
                </c:pt>
                <c:pt idx="49">
                  <c:v>0.99882865613260807</c:v>
                </c:pt>
                <c:pt idx="50">
                  <c:v>0.99972470864602492</c:v>
                </c:pt>
                <c:pt idx="51">
                  <c:v>0.99973374312981267</c:v>
                </c:pt>
                <c:pt idx="52">
                  <c:v>0.99972958673799306</c:v>
                </c:pt>
                <c:pt idx="53">
                  <c:v>0.99971296854885827</c:v>
                </c:pt>
                <c:pt idx="54">
                  <c:v>0.99971631397689809</c:v>
                </c:pt>
                <c:pt idx="55">
                  <c:v>0.99968700846466374</c:v>
                </c:pt>
                <c:pt idx="56">
                  <c:v>0.99973637901857237</c:v>
                </c:pt>
                <c:pt idx="57">
                  <c:v>0.99974197513580743</c:v>
                </c:pt>
                <c:pt idx="58">
                  <c:v>0.99974721004909517</c:v>
                </c:pt>
                <c:pt idx="59">
                  <c:v>0.99974637913469688</c:v>
                </c:pt>
                <c:pt idx="60">
                  <c:v>0.99974286455066563</c:v>
                </c:pt>
                <c:pt idx="61">
                  <c:v>0.9997119912473843</c:v>
                </c:pt>
                <c:pt idx="62">
                  <c:v>0.99969349683652164</c:v>
                </c:pt>
                <c:pt idx="63">
                  <c:v>0.99973007940273095</c:v>
                </c:pt>
                <c:pt idx="64">
                  <c:v>0.99974386937029147</c:v>
                </c:pt>
                <c:pt idx="65">
                  <c:v>0.99974803396435663</c:v>
                </c:pt>
                <c:pt idx="66">
                  <c:v>0.99974827216148954</c:v>
                </c:pt>
                <c:pt idx="67">
                  <c:v>0.99972109067438353</c:v>
                </c:pt>
                <c:pt idx="68">
                  <c:v>0.99974213414153468</c:v>
                </c:pt>
                <c:pt idx="69">
                  <c:v>0.99973752427099172</c:v>
                </c:pt>
                <c:pt idx="70">
                  <c:v>0.99973373703689328</c:v>
                </c:pt>
                <c:pt idx="71">
                  <c:v>0.99973447756056455</c:v>
                </c:pt>
                <c:pt idx="72">
                  <c:v>0.9997392335626939</c:v>
                </c:pt>
                <c:pt idx="73">
                  <c:v>0.99974030234599087</c:v>
                </c:pt>
                <c:pt idx="74">
                  <c:v>0.99974305564868715</c:v>
                </c:pt>
                <c:pt idx="75">
                  <c:v>0.99974200723827533</c:v>
                </c:pt>
                <c:pt idx="76">
                  <c:v>0.99972575468489555</c:v>
                </c:pt>
                <c:pt idx="77">
                  <c:v>0.99972801492547758</c:v>
                </c:pt>
                <c:pt idx="78">
                  <c:v>0.9997324257404302</c:v>
                </c:pt>
                <c:pt idx="79">
                  <c:v>0.99973801200232515</c:v>
                </c:pt>
                <c:pt idx="80">
                  <c:v>0.99973635125322147</c:v>
                </c:pt>
                <c:pt idx="81">
                  <c:v>0.99973161745687256</c:v>
                </c:pt>
                <c:pt idx="82">
                  <c:v>0.99973295620564817</c:v>
                </c:pt>
                <c:pt idx="83">
                  <c:v>0.99973534849656354</c:v>
                </c:pt>
                <c:pt idx="84">
                  <c:v>0.99973310235417956</c:v>
                </c:pt>
                <c:pt idx="85">
                  <c:v>0.99973134677817177</c:v>
                </c:pt>
                <c:pt idx="86">
                  <c:v>0.99973574415004796</c:v>
                </c:pt>
                <c:pt idx="87">
                  <c:v>0.99973610028331561</c:v>
                </c:pt>
                <c:pt idx="88">
                  <c:v>0.99972448552742521</c:v>
                </c:pt>
                <c:pt idx="89">
                  <c:v>0.99973541453343895</c:v>
                </c:pt>
                <c:pt idx="90">
                  <c:v>0.99970624207716385</c:v>
                </c:pt>
                <c:pt idx="91">
                  <c:v>0.99973191741443124</c:v>
                </c:pt>
                <c:pt idx="92">
                  <c:v>0.99973881488380345</c:v>
                </c:pt>
                <c:pt idx="93">
                  <c:v>0.99968924845925944</c:v>
                </c:pt>
                <c:pt idx="94">
                  <c:v>0.99803396813453271</c:v>
                </c:pt>
                <c:pt idx="95">
                  <c:v>0.99973847759565437</c:v>
                </c:pt>
                <c:pt idx="96">
                  <c:v>0.99973423662048599</c:v>
                </c:pt>
                <c:pt idx="97">
                  <c:v>0.9996851765465895</c:v>
                </c:pt>
                <c:pt idx="98">
                  <c:v>0.99972622753278362</c:v>
                </c:pt>
                <c:pt idx="99">
                  <c:v>0.99973276424210089</c:v>
                </c:pt>
                <c:pt idx="100">
                  <c:v>0.99973560985499443</c:v>
                </c:pt>
                <c:pt idx="101">
                  <c:v>0.99973655887079316</c:v>
                </c:pt>
                <c:pt idx="102">
                  <c:v>0.99971168939463906</c:v>
                </c:pt>
                <c:pt idx="103">
                  <c:v>0.99972998313283579</c:v>
                </c:pt>
                <c:pt idx="104">
                  <c:v>0.99972753180316587</c:v>
                </c:pt>
                <c:pt idx="105">
                  <c:v>0.99971524195013406</c:v>
                </c:pt>
                <c:pt idx="106">
                  <c:v>0.99972888994057263</c:v>
                </c:pt>
                <c:pt idx="107">
                  <c:v>0.99973316416352065</c:v>
                </c:pt>
                <c:pt idx="108">
                  <c:v>0.9997347048268318</c:v>
                </c:pt>
                <c:pt idx="109">
                  <c:v>0.99972452580523774</c:v>
                </c:pt>
                <c:pt idx="110">
                  <c:v>0.99972833755616586</c:v>
                </c:pt>
                <c:pt idx="111">
                  <c:v>0.99972835345468536</c:v>
                </c:pt>
                <c:pt idx="112">
                  <c:v>0.99971960026156426</c:v>
                </c:pt>
                <c:pt idx="113">
                  <c:v>0.99972070903424548</c:v>
                </c:pt>
                <c:pt idx="114">
                  <c:v>0.99972202337609306</c:v>
                </c:pt>
                <c:pt idx="115">
                  <c:v>0.99971728604552579</c:v>
                </c:pt>
                <c:pt idx="116">
                  <c:v>0.99971007743822149</c:v>
                </c:pt>
                <c:pt idx="117">
                  <c:v>0.9997259827880719</c:v>
                </c:pt>
                <c:pt idx="118">
                  <c:v>0.9997255211132049</c:v>
                </c:pt>
                <c:pt idx="119">
                  <c:v>0.99972753443888906</c:v>
                </c:pt>
                <c:pt idx="120">
                  <c:v>0.99972350853577108</c:v>
                </c:pt>
                <c:pt idx="121">
                  <c:v>0.99972787295053578</c:v>
                </c:pt>
                <c:pt idx="122">
                  <c:v>0.99972976759183962</c:v>
                </c:pt>
                <c:pt idx="123">
                  <c:v>0.99972614892784106</c:v>
                </c:pt>
                <c:pt idx="124">
                  <c:v>0.99964197892448481</c:v>
                </c:pt>
                <c:pt idx="125">
                  <c:v>0.99971342409184449</c:v>
                </c:pt>
                <c:pt idx="126">
                  <c:v>0.99971308965965899</c:v>
                </c:pt>
                <c:pt idx="127">
                  <c:v>0.99971371147966059</c:v>
                </c:pt>
                <c:pt idx="128">
                  <c:v>0.99971857356459792</c:v>
                </c:pt>
                <c:pt idx="129">
                  <c:v>0.99972117873082689</c:v>
                </c:pt>
                <c:pt idx="130">
                  <c:v>0.99971931717005891</c:v>
                </c:pt>
                <c:pt idx="131">
                  <c:v>0.99971887476042209</c:v>
                </c:pt>
                <c:pt idx="132">
                  <c:v>0.99971890899764604</c:v>
                </c:pt>
                <c:pt idx="133">
                  <c:v>0.99971621960011336</c:v>
                </c:pt>
                <c:pt idx="134">
                  <c:v>0.999712935079073</c:v>
                </c:pt>
                <c:pt idx="135">
                  <c:v>0.99971637472708319</c:v>
                </c:pt>
                <c:pt idx="136">
                  <c:v>0.99972797049065532</c:v>
                </c:pt>
                <c:pt idx="137">
                  <c:v>0.9997240781019886</c:v>
                </c:pt>
                <c:pt idx="138">
                  <c:v>0.99972943905392875</c:v>
                </c:pt>
                <c:pt idx="139">
                  <c:v>0.99972850829682192</c:v>
                </c:pt>
                <c:pt idx="140">
                  <c:v>0.99972733303554873</c:v>
                </c:pt>
                <c:pt idx="141">
                  <c:v>0.99972472578749183</c:v>
                </c:pt>
                <c:pt idx="142">
                  <c:v>0.99971692349186048</c:v>
                </c:pt>
                <c:pt idx="143">
                  <c:v>0.99972816292433286</c:v>
                </c:pt>
                <c:pt idx="144">
                  <c:v>0.99971918047066965</c:v>
                </c:pt>
                <c:pt idx="145">
                  <c:v>0.99972982656734599</c:v>
                </c:pt>
                <c:pt idx="146">
                  <c:v>0.99973089114185909</c:v>
                </c:pt>
                <c:pt idx="147">
                  <c:v>0.99967862583862455</c:v>
                </c:pt>
                <c:pt idx="148">
                  <c:v>0.99972865984815129</c:v>
                </c:pt>
                <c:pt idx="149">
                  <c:v>0.99972866568927965</c:v>
                </c:pt>
                <c:pt idx="150">
                  <c:v>0.99972937530523642</c:v>
                </c:pt>
                <c:pt idx="151">
                  <c:v>0.99972792884889894</c:v>
                </c:pt>
                <c:pt idx="152">
                  <c:v>0.99971952445732537</c:v>
                </c:pt>
                <c:pt idx="153">
                  <c:v>0.99971775121295414</c:v>
                </c:pt>
                <c:pt idx="154">
                  <c:v>0.99972543887489795</c:v>
                </c:pt>
                <c:pt idx="155">
                  <c:v>0.99972616746107679</c:v>
                </c:pt>
                <c:pt idx="156">
                  <c:v>0.99972771944931205</c:v>
                </c:pt>
                <c:pt idx="157">
                  <c:v>0.99972819334087881</c:v>
                </c:pt>
                <c:pt idx="158">
                  <c:v>0.99972726955548841</c:v>
                </c:pt>
                <c:pt idx="159">
                  <c:v>0.99972554452097118</c:v>
                </c:pt>
                <c:pt idx="160">
                  <c:v>0.99972759514395781</c:v>
                </c:pt>
                <c:pt idx="161">
                  <c:v>0.99972584494788042</c:v>
                </c:pt>
                <c:pt idx="162">
                  <c:v>0.99972337786831433</c:v>
                </c:pt>
                <c:pt idx="163">
                  <c:v>0.99972763504230522</c:v>
                </c:pt>
                <c:pt idx="164">
                  <c:v>0.99973106362857223</c:v>
                </c:pt>
                <c:pt idx="165">
                  <c:v>0.99972833983008591</c:v>
                </c:pt>
                <c:pt idx="166">
                  <c:v>0.99973072630373738</c:v>
                </c:pt>
                <c:pt idx="167">
                  <c:v>0.99973322395949071</c:v>
                </c:pt>
                <c:pt idx="168">
                  <c:v>0.99972971522834275</c:v>
                </c:pt>
                <c:pt idx="169">
                  <c:v>0.99972974886023624</c:v>
                </c:pt>
                <c:pt idx="170">
                  <c:v>0.99973247963140799</c:v>
                </c:pt>
                <c:pt idx="171">
                  <c:v>0.99973354334765263</c:v>
                </c:pt>
                <c:pt idx="172">
                  <c:v>0.99973260288113008</c:v>
                </c:pt>
                <c:pt idx="173">
                  <c:v>0.99971559708365898</c:v>
                </c:pt>
                <c:pt idx="174">
                  <c:v>0.99972848705971451</c:v>
                </c:pt>
                <c:pt idx="175">
                  <c:v>0.99966990219227947</c:v>
                </c:pt>
                <c:pt idx="176">
                  <c:v>0.99972485660114374</c:v>
                </c:pt>
                <c:pt idx="177">
                  <c:v>0.99972451042123212</c:v>
                </c:pt>
                <c:pt idx="178">
                  <c:v>0.99973195301936202</c:v>
                </c:pt>
                <c:pt idx="179">
                  <c:v>0.999726194450134</c:v>
                </c:pt>
                <c:pt idx="180">
                  <c:v>0.99972539967929042</c:v>
                </c:pt>
                <c:pt idx="181">
                  <c:v>0.99972800897015313</c:v>
                </c:pt>
                <c:pt idx="182">
                  <c:v>0.99972812993074522</c:v>
                </c:pt>
                <c:pt idx="183">
                  <c:v>0.99972656812882832</c:v>
                </c:pt>
              </c:numCache>
            </c:numRef>
          </c:val>
          <c:smooth val="0"/>
          <c:extLst>
            <c:ext xmlns:c16="http://schemas.microsoft.com/office/drawing/2014/chart" uri="{C3380CC4-5D6E-409C-BE32-E72D297353CC}">
              <c16:uniqueId val="{00000001-888E-4B34-BDD7-7D2629B485E4}"/>
            </c:ext>
          </c:extLst>
        </c:ser>
        <c:ser>
          <c:idx val="2"/>
          <c:order val="2"/>
          <c:tx>
            <c:strRef>
              <c:f>Count_Data!$C$1</c:f>
              <c:strCache>
                <c:ptCount val="1"/>
                <c:pt idx="0">
                  <c:v>TRUEUP (Apr24-Sep24)</c:v>
                </c:pt>
              </c:strCache>
            </c:strRef>
          </c:tx>
          <c:spPr>
            <a:ln w="28575" cap="rnd">
              <a:solidFill>
                <a:schemeClr val="accent3"/>
              </a:solidFill>
              <a:round/>
            </a:ln>
            <a:effectLst/>
          </c:spPr>
          <c:marker>
            <c:symbol val="none"/>
          </c:marker>
          <c:val>
            <c:numRef>
              <c:f>Count_Data!$C$2:$C$185</c:f>
              <c:numCache>
                <c:formatCode>General</c:formatCode>
                <c:ptCount val="184"/>
                <c:pt idx="0">
                  <c:v>0.99977541751788901</c:v>
                </c:pt>
                <c:pt idx="1">
                  <c:v>0.99978791366720277</c:v>
                </c:pt>
                <c:pt idx="2">
                  <c:v>0.99913294898105032</c:v>
                </c:pt>
                <c:pt idx="3">
                  <c:v>0.99911663772239645</c:v>
                </c:pt>
                <c:pt idx="4">
                  <c:v>0.99873521195080983</c:v>
                </c:pt>
                <c:pt idx="5">
                  <c:v>0.99935566948575238</c:v>
                </c:pt>
                <c:pt idx="6">
                  <c:v>0.99934177914366851</c:v>
                </c:pt>
                <c:pt idx="7">
                  <c:v>0.99954456257049218</c:v>
                </c:pt>
                <c:pt idx="8">
                  <c:v>0.99979068818682681</c:v>
                </c:pt>
                <c:pt idx="9">
                  <c:v>0.99946490371858987</c:v>
                </c:pt>
                <c:pt idx="10">
                  <c:v>0.99963018296066497</c:v>
                </c:pt>
                <c:pt idx="11">
                  <c:v>0.99936173470261114</c:v>
                </c:pt>
                <c:pt idx="12">
                  <c:v>0.9994027047301357</c:v>
                </c:pt>
                <c:pt idx="13">
                  <c:v>0.99940258524621362</c:v>
                </c:pt>
                <c:pt idx="14">
                  <c:v>0.99944606010247883</c:v>
                </c:pt>
                <c:pt idx="15">
                  <c:v>0.99946920351084478</c:v>
                </c:pt>
                <c:pt idx="16">
                  <c:v>0.99951379189192036</c:v>
                </c:pt>
                <c:pt idx="17">
                  <c:v>0.99952366263588655</c:v>
                </c:pt>
                <c:pt idx="18">
                  <c:v>0.99957612615193969</c:v>
                </c:pt>
                <c:pt idx="19">
                  <c:v>0.99961908827150781</c:v>
                </c:pt>
                <c:pt idx="20">
                  <c:v>0.99966287434197387</c:v>
                </c:pt>
                <c:pt idx="21">
                  <c:v>0.99966194825702981</c:v>
                </c:pt>
                <c:pt idx="22">
                  <c:v>0.99963399296333533</c:v>
                </c:pt>
                <c:pt idx="23">
                  <c:v>0.99963547345575832</c:v>
                </c:pt>
                <c:pt idx="24">
                  <c:v>0.999582787303676</c:v>
                </c:pt>
                <c:pt idx="25">
                  <c:v>0.99976409885943651</c:v>
                </c:pt>
                <c:pt idx="26">
                  <c:v>0.99976171887609744</c:v>
                </c:pt>
                <c:pt idx="27">
                  <c:v>0.99972238399219715</c:v>
                </c:pt>
                <c:pt idx="28">
                  <c:v>0.99969105022478366</c:v>
                </c:pt>
                <c:pt idx="29">
                  <c:v>0.99977888617708555</c:v>
                </c:pt>
                <c:pt idx="30">
                  <c:v>0.99964233513186185</c:v>
                </c:pt>
                <c:pt idx="31">
                  <c:v>0.9996654547471947</c:v>
                </c:pt>
                <c:pt idx="32">
                  <c:v>0.99956482431933857</c:v>
                </c:pt>
                <c:pt idx="33">
                  <c:v>0.99861720350898209</c:v>
                </c:pt>
                <c:pt idx="34">
                  <c:v>0.99868080234474088</c:v>
                </c:pt>
                <c:pt idx="35">
                  <c:v>0.99951059389681662</c:v>
                </c:pt>
                <c:pt idx="36">
                  <c:v>0.9995308554292458</c:v>
                </c:pt>
                <c:pt idx="37">
                  <c:v>0.99860870138850211</c:v>
                </c:pt>
                <c:pt idx="38">
                  <c:v>0.99978216582139912</c:v>
                </c:pt>
                <c:pt idx="39">
                  <c:v>0.99978863607660762</c:v>
                </c:pt>
                <c:pt idx="40">
                  <c:v>0.99978923688698584</c:v>
                </c:pt>
                <c:pt idx="41">
                  <c:v>0.99978720554522515</c:v>
                </c:pt>
                <c:pt idx="42">
                  <c:v>0.99974336420848287</c:v>
                </c:pt>
                <c:pt idx="43">
                  <c:v>0.99978257150530292</c:v>
                </c:pt>
                <c:pt idx="44">
                  <c:v>0.999782354881952</c:v>
                </c:pt>
                <c:pt idx="45">
                  <c:v>0.9997780780267147</c:v>
                </c:pt>
                <c:pt idx="46">
                  <c:v>0.99970189084331929</c:v>
                </c:pt>
                <c:pt idx="47">
                  <c:v>0.99977594448773877</c:v>
                </c:pt>
                <c:pt idx="48">
                  <c:v>0.99977534735169049</c:v>
                </c:pt>
                <c:pt idx="49">
                  <c:v>0.99977152837485017</c:v>
                </c:pt>
                <c:pt idx="50">
                  <c:v>0.99976952199458768</c:v>
                </c:pt>
                <c:pt idx="51">
                  <c:v>0.99977467077393967</c:v>
                </c:pt>
                <c:pt idx="52">
                  <c:v>0.99977838681602149</c:v>
                </c:pt>
                <c:pt idx="53">
                  <c:v>0.99978388983491806</c:v>
                </c:pt>
                <c:pt idx="54">
                  <c:v>0.99978760055245341</c:v>
                </c:pt>
                <c:pt idx="55">
                  <c:v>0.9997888030769565</c:v>
                </c:pt>
                <c:pt idx="56">
                  <c:v>0.9997866638524282</c:v>
                </c:pt>
                <c:pt idx="57">
                  <c:v>0.99978260638588068</c:v>
                </c:pt>
                <c:pt idx="58">
                  <c:v>0.99976900263695134</c:v>
                </c:pt>
                <c:pt idx="59">
                  <c:v>0.99977747752630453</c:v>
                </c:pt>
                <c:pt idx="60">
                  <c:v>0.99977609852333693</c:v>
                </c:pt>
                <c:pt idx="61">
                  <c:v>0.9997765695896762</c:v>
                </c:pt>
                <c:pt idx="62">
                  <c:v>0.99976379328401488</c:v>
                </c:pt>
                <c:pt idx="63">
                  <c:v>0.99975341640672899</c:v>
                </c:pt>
                <c:pt idx="64">
                  <c:v>0.99975512874544969</c:v>
                </c:pt>
                <c:pt idx="65">
                  <c:v>0.99976674229834761</c:v>
                </c:pt>
                <c:pt idx="66">
                  <c:v>0.99976654390329289</c:v>
                </c:pt>
                <c:pt idx="67">
                  <c:v>0.99975714654469661</c:v>
                </c:pt>
                <c:pt idx="68">
                  <c:v>0.9997742232659822</c:v>
                </c:pt>
                <c:pt idx="69">
                  <c:v>0.99977505888743534</c:v>
                </c:pt>
                <c:pt idx="70">
                  <c:v>0.999733659052084</c:v>
                </c:pt>
                <c:pt idx="71">
                  <c:v>0.99976197225849317</c:v>
                </c:pt>
                <c:pt idx="72">
                  <c:v>0.99973468551465228</c:v>
                </c:pt>
                <c:pt idx="73">
                  <c:v>0.9997663385864809</c:v>
                </c:pt>
                <c:pt idx="74">
                  <c:v>0.99976803932526515</c:v>
                </c:pt>
                <c:pt idx="75">
                  <c:v>0.99977472164587478</c:v>
                </c:pt>
                <c:pt idx="76">
                  <c:v>0.99977555642507898</c:v>
                </c:pt>
                <c:pt idx="77">
                  <c:v>0.99977150413248372</c:v>
                </c:pt>
                <c:pt idx="78">
                  <c:v>0.99976877485014493</c:v>
                </c:pt>
                <c:pt idx="79">
                  <c:v>0.99976365928875044</c:v>
                </c:pt>
                <c:pt idx="80">
                  <c:v>0.99976057183268308</c:v>
                </c:pt>
                <c:pt idx="81">
                  <c:v>0.99975808221794615</c:v>
                </c:pt>
                <c:pt idx="82">
                  <c:v>0.99976309521879181</c:v>
                </c:pt>
                <c:pt idx="83">
                  <c:v>0.99976321470024188</c:v>
                </c:pt>
                <c:pt idx="84">
                  <c:v>0.99976155563962044</c:v>
                </c:pt>
                <c:pt idx="85">
                  <c:v>0.99976157616276629</c:v>
                </c:pt>
                <c:pt idx="86">
                  <c:v>0.99976243667262576</c:v>
                </c:pt>
                <c:pt idx="87">
                  <c:v>0.99976103397322202</c:v>
                </c:pt>
                <c:pt idx="88">
                  <c:v>0.99976318943665188</c:v>
                </c:pt>
                <c:pt idx="89">
                  <c:v>0.99976330534432933</c:v>
                </c:pt>
                <c:pt idx="90">
                  <c:v>0.99870056380013639</c:v>
                </c:pt>
                <c:pt idx="91">
                  <c:v>0.99976201340475002</c:v>
                </c:pt>
                <c:pt idx="92">
                  <c:v>0.99975894933382037</c:v>
                </c:pt>
                <c:pt idx="93">
                  <c:v>0.99975933790388682</c:v>
                </c:pt>
                <c:pt idx="94">
                  <c:v>0.99975886113798706</c:v>
                </c:pt>
                <c:pt idx="95">
                  <c:v>0.99971953852227191</c:v>
                </c:pt>
                <c:pt idx="96">
                  <c:v>0.99975041076737958</c:v>
                </c:pt>
                <c:pt idx="97">
                  <c:v>0.99974778859105717</c:v>
                </c:pt>
                <c:pt idx="98">
                  <c:v>0.9997427838841112</c:v>
                </c:pt>
                <c:pt idx="99">
                  <c:v>0.99970751399409663</c:v>
                </c:pt>
                <c:pt idx="100">
                  <c:v>0.99970610202979093</c:v>
                </c:pt>
                <c:pt idx="101">
                  <c:v>0.9997455727271124</c:v>
                </c:pt>
                <c:pt idx="102">
                  <c:v>0.99974082595372471</c:v>
                </c:pt>
                <c:pt idx="103">
                  <c:v>0.99975906388095892</c:v>
                </c:pt>
                <c:pt idx="104">
                  <c:v>0.99975560826017862</c:v>
                </c:pt>
                <c:pt idx="105">
                  <c:v>0.99973678189955528</c:v>
                </c:pt>
                <c:pt idx="106">
                  <c:v>0.99973251672098151</c:v>
                </c:pt>
                <c:pt idx="107">
                  <c:v>0.99975220118023722</c:v>
                </c:pt>
                <c:pt idx="108">
                  <c:v>0.99973328091868585</c:v>
                </c:pt>
                <c:pt idx="109">
                  <c:v>0.99975665007567316</c:v>
                </c:pt>
                <c:pt idx="110">
                  <c:v>0.99976963690535892</c:v>
                </c:pt>
                <c:pt idx="111">
                  <c:v>0.99976927976097529</c:v>
                </c:pt>
                <c:pt idx="112">
                  <c:v>0.99976165800269878</c:v>
                </c:pt>
                <c:pt idx="113">
                  <c:v>0.99976573728562046</c:v>
                </c:pt>
                <c:pt idx="114">
                  <c:v>0.9997637216226275</c:v>
                </c:pt>
                <c:pt idx="115">
                  <c:v>0.99976576741359113</c:v>
                </c:pt>
                <c:pt idx="116">
                  <c:v>0.99976591618156185</c:v>
                </c:pt>
                <c:pt idx="117">
                  <c:v>0.99976449807252743</c:v>
                </c:pt>
                <c:pt idx="118">
                  <c:v>0.99975998334170102</c:v>
                </c:pt>
                <c:pt idx="119">
                  <c:v>0.99975462877750843</c:v>
                </c:pt>
                <c:pt idx="120">
                  <c:v>0.99975619509106906</c:v>
                </c:pt>
                <c:pt idx="121">
                  <c:v>0.9997541237261317</c:v>
                </c:pt>
                <c:pt idx="122">
                  <c:v>0.99975568330984821</c:v>
                </c:pt>
                <c:pt idx="123">
                  <c:v>0.99975346500119633</c:v>
                </c:pt>
                <c:pt idx="124">
                  <c:v>0.99975441791808772</c:v>
                </c:pt>
                <c:pt idx="125">
                  <c:v>0.99975346579358715</c:v>
                </c:pt>
                <c:pt idx="126">
                  <c:v>0.999721928298688</c:v>
                </c:pt>
                <c:pt idx="127">
                  <c:v>0.9997475583621025</c:v>
                </c:pt>
                <c:pt idx="128">
                  <c:v>0.99974425702918301</c:v>
                </c:pt>
                <c:pt idx="129">
                  <c:v>0.999709904500514</c:v>
                </c:pt>
                <c:pt idx="130">
                  <c:v>0.99973921387020537</c:v>
                </c:pt>
                <c:pt idx="131">
                  <c:v>0.99974529667286793</c:v>
                </c:pt>
                <c:pt idx="132">
                  <c:v>0.99974494132639313</c:v>
                </c:pt>
                <c:pt idx="133">
                  <c:v>0.99973317910141668</c:v>
                </c:pt>
                <c:pt idx="134">
                  <c:v>0.99973617057416919</c:v>
                </c:pt>
                <c:pt idx="135">
                  <c:v>0.99973559438394388</c:v>
                </c:pt>
                <c:pt idx="136">
                  <c:v>0.99973467220600376</c:v>
                </c:pt>
                <c:pt idx="137">
                  <c:v>0.99973078982033547</c:v>
                </c:pt>
                <c:pt idx="138">
                  <c:v>0.99973745531657143</c:v>
                </c:pt>
                <c:pt idx="139">
                  <c:v>0.99973496043134036</c:v>
                </c:pt>
                <c:pt idx="140">
                  <c:v>0.99973580841139886</c:v>
                </c:pt>
                <c:pt idx="141">
                  <c:v>0.9997315484435576</c:v>
                </c:pt>
                <c:pt idx="142">
                  <c:v>0.99971208951804946</c:v>
                </c:pt>
                <c:pt idx="143">
                  <c:v>0.9996830114459373</c:v>
                </c:pt>
                <c:pt idx="144">
                  <c:v>0.99969957572201062</c:v>
                </c:pt>
                <c:pt idx="145">
                  <c:v>0.99973582608300904</c:v>
                </c:pt>
                <c:pt idx="146">
                  <c:v>0.9997321422417389</c:v>
                </c:pt>
                <c:pt idx="147">
                  <c:v>0.99972288665125275</c:v>
                </c:pt>
                <c:pt idx="148">
                  <c:v>0.99972565649960032</c:v>
                </c:pt>
                <c:pt idx="149">
                  <c:v>0.99970549125164077</c:v>
                </c:pt>
                <c:pt idx="150">
                  <c:v>0.99973605783730635</c:v>
                </c:pt>
                <c:pt idx="151">
                  <c:v>0.99974152256985482</c:v>
                </c:pt>
                <c:pt idx="152">
                  <c:v>0.99973303237793298</c:v>
                </c:pt>
                <c:pt idx="153">
                  <c:v>0.9997425372943699</c:v>
                </c:pt>
                <c:pt idx="154">
                  <c:v>0.99973552752812689</c:v>
                </c:pt>
                <c:pt idx="155">
                  <c:v>0.99973833070198437</c:v>
                </c:pt>
                <c:pt idx="156">
                  <c:v>0.9997372560572223</c:v>
                </c:pt>
                <c:pt idx="157">
                  <c:v>0.99974810218163712</c:v>
                </c:pt>
                <c:pt idx="158">
                  <c:v>0.99974848479016121</c:v>
                </c:pt>
                <c:pt idx="159">
                  <c:v>0.99975015432692782</c:v>
                </c:pt>
                <c:pt idx="160">
                  <c:v>0.99974587757952371</c:v>
                </c:pt>
                <c:pt idx="161">
                  <c:v>0.99972676102519265</c:v>
                </c:pt>
                <c:pt idx="162">
                  <c:v>0.99973439814810416</c:v>
                </c:pt>
                <c:pt idx="163">
                  <c:v>0.99973642443292055</c:v>
                </c:pt>
                <c:pt idx="164">
                  <c:v>0.99972823275629119</c:v>
                </c:pt>
                <c:pt idx="165">
                  <c:v>0.99974318694078268</c:v>
                </c:pt>
                <c:pt idx="166">
                  <c:v>0.99974735101638657</c:v>
                </c:pt>
                <c:pt idx="167">
                  <c:v>0.99974830145052718</c:v>
                </c:pt>
                <c:pt idx="168">
                  <c:v>0.99973284595439205</c:v>
                </c:pt>
                <c:pt idx="169">
                  <c:v>0.99973630997403962</c:v>
                </c:pt>
                <c:pt idx="170">
                  <c:v>0.99971258589910794</c:v>
                </c:pt>
                <c:pt idx="171">
                  <c:v>0.999735753773347</c:v>
                </c:pt>
                <c:pt idx="172">
                  <c:v>0.99974525252244539</c:v>
                </c:pt>
                <c:pt idx="173">
                  <c:v>0.99975404890020902</c:v>
                </c:pt>
                <c:pt idx="174">
                  <c:v>0.99974977373346263</c:v>
                </c:pt>
                <c:pt idx="175">
                  <c:v>0.99973208598139895</c:v>
                </c:pt>
                <c:pt idx="176">
                  <c:v>0.99974196131723458</c:v>
                </c:pt>
                <c:pt idx="177">
                  <c:v>0.9997207276374912</c:v>
                </c:pt>
                <c:pt idx="178">
                  <c:v>0.99975608936439198</c:v>
                </c:pt>
                <c:pt idx="179">
                  <c:v>0.99976132818372176</c:v>
                </c:pt>
                <c:pt idx="180">
                  <c:v>0.99976537494650886</c:v>
                </c:pt>
                <c:pt idx="181">
                  <c:v>0.99976359419465233</c:v>
                </c:pt>
                <c:pt idx="182">
                  <c:v>0.9997596094746648</c:v>
                </c:pt>
              </c:numCache>
            </c:numRef>
          </c:val>
          <c:smooth val="0"/>
          <c:extLst>
            <c:ext xmlns:c16="http://schemas.microsoft.com/office/drawing/2014/chart" uri="{C3380CC4-5D6E-409C-BE32-E72D297353CC}">
              <c16:uniqueId val="{00000002-888E-4B34-BDD7-7D2629B485E4}"/>
            </c:ext>
          </c:extLst>
        </c:ser>
        <c:dLbls>
          <c:showLegendKey val="0"/>
          <c:showVal val="0"/>
          <c:showCatName val="0"/>
          <c:showSerName val="0"/>
          <c:showPercent val="0"/>
          <c:showBubbleSize val="0"/>
        </c:dLbls>
        <c:smooth val="0"/>
        <c:axId val="487001744"/>
        <c:axId val="486999784"/>
      </c:lineChart>
      <c:catAx>
        <c:axId val="48700174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DAY</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6999784"/>
        <c:crosses val="autoZero"/>
        <c:auto val="1"/>
        <c:lblAlgn val="ctr"/>
        <c:lblOffset val="100"/>
        <c:noMultiLvlLbl val="0"/>
      </c:catAx>
      <c:valAx>
        <c:axId val="486999784"/>
        <c:scaling>
          <c:orientation val="minMax"/>
          <c:max val="1"/>
          <c:min val="0.9"/>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700174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0.36728</cdr:x>
      <cdr:y>0.25304</cdr:y>
    </cdr:from>
    <cdr:to>
      <cdr:x>0.47275</cdr:x>
      <cdr:y>0.39836</cdr:y>
    </cdr:to>
    <cdr:sp macro="" textlink="">
      <cdr:nvSpPr>
        <cdr:cNvPr id="2" name="TextBox 1"/>
        <cdr:cNvSpPr txBox="1"/>
      </cdr:nvSpPr>
      <cdr:spPr>
        <a:xfrm xmlns:a="http://schemas.openxmlformats.org/drawingml/2006/main">
          <a:off x="3184270" y="159213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0.27589</cdr:x>
      <cdr:y>0.16154</cdr:y>
    </cdr:from>
    <cdr:to>
      <cdr:x>0.73866</cdr:x>
      <cdr:y>0.20117</cdr:y>
    </cdr:to>
    <cdr:sp macro="" textlink="">
      <cdr:nvSpPr>
        <cdr:cNvPr id="3" name="TextBox 2"/>
        <cdr:cNvSpPr txBox="1"/>
      </cdr:nvSpPr>
      <cdr:spPr>
        <a:xfrm xmlns:a="http://schemas.openxmlformats.org/drawingml/2006/main">
          <a:off x="2389310" y="1015512"/>
          <a:ext cx="4007827" cy="2491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a:t>Day 1 represents the first operating date of the ranges displayed above </a:t>
          </a:r>
        </a:p>
      </cdr:txBody>
    </cdr:sp>
  </cdr:relSizeAnchor>
</c:userShapes>
</file>

<file path=ppt/drawings/drawing2.xml><?xml version="1.0" encoding="utf-8"?>
<c:userShapes xmlns:c="http://schemas.openxmlformats.org/drawingml/2006/chart">
  <cdr:relSizeAnchor xmlns:cdr="http://schemas.openxmlformats.org/drawingml/2006/chartDrawing">
    <cdr:from>
      <cdr:x>0.27476</cdr:x>
      <cdr:y>0.15565</cdr:y>
    </cdr:from>
    <cdr:to>
      <cdr:x>0.72569</cdr:x>
      <cdr:y>0.2011</cdr:y>
    </cdr:to>
    <cdr:sp macro="" textlink="">
      <cdr:nvSpPr>
        <cdr:cNvPr id="2" name="TextBox 1"/>
        <cdr:cNvSpPr txBox="1"/>
      </cdr:nvSpPr>
      <cdr:spPr>
        <a:xfrm xmlns:a="http://schemas.openxmlformats.org/drawingml/2006/main">
          <a:off x="2379519" y="978477"/>
          <a:ext cx="3905250" cy="2857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a:t>Day 1 represents the first operating date of the ranges displayed above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4/22/2025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4/22/2025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504987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081837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228452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4087692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063412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3335588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39572601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3917464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232960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1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1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100" b="1">
                <a:solidFill>
                  <a:schemeClr val="accent1"/>
                </a:solidFill>
              </a:defRPr>
            </a:lvl1pPr>
          </a:lstStyle>
          <a:p>
            <a:r>
              <a:rPr lang="en-US" dirty="0"/>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42200339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3"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36BFFDE4-5487-4B99-B5A9-DD2CC4A47BFC}"/>
              </a:ext>
            </a:extLst>
          </p:cNvPr>
          <p:cNvSpPr txBox="1"/>
          <p:nvPr/>
        </p:nvSpPr>
        <p:spPr>
          <a:xfrm>
            <a:off x="3657600" y="2438400"/>
            <a:ext cx="5486400" cy="2031325"/>
          </a:xfrm>
          <a:prstGeom prst="rect">
            <a:avLst/>
          </a:prstGeom>
          <a:noFill/>
        </p:spPr>
        <p:txBody>
          <a:bodyPr wrap="square" rtlCol="0">
            <a:spAutoFit/>
          </a:bodyPr>
          <a:lstStyle/>
          <a:p>
            <a:r>
              <a:rPr lang="en-US" b="1" dirty="0"/>
              <a:t>Settlement Stability</a:t>
            </a:r>
          </a:p>
          <a:p>
            <a:r>
              <a:rPr lang="en-US" sz="1600" b="1" dirty="0"/>
              <a:t>2025 Q1 Update to WMS</a:t>
            </a:r>
          </a:p>
          <a:p>
            <a:endParaRPr lang="en-US" dirty="0"/>
          </a:p>
          <a:p>
            <a:r>
              <a:rPr lang="en-US" dirty="0"/>
              <a:t>Settlements Group</a:t>
            </a:r>
          </a:p>
          <a:p>
            <a:r>
              <a:rPr lang="en-US" dirty="0"/>
              <a:t>ERCOT</a:t>
            </a:r>
          </a:p>
          <a:p>
            <a:endParaRPr lang="en-US" dirty="0"/>
          </a:p>
          <a:p>
            <a:r>
              <a:rPr lang="en-US" dirty="0"/>
              <a:t>05/07/2025</a:t>
            </a:r>
          </a:p>
        </p:txBody>
      </p:sp>
    </p:spTree>
    <p:extLst>
      <p:ext uri="{BB962C8B-B14F-4D97-AF65-F5344CB8AC3E}">
        <p14:creationId xmlns:p14="http://schemas.microsoft.com/office/powerpoint/2010/main" val="1842569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8.2(2)(g) Net Allocation to Load - Totals and $/MWh </a:t>
            </a:r>
          </a:p>
        </p:txBody>
      </p:sp>
      <p:sp>
        <p:nvSpPr>
          <p:cNvPr id="3" name="Slide Number Placeholder 6">
            <a:extLst>
              <a:ext uri="{FF2B5EF4-FFF2-40B4-BE49-F238E27FC236}">
                <a16:creationId xmlns:a16="http://schemas.microsoft.com/office/drawing/2014/main" id="{0C9560D0-7FBD-4380-9C3E-F9B1EB297F1D}"/>
              </a:ext>
            </a:extLst>
          </p:cNvPr>
          <p:cNvSpPr>
            <a:spLocks noGrp="1"/>
          </p:cNvSpPr>
          <p:nvPr>
            <p:ph type="sldNum" sz="quarter" idx="4"/>
          </p:nvPr>
        </p:nvSpPr>
        <p:spPr/>
        <p:txBody>
          <a:bodyPr/>
          <a:lstStyle/>
          <a:p>
            <a:r>
              <a:rPr lang="en-US" dirty="0"/>
              <a:t>10</a:t>
            </a:r>
          </a:p>
        </p:txBody>
      </p:sp>
      <p:sp>
        <p:nvSpPr>
          <p:cNvPr id="4" name="Title Texts4">
            <a:extLst>
              <a:ext uri="{FF2B5EF4-FFF2-40B4-BE49-F238E27FC236}">
                <a16:creationId xmlns:a16="http://schemas.microsoft.com/office/drawing/2014/main" id="{B80B3DE5-403B-40F9-9E6C-120BC30389DF}"/>
              </a:ext>
            </a:extLst>
          </p:cNvPr>
          <p:cNvSpPr txBox="1">
            <a:spLocks/>
          </p:cNvSpPr>
          <p:nvPr/>
        </p:nvSpPr>
        <p:spPr>
          <a:xfrm>
            <a:off x="3886200" y="5742432"/>
            <a:ext cx="5105400" cy="740664"/>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aseline="30000" dirty="0">
                <a:solidFill>
                  <a:srgbClr val="000000">
                    <a:alpha val="100000"/>
                  </a:srgbClr>
                </a:solidFill>
                <a:latin typeface="Times New Roman"/>
                <a:ea typeface="Times New Roman"/>
                <a:cs typeface="Times New Roman"/>
              </a:rPr>
              <a:t>1</a:t>
            </a:r>
            <a:r>
              <a:rPr lang="en-US" sz="800" dirty="0">
                <a:solidFill>
                  <a:srgbClr val="000000">
                    <a:alpha val="100000"/>
                  </a:srgbClr>
                </a:solidFill>
                <a:latin typeface="Times New Roman"/>
                <a:ea typeface="Times New Roman"/>
                <a:cs typeface="Times New Roman"/>
              </a:rPr>
              <a:t>The total ERS charges have been evenly allocated across the contract period.</a:t>
            </a:r>
          </a:p>
          <a:p>
            <a:pPr algn="l"/>
            <a:r>
              <a:rPr lang="en-US" sz="800" baseline="30000" dirty="0">
                <a:solidFill>
                  <a:srgbClr val="000000">
                    <a:alpha val="100000"/>
                  </a:srgbClr>
                </a:solidFill>
                <a:latin typeface="Times New Roman"/>
                <a:ea typeface="Times New Roman"/>
                <a:cs typeface="Times New Roman"/>
              </a:rPr>
              <a:t>2</a:t>
            </a:r>
            <a:r>
              <a:rPr lang="en-US" sz="800" dirty="0">
                <a:solidFill>
                  <a:srgbClr val="000000">
                    <a:alpha val="100000"/>
                  </a:srgbClr>
                </a:solidFill>
                <a:latin typeface="Times New Roman"/>
                <a:ea typeface="Times New Roman"/>
                <a:cs typeface="Times New Roman"/>
              </a:rPr>
              <a:t>Zonal Auction Distribution by 2003 Congestion Management Zone, shown below.</a:t>
            </a:r>
          </a:p>
          <a:p>
            <a:pPr algn="l"/>
            <a:r>
              <a:rPr lang="en-US" sz="800" baseline="30000" dirty="0">
                <a:solidFill>
                  <a:srgbClr val="000000">
                    <a:alpha val="100000"/>
                  </a:srgbClr>
                </a:solidFill>
                <a:latin typeface="Times New Roman"/>
                <a:ea typeface="Times New Roman"/>
                <a:cs typeface="Times New Roman"/>
              </a:rPr>
              <a:t>3</a:t>
            </a:r>
            <a:r>
              <a:rPr lang="en-US" sz="800" dirty="0">
                <a:solidFill>
                  <a:srgbClr val="000000">
                    <a:alpha val="100000"/>
                  </a:srgbClr>
                </a:solidFill>
                <a:latin typeface="Times New Roman"/>
                <a:ea typeface="Times New Roman"/>
                <a:cs typeface="Times New Roman"/>
              </a:rPr>
              <a:t>The $/MWh value as calculated per PR 8.2 (2) g</a:t>
            </a:r>
          </a:p>
          <a:p>
            <a:pPr algn="l"/>
            <a:r>
              <a:rPr lang="en-US" sz="800" baseline="30000" dirty="0">
                <a:solidFill>
                  <a:srgbClr val="000000">
                    <a:alpha val="100000"/>
                  </a:srgbClr>
                </a:solidFill>
                <a:latin typeface="Times New Roman"/>
                <a:ea typeface="Times New Roman"/>
                <a:cs typeface="Times New Roman"/>
              </a:rPr>
              <a:t>4</a:t>
            </a:r>
            <a:r>
              <a:rPr lang="en-US" sz="800" dirty="0">
                <a:solidFill>
                  <a:srgbClr val="000000">
                    <a:alpha val="100000"/>
                  </a:srgbClr>
                </a:solidFill>
                <a:latin typeface="Times New Roman"/>
                <a:ea typeface="Times New Roman"/>
                <a:cs typeface="Times New Roman"/>
              </a:rPr>
              <a:t>The $/MWh value by 2003 Congestion Management Zone, as calculated per PR 8.2(2) g</a:t>
            </a:r>
          </a:p>
          <a:p>
            <a:pPr algn="l"/>
            <a:r>
              <a:rPr lang="en-US" sz="800" baseline="30000" dirty="0">
                <a:solidFill>
                  <a:srgbClr val="000000">
                    <a:alpha val="100000"/>
                  </a:srgbClr>
                </a:solidFill>
                <a:latin typeface="Times New Roman"/>
                <a:ea typeface="Times New Roman"/>
                <a:cs typeface="Times New Roman"/>
              </a:rPr>
              <a:t>5</a:t>
            </a:r>
            <a:r>
              <a:rPr lang="en-US" sz="800" dirty="0">
                <a:solidFill>
                  <a:srgbClr val="000000">
                    <a:alpha val="100000"/>
                  </a:srgbClr>
                </a:solidFill>
                <a:latin typeface="Times New Roman"/>
                <a:ea typeface="Times New Roman"/>
                <a:cs typeface="Times New Roman"/>
              </a:rPr>
              <a:t>Allocated to load from two years prior per the </a:t>
            </a:r>
            <a:r>
              <a:rPr lang="en-US" sz="800" i="1" dirty="0">
                <a:solidFill>
                  <a:srgbClr val="000000">
                    <a:alpha val="100000"/>
                  </a:srgbClr>
                </a:solidFill>
                <a:latin typeface="Times New Roman"/>
                <a:ea typeface="Times New Roman"/>
                <a:cs typeface="Times New Roman"/>
              </a:rPr>
              <a:t>Electric Reliability Organization Fee Assessment and Collection Guide</a:t>
            </a:r>
          </a:p>
        </p:txBody>
      </p:sp>
      <p:sp>
        <p:nvSpPr>
          <p:cNvPr id="5" name="Title Texts3">
            <a:extLst>
              <a:ext uri="{FF2B5EF4-FFF2-40B4-BE49-F238E27FC236}">
                <a16:creationId xmlns:a16="http://schemas.microsoft.com/office/drawing/2014/main" id="{3D0A9919-E4CF-4CB5-AA6E-FD19B54E6BF0}"/>
              </a:ext>
            </a:extLst>
          </p:cNvPr>
          <p:cNvSpPr txBox="1">
            <a:spLocks/>
          </p:cNvSpPr>
          <p:nvPr/>
        </p:nvSpPr>
        <p:spPr>
          <a:xfrm>
            <a:off x="457200" y="5394960"/>
            <a:ext cx="8229600" cy="526187"/>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1000" dirty="0">
                <a:solidFill>
                  <a:srgbClr val="000000">
                    <a:alpha val="100000"/>
                  </a:srgbClr>
                </a:solidFill>
                <a:latin typeface="Times New Roman"/>
                <a:ea typeface="Times New Roman"/>
                <a:cs typeface="Times New Roman"/>
              </a:rPr>
              <a:t>Note: The Net Allocation to Load amounts provided in this presentation are for informational purposes only and cannot be relied upon for accurate measurements or forecasts of individual QSE charges and payments.</a:t>
            </a:r>
          </a:p>
        </p:txBody>
      </p:sp>
      <p:sp>
        <p:nvSpPr>
          <p:cNvPr id="6" name="Title Texts5">
            <a:extLst>
              <a:ext uri="{FF2B5EF4-FFF2-40B4-BE49-F238E27FC236}">
                <a16:creationId xmlns:a16="http://schemas.microsoft.com/office/drawing/2014/main" id="{F0AE059C-C99A-4A44-B619-C16EB1FFBA48}"/>
              </a:ext>
            </a:extLst>
          </p:cNvPr>
          <p:cNvSpPr txBox="1">
            <a:spLocks/>
          </p:cNvSpPr>
          <p:nvPr/>
        </p:nvSpPr>
        <p:spPr>
          <a:xfrm>
            <a:off x="1676400" y="815182"/>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Font typeface="Arial" panose="020B0604020202020204" pitchFamily="34" charset="0"/>
              <a:buNone/>
            </a:pPr>
            <a:r>
              <a:rPr lang="en-US" sz="800" b="1" dirty="0">
                <a:solidFill>
                  <a:srgbClr val="3DB0CD">
                    <a:alpha val="100000"/>
                  </a:srgbClr>
                </a:solidFill>
                <a:latin typeface="Times New Roman"/>
                <a:ea typeface="Times New Roman"/>
                <a:cs typeface="Times New Roman"/>
              </a:rPr>
              <a:t>NET ALLOCATION TO LOAD ($M)</a:t>
            </a:r>
          </a:p>
        </p:txBody>
      </p:sp>
      <p:graphicFrame>
        <p:nvGraphicFramePr>
          <p:cNvPr id="7" name="Table 6"/>
          <p:cNvGraphicFramePr>
            <a:graphicFrameLocks noGrp="1"/>
          </p:cNvGraphicFramePr>
          <p:nvPr/>
        </p:nvGraphicFramePr>
        <p:xfrm>
          <a:off x="374904" y="1033272"/>
          <a:ext cx="8385048" cy="4425696"/>
        </p:xfrm>
        <a:graphic>
          <a:graphicData uri="http://schemas.openxmlformats.org/drawingml/2006/table">
            <a:tbl>
              <a:tblPr/>
              <a:tblGrid>
                <a:gridCol w="1728216">
                  <a:extLst>
                    <a:ext uri="{9D8B030D-6E8A-4147-A177-3AD203B41FA5}">
                      <a16:colId xmlns:a16="http://schemas.microsoft.com/office/drawing/2014/main" val="20000"/>
                    </a:ext>
                  </a:extLst>
                </a:gridCol>
                <a:gridCol w="512064">
                  <a:extLst>
                    <a:ext uri="{9D8B030D-6E8A-4147-A177-3AD203B41FA5}">
                      <a16:colId xmlns:a16="http://schemas.microsoft.com/office/drawing/2014/main" val="20001"/>
                    </a:ext>
                  </a:extLst>
                </a:gridCol>
                <a:gridCol w="512064">
                  <a:extLst>
                    <a:ext uri="{9D8B030D-6E8A-4147-A177-3AD203B41FA5}">
                      <a16:colId xmlns:a16="http://schemas.microsoft.com/office/drawing/2014/main" val="20002"/>
                    </a:ext>
                  </a:extLst>
                </a:gridCol>
                <a:gridCol w="512064">
                  <a:extLst>
                    <a:ext uri="{9D8B030D-6E8A-4147-A177-3AD203B41FA5}">
                      <a16:colId xmlns:a16="http://schemas.microsoft.com/office/drawing/2014/main" val="20003"/>
                    </a:ext>
                  </a:extLst>
                </a:gridCol>
                <a:gridCol w="512064">
                  <a:extLst>
                    <a:ext uri="{9D8B030D-6E8A-4147-A177-3AD203B41FA5}">
                      <a16:colId xmlns:a16="http://schemas.microsoft.com/office/drawing/2014/main" val="20004"/>
                    </a:ext>
                  </a:extLst>
                </a:gridCol>
                <a:gridCol w="512064">
                  <a:extLst>
                    <a:ext uri="{9D8B030D-6E8A-4147-A177-3AD203B41FA5}">
                      <a16:colId xmlns:a16="http://schemas.microsoft.com/office/drawing/2014/main" val="20005"/>
                    </a:ext>
                  </a:extLst>
                </a:gridCol>
                <a:gridCol w="512064">
                  <a:extLst>
                    <a:ext uri="{9D8B030D-6E8A-4147-A177-3AD203B41FA5}">
                      <a16:colId xmlns:a16="http://schemas.microsoft.com/office/drawing/2014/main" val="20006"/>
                    </a:ext>
                  </a:extLst>
                </a:gridCol>
                <a:gridCol w="512064">
                  <a:extLst>
                    <a:ext uri="{9D8B030D-6E8A-4147-A177-3AD203B41FA5}">
                      <a16:colId xmlns:a16="http://schemas.microsoft.com/office/drawing/2014/main" val="20007"/>
                    </a:ext>
                  </a:extLst>
                </a:gridCol>
                <a:gridCol w="512064">
                  <a:extLst>
                    <a:ext uri="{9D8B030D-6E8A-4147-A177-3AD203B41FA5}">
                      <a16:colId xmlns:a16="http://schemas.microsoft.com/office/drawing/2014/main" val="20008"/>
                    </a:ext>
                  </a:extLst>
                </a:gridCol>
                <a:gridCol w="512064">
                  <a:extLst>
                    <a:ext uri="{9D8B030D-6E8A-4147-A177-3AD203B41FA5}">
                      <a16:colId xmlns:a16="http://schemas.microsoft.com/office/drawing/2014/main" val="20009"/>
                    </a:ext>
                  </a:extLst>
                </a:gridCol>
                <a:gridCol w="512064">
                  <a:extLst>
                    <a:ext uri="{9D8B030D-6E8A-4147-A177-3AD203B41FA5}">
                      <a16:colId xmlns:a16="http://schemas.microsoft.com/office/drawing/2014/main" val="20010"/>
                    </a:ext>
                  </a:extLst>
                </a:gridCol>
                <a:gridCol w="512064">
                  <a:extLst>
                    <a:ext uri="{9D8B030D-6E8A-4147-A177-3AD203B41FA5}">
                      <a16:colId xmlns:a16="http://schemas.microsoft.com/office/drawing/2014/main" val="20011"/>
                    </a:ext>
                  </a:extLst>
                </a:gridCol>
                <a:gridCol w="512064">
                  <a:extLst>
                    <a:ext uri="{9D8B030D-6E8A-4147-A177-3AD203B41FA5}">
                      <a16:colId xmlns:a16="http://schemas.microsoft.com/office/drawing/2014/main" val="20012"/>
                    </a:ext>
                  </a:extLst>
                </a:gridCol>
                <a:gridCol w="512064">
                  <a:extLst>
                    <a:ext uri="{9D8B030D-6E8A-4147-A177-3AD203B41FA5}">
                      <a16:colId xmlns:a16="http://schemas.microsoft.com/office/drawing/2014/main" val="20013"/>
                    </a:ext>
                  </a:extLst>
                </a:gridCol>
              </a:tblGrid>
              <a:tr h="201168">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 </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Mar 2024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Apr 2024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May 2024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Jun 2024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Jul 2024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Aug 2024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Sep 2024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Oct 2024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Nov 2024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Dec 2024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Jan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Feb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Mar 2025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Ancillary Service Settlement</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27.5</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39.4</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146.4</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30.1</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13.0</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36.6</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9.6</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22.4</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15.3</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7.9</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9.6</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14.5</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14.1</a:t>
                      </a:r>
                    </a:p>
                  </a:txBody>
                  <a:tcPr marL="0" marR="0" marT="0" marB="0" anchor="ctr">
                    <a:lnL w="0" cap="flat" cmpd="sng" algn="ctr">
                      <a:noFill/>
                      <a:prstDash val="solid"/>
                    </a:lnL>
                    <a:lnR w="0" cap="flat" cmpd="sng" algn="ctr">
                      <a:noFill/>
                      <a:prstDash val="solid"/>
                    </a:lnR>
                    <a:lnT w="1270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Balancing Account Payout to Load</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-5.7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-19.0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-29.9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-24.6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-27.6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-16.8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-24.5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-13.4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-40.9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-32.1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-7.5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Base Point Deviation Payments</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Black Start Service Settlement</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4"/>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Block Load Transfer Settlement</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Emergency Energy Charges</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6"/>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ERCOT Admin Fee Settlement</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20.4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21.2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25.3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28.1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28.2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25.9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24.8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21.3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22.0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25.6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7"/>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ERO Pass-Through Fee⁵</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8"/>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ERS Settlement¹</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7.6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7.6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7.6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7.6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9"/>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Firm Fuel Service Settlement</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6.7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12.4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12.6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11.8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6.2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0"/>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High Dispatch Limit Override </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1"/>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Non-Zonal Auction Distribution</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-53.4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-61.4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-57.7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-46.5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-30.8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-28.8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-32.5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-48.8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-49.1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-41.3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-27.7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-29.1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-48.6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2"/>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ORDC Settlement</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7.7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3"/>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Revenue Neutrality Total</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19.8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27.1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9.4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   9.3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9.8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16.7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9.4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10.3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17.7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20.9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14.3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4"/>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RMR Settlement</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5"/>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RUC Settlement</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16"/>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Voltage Services Settlement</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7"/>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Zonal Auction Distribution²</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-97.8</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-93.0</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-100.5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-103.4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-120.5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-119.8</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-98.4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-95.6</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-84.0</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-96.5</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-109.8</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-100.8</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-117.7</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18"/>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Total Allocation to Load</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-89.0</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-83.7</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23.0</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-102.0</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-115.4</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-88.6</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-85.2</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-87.0</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-100.9</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-87.5</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-102.5</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-85.9</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-109.2</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19"/>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Adjusted Metered Load (TWh)</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32.3</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33.6</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40.1</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44.6</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44.7</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49.4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41.1</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39.4</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33.8</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35.0</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40.6</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34.8</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34.8</a:t>
                      </a:r>
                    </a:p>
                  </a:txBody>
                  <a:tcPr marL="0" marR="0" marT="0" marB="0" anchor="ctr">
                    <a:lnL w="0" cap="flat" cmpd="sng" algn="ctr">
                      <a:noFill/>
                      <a:prstDash val="solid"/>
                    </a:lnL>
                    <a:lnR w="0" cap="flat" cmpd="sng" algn="ctr">
                      <a:noFill/>
                      <a:prstDash val="solid"/>
                    </a:lnR>
                    <a:lnT w="0" cap="flat" cmpd="sng" algn="ctr">
                      <a:noFill/>
                      <a:prstDash val="solid"/>
                    </a:lnT>
                    <a:lnB w="1270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20"/>
                  </a:ext>
                </a:extLst>
              </a:tr>
              <a:tr h="201168">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$/MWh³</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-2.8</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-2.5</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0.6</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-2.3</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-2.6</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-1.8</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-2.1</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-2.2</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-3.0</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-2.5</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-2.5</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-2.5</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  -3.1</a:t>
                      </a:r>
                    </a:p>
                  </a:txBody>
                  <a:tcPr marL="0" marR="0" marT="0" marB="0" anchor="ctr">
                    <a:lnL w="0" cap="flat" cmpd="sng" algn="ctr">
                      <a:noFill/>
                      <a:prstDash val="solid"/>
                    </a:lnL>
                    <a:lnR w="0" cap="flat" cmpd="sng" algn="ctr">
                      <a:noFill/>
                      <a:prstDash val="solid"/>
                    </a:lnR>
                    <a:lnT w="1270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21"/>
                  </a:ext>
                </a:extLst>
              </a:tr>
            </a:tbl>
          </a:graphicData>
        </a:graphic>
      </p:graphicFrame>
    </p:spTree>
    <p:extLst>
      <p:ext uri="{BB962C8B-B14F-4D97-AF65-F5344CB8AC3E}">
        <p14:creationId xmlns:p14="http://schemas.microsoft.com/office/powerpoint/2010/main" val="1672263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8.2(2)(g) Net Allocation to Load - Totals and $/MWh </a:t>
            </a:r>
          </a:p>
        </p:txBody>
      </p:sp>
      <p:sp>
        <p:nvSpPr>
          <p:cNvPr id="3" name="Slide Number Placeholder 6">
            <a:extLst>
              <a:ext uri="{FF2B5EF4-FFF2-40B4-BE49-F238E27FC236}">
                <a16:creationId xmlns:a16="http://schemas.microsoft.com/office/drawing/2014/main" id="{19E6BA2A-DFAA-48D7-A34B-C973A6FF7F9D}"/>
              </a:ext>
            </a:extLst>
          </p:cNvPr>
          <p:cNvSpPr>
            <a:spLocks noGrp="1"/>
          </p:cNvSpPr>
          <p:nvPr>
            <p:ph type="sldNum" sz="quarter" idx="4"/>
          </p:nvPr>
        </p:nvSpPr>
        <p:spPr>
          <a:xfrm>
            <a:off x="8534400" y="6561138"/>
            <a:ext cx="533400" cy="220662"/>
          </a:xfrm>
        </p:spPr>
        <p:txBody>
          <a:bodyPr/>
          <a:lstStyle/>
          <a:p>
            <a:r>
              <a:rPr lang="en-US" dirty="0"/>
              <a:t>11</a:t>
            </a:r>
          </a:p>
        </p:txBody>
      </p:sp>
      <p:sp>
        <p:nvSpPr>
          <p:cNvPr id="4" name="Title Texts3">
            <a:extLst>
              <a:ext uri="{FF2B5EF4-FFF2-40B4-BE49-F238E27FC236}">
                <a16:creationId xmlns:a16="http://schemas.microsoft.com/office/drawing/2014/main" id="{7BCF1F6C-1B3D-42B2-AA6F-522D3E53EF41}"/>
              </a:ext>
            </a:extLst>
          </p:cNvPr>
          <p:cNvSpPr txBox="1">
            <a:spLocks/>
          </p:cNvSpPr>
          <p:nvPr/>
        </p:nvSpPr>
        <p:spPr>
          <a:xfrm>
            <a:off x="1677924" y="805434"/>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Font typeface="Arial" panose="020B0604020202020204" pitchFamily="34" charset="0"/>
              <a:buNone/>
            </a:pPr>
            <a:r>
              <a:rPr lang="fr-FR" sz="800" b="1" dirty="0">
                <a:solidFill>
                  <a:srgbClr val="3DB0CD">
                    <a:alpha val="100000"/>
                  </a:srgbClr>
                </a:solidFill>
                <a:latin typeface="Times New Roman"/>
                <a:ea typeface="Times New Roman"/>
                <a:cs typeface="Times New Roman"/>
              </a:rPr>
              <a:t>ZONAL AUCTION DISTRIBUTION PER CONGESTION MANAGEMENT ZONE ($M)</a:t>
            </a:r>
          </a:p>
        </p:txBody>
      </p:sp>
      <p:sp>
        <p:nvSpPr>
          <p:cNvPr id="5" name="Title Texts5">
            <a:extLst>
              <a:ext uri="{FF2B5EF4-FFF2-40B4-BE49-F238E27FC236}">
                <a16:creationId xmlns:a16="http://schemas.microsoft.com/office/drawing/2014/main" id="{C0DFCE90-C059-4384-AB2C-F9F203C4648F}"/>
              </a:ext>
            </a:extLst>
          </p:cNvPr>
          <p:cNvSpPr txBox="1">
            <a:spLocks/>
          </p:cNvSpPr>
          <p:nvPr/>
        </p:nvSpPr>
        <p:spPr>
          <a:xfrm>
            <a:off x="1677924" y="2165223"/>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Font typeface="Arial" panose="020B0604020202020204" pitchFamily="34" charset="0"/>
              <a:buNone/>
            </a:pPr>
            <a:r>
              <a:rPr lang="en-US" sz="800" b="1" dirty="0">
                <a:solidFill>
                  <a:srgbClr val="3DB0CD">
                    <a:alpha val="100000"/>
                  </a:srgbClr>
                </a:solidFill>
                <a:latin typeface="Times New Roman"/>
                <a:ea typeface="Times New Roman"/>
                <a:cs typeface="Times New Roman"/>
              </a:rPr>
              <a:t>REAL-TIME ADJUSTED METERED LOAD BY CONGESTION MANAGEMENT ZONE (</a:t>
            </a:r>
            <a:r>
              <a:rPr lang="en-US" sz="800" b="1" dirty="0" err="1">
                <a:solidFill>
                  <a:srgbClr val="3DB0CD">
                    <a:alpha val="100000"/>
                  </a:srgbClr>
                </a:solidFill>
                <a:latin typeface="Times New Roman"/>
                <a:ea typeface="Times New Roman"/>
                <a:cs typeface="Times New Roman"/>
              </a:rPr>
              <a:t>TWh</a:t>
            </a:r>
            <a:r>
              <a:rPr lang="en-US" sz="800" b="1" dirty="0">
                <a:solidFill>
                  <a:srgbClr val="3DB0CD">
                    <a:alpha val="100000"/>
                  </a:srgbClr>
                </a:solidFill>
                <a:latin typeface="Times New Roman"/>
                <a:ea typeface="Times New Roman"/>
                <a:cs typeface="Times New Roman"/>
              </a:rPr>
              <a:t>)</a:t>
            </a:r>
          </a:p>
        </p:txBody>
      </p:sp>
      <p:sp>
        <p:nvSpPr>
          <p:cNvPr id="6" name="Title Texts7">
            <a:extLst>
              <a:ext uri="{FF2B5EF4-FFF2-40B4-BE49-F238E27FC236}">
                <a16:creationId xmlns:a16="http://schemas.microsoft.com/office/drawing/2014/main" id="{EDB387A7-A579-4CB2-9365-95E339B94AE4}"/>
              </a:ext>
            </a:extLst>
          </p:cNvPr>
          <p:cNvSpPr txBox="1">
            <a:spLocks/>
          </p:cNvSpPr>
          <p:nvPr/>
        </p:nvSpPr>
        <p:spPr>
          <a:xfrm>
            <a:off x="1677924" y="3543300"/>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Font typeface="Arial" panose="020B0604020202020204" pitchFamily="34" charset="0"/>
              <a:buNone/>
            </a:pPr>
            <a:r>
              <a:rPr lang="fr-FR" sz="800" b="1" dirty="0">
                <a:solidFill>
                  <a:srgbClr val="3DB0CD">
                    <a:alpha val="100000"/>
                  </a:srgbClr>
                </a:solidFill>
                <a:latin typeface="Times New Roman"/>
                <a:ea typeface="Times New Roman"/>
                <a:cs typeface="Times New Roman"/>
              </a:rPr>
              <a:t>ZONAL AUCTION REVENUE PER CONGESTION MANAGEMENT ZONE ($/MWh)</a:t>
            </a:r>
          </a:p>
        </p:txBody>
      </p:sp>
      <p:sp>
        <p:nvSpPr>
          <p:cNvPr id="7" name="Title Texts9">
            <a:extLst>
              <a:ext uri="{FF2B5EF4-FFF2-40B4-BE49-F238E27FC236}">
                <a16:creationId xmlns:a16="http://schemas.microsoft.com/office/drawing/2014/main" id="{E87CA6E9-D36A-48B5-B864-68895CCEFEC4}"/>
              </a:ext>
            </a:extLst>
          </p:cNvPr>
          <p:cNvSpPr txBox="1">
            <a:spLocks/>
          </p:cNvSpPr>
          <p:nvPr/>
        </p:nvSpPr>
        <p:spPr>
          <a:xfrm>
            <a:off x="1677924" y="4902708"/>
            <a:ext cx="5788152" cy="219456"/>
          </a:xfr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0"/>
              </a:spcBef>
              <a:buFont typeface="Arial" panose="020B0604020202020204" pitchFamily="34" charset="0"/>
              <a:buNone/>
            </a:pPr>
            <a:r>
              <a:rPr lang="en-US" sz="800" b="1" dirty="0">
                <a:solidFill>
                  <a:srgbClr val="3DB0CD">
                    <a:alpha val="100000"/>
                  </a:srgbClr>
                </a:solidFill>
                <a:latin typeface="Times New Roman"/>
                <a:ea typeface="Times New Roman"/>
                <a:cs typeface="Times New Roman"/>
              </a:rPr>
              <a:t>NET ALLOCATION TO LOAD PER CONGESTION MANAGEMENT ZONE ($/MWh)</a:t>
            </a:r>
            <a:r>
              <a:rPr lang="en-US" sz="800" b="1" baseline="30000" dirty="0">
                <a:solidFill>
                  <a:srgbClr val="3DB0CD">
                    <a:alpha val="100000"/>
                  </a:srgbClr>
                </a:solidFill>
                <a:latin typeface="Times New Roman"/>
                <a:ea typeface="Times New Roman"/>
                <a:cs typeface="Times New Roman"/>
              </a:rPr>
              <a:t>4</a:t>
            </a:r>
          </a:p>
        </p:txBody>
      </p:sp>
      <p:graphicFrame>
        <p:nvGraphicFramePr>
          <p:cNvPr id="8" name="Table 7"/>
          <p:cNvGraphicFramePr>
            <a:graphicFrameLocks noGrp="1"/>
          </p:cNvGraphicFramePr>
          <p:nvPr/>
        </p:nvGraphicFramePr>
        <p:xfrm>
          <a:off x="457200" y="1033272"/>
          <a:ext cx="8403336" cy="1097280"/>
        </p:xfrm>
        <a:graphic>
          <a:graphicData uri="http://schemas.openxmlformats.org/drawingml/2006/table">
            <a:tbl>
              <a:tblPr/>
              <a:tblGrid>
                <a:gridCol w="795528">
                  <a:extLst>
                    <a:ext uri="{9D8B030D-6E8A-4147-A177-3AD203B41FA5}">
                      <a16:colId xmlns:a16="http://schemas.microsoft.com/office/drawing/2014/main" val="20000"/>
                    </a:ext>
                  </a:extLst>
                </a:gridCol>
                <a:gridCol w="585216">
                  <a:extLst>
                    <a:ext uri="{9D8B030D-6E8A-4147-A177-3AD203B41FA5}">
                      <a16:colId xmlns:a16="http://schemas.microsoft.com/office/drawing/2014/main" val="20001"/>
                    </a:ext>
                  </a:extLst>
                </a:gridCol>
                <a:gridCol w="585216">
                  <a:extLst>
                    <a:ext uri="{9D8B030D-6E8A-4147-A177-3AD203B41FA5}">
                      <a16:colId xmlns:a16="http://schemas.microsoft.com/office/drawing/2014/main" val="20002"/>
                    </a:ext>
                  </a:extLst>
                </a:gridCol>
                <a:gridCol w="585216">
                  <a:extLst>
                    <a:ext uri="{9D8B030D-6E8A-4147-A177-3AD203B41FA5}">
                      <a16:colId xmlns:a16="http://schemas.microsoft.com/office/drawing/2014/main" val="20003"/>
                    </a:ext>
                  </a:extLst>
                </a:gridCol>
                <a:gridCol w="585216">
                  <a:extLst>
                    <a:ext uri="{9D8B030D-6E8A-4147-A177-3AD203B41FA5}">
                      <a16:colId xmlns:a16="http://schemas.microsoft.com/office/drawing/2014/main" val="20004"/>
                    </a:ext>
                  </a:extLst>
                </a:gridCol>
                <a:gridCol w="585216">
                  <a:extLst>
                    <a:ext uri="{9D8B030D-6E8A-4147-A177-3AD203B41FA5}">
                      <a16:colId xmlns:a16="http://schemas.microsoft.com/office/drawing/2014/main" val="20005"/>
                    </a:ext>
                  </a:extLst>
                </a:gridCol>
                <a:gridCol w="585216">
                  <a:extLst>
                    <a:ext uri="{9D8B030D-6E8A-4147-A177-3AD203B41FA5}">
                      <a16:colId xmlns:a16="http://schemas.microsoft.com/office/drawing/2014/main" val="20006"/>
                    </a:ext>
                  </a:extLst>
                </a:gridCol>
                <a:gridCol w="585216">
                  <a:extLst>
                    <a:ext uri="{9D8B030D-6E8A-4147-A177-3AD203B41FA5}">
                      <a16:colId xmlns:a16="http://schemas.microsoft.com/office/drawing/2014/main" val="20007"/>
                    </a:ext>
                  </a:extLst>
                </a:gridCol>
                <a:gridCol w="585216">
                  <a:extLst>
                    <a:ext uri="{9D8B030D-6E8A-4147-A177-3AD203B41FA5}">
                      <a16:colId xmlns:a16="http://schemas.microsoft.com/office/drawing/2014/main" val="20008"/>
                    </a:ext>
                  </a:extLst>
                </a:gridCol>
                <a:gridCol w="585216">
                  <a:extLst>
                    <a:ext uri="{9D8B030D-6E8A-4147-A177-3AD203B41FA5}">
                      <a16:colId xmlns:a16="http://schemas.microsoft.com/office/drawing/2014/main" val="20009"/>
                    </a:ext>
                  </a:extLst>
                </a:gridCol>
                <a:gridCol w="585216">
                  <a:extLst>
                    <a:ext uri="{9D8B030D-6E8A-4147-A177-3AD203B41FA5}">
                      <a16:colId xmlns:a16="http://schemas.microsoft.com/office/drawing/2014/main" val="20010"/>
                    </a:ext>
                  </a:extLst>
                </a:gridCol>
                <a:gridCol w="585216">
                  <a:extLst>
                    <a:ext uri="{9D8B030D-6E8A-4147-A177-3AD203B41FA5}">
                      <a16:colId xmlns:a16="http://schemas.microsoft.com/office/drawing/2014/main" val="20011"/>
                    </a:ext>
                  </a:extLst>
                </a:gridCol>
                <a:gridCol w="585216">
                  <a:extLst>
                    <a:ext uri="{9D8B030D-6E8A-4147-A177-3AD203B41FA5}">
                      <a16:colId xmlns:a16="http://schemas.microsoft.com/office/drawing/2014/main" val="20012"/>
                    </a:ext>
                  </a:extLst>
                </a:gridCol>
                <a:gridCol w="585216">
                  <a:extLst>
                    <a:ext uri="{9D8B030D-6E8A-4147-A177-3AD203B41FA5}">
                      <a16:colId xmlns:a16="http://schemas.microsoft.com/office/drawing/2014/main" val="20013"/>
                    </a:ext>
                  </a:extLst>
                </a:gridCol>
              </a:tblGrid>
              <a:tr h="182880">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 </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Mar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Apr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May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Jun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Jul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Aug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Sep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Oct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Nov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Dec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Jan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Feb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HOUSTON</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-8.7</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-13.1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-12.1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-11.9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-9.8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-9.8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-7.7</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-6.9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-10.1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-8.4</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-10.1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NORTH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-14.0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-15.7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-17.3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-28.2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-29.5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-13.9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-15.8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-18.8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-16.6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SOUTH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-30.2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-35.9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-42.4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-33.5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-34.3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-29.9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-29.6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-29.3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-33.8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WEST</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-42.1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-38.6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-39.1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-33.3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-37.9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-36.7</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-33.6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-37.5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-33.2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-44.2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-45.5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-44.3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-57.1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04"/>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TOTAL</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-97.8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-93.0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-100.5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-103.4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-120.5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-119.8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-98.4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-95.6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-84.0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-96.5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-109.8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-100.8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-117.7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bl>
          </a:graphicData>
        </a:graphic>
      </p:graphicFrame>
      <p:graphicFrame>
        <p:nvGraphicFramePr>
          <p:cNvPr id="9" name="Table 8"/>
          <p:cNvGraphicFramePr>
            <a:graphicFrameLocks noGrp="1"/>
          </p:cNvGraphicFramePr>
          <p:nvPr/>
        </p:nvGraphicFramePr>
        <p:xfrm>
          <a:off x="457200" y="2423160"/>
          <a:ext cx="8403336" cy="1097280"/>
        </p:xfrm>
        <a:graphic>
          <a:graphicData uri="http://schemas.openxmlformats.org/drawingml/2006/table">
            <a:tbl>
              <a:tblPr/>
              <a:tblGrid>
                <a:gridCol w="795528">
                  <a:extLst>
                    <a:ext uri="{9D8B030D-6E8A-4147-A177-3AD203B41FA5}">
                      <a16:colId xmlns:a16="http://schemas.microsoft.com/office/drawing/2014/main" val="20000"/>
                    </a:ext>
                  </a:extLst>
                </a:gridCol>
                <a:gridCol w="585216">
                  <a:extLst>
                    <a:ext uri="{9D8B030D-6E8A-4147-A177-3AD203B41FA5}">
                      <a16:colId xmlns:a16="http://schemas.microsoft.com/office/drawing/2014/main" val="20001"/>
                    </a:ext>
                  </a:extLst>
                </a:gridCol>
                <a:gridCol w="585216">
                  <a:extLst>
                    <a:ext uri="{9D8B030D-6E8A-4147-A177-3AD203B41FA5}">
                      <a16:colId xmlns:a16="http://schemas.microsoft.com/office/drawing/2014/main" val="20002"/>
                    </a:ext>
                  </a:extLst>
                </a:gridCol>
                <a:gridCol w="585216">
                  <a:extLst>
                    <a:ext uri="{9D8B030D-6E8A-4147-A177-3AD203B41FA5}">
                      <a16:colId xmlns:a16="http://schemas.microsoft.com/office/drawing/2014/main" val="20003"/>
                    </a:ext>
                  </a:extLst>
                </a:gridCol>
                <a:gridCol w="585216">
                  <a:extLst>
                    <a:ext uri="{9D8B030D-6E8A-4147-A177-3AD203B41FA5}">
                      <a16:colId xmlns:a16="http://schemas.microsoft.com/office/drawing/2014/main" val="20004"/>
                    </a:ext>
                  </a:extLst>
                </a:gridCol>
                <a:gridCol w="585216">
                  <a:extLst>
                    <a:ext uri="{9D8B030D-6E8A-4147-A177-3AD203B41FA5}">
                      <a16:colId xmlns:a16="http://schemas.microsoft.com/office/drawing/2014/main" val="20005"/>
                    </a:ext>
                  </a:extLst>
                </a:gridCol>
                <a:gridCol w="585216">
                  <a:extLst>
                    <a:ext uri="{9D8B030D-6E8A-4147-A177-3AD203B41FA5}">
                      <a16:colId xmlns:a16="http://schemas.microsoft.com/office/drawing/2014/main" val="20006"/>
                    </a:ext>
                  </a:extLst>
                </a:gridCol>
                <a:gridCol w="585216">
                  <a:extLst>
                    <a:ext uri="{9D8B030D-6E8A-4147-A177-3AD203B41FA5}">
                      <a16:colId xmlns:a16="http://schemas.microsoft.com/office/drawing/2014/main" val="20007"/>
                    </a:ext>
                  </a:extLst>
                </a:gridCol>
                <a:gridCol w="585216">
                  <a:extLst>
                    <a:ext uri="{9D8B030D-6E8A-4147-A177-3AD203B41FA5}">
                      <a16:colId xmlns:a16="http://schemas.microsoft.com/office/drawing/2014/main" val="20008"/>
                    </a:ext>
                  </a:extLst>
                </a:gridCol>
                <a:gridCol w="585216">
                  <a:extLst>
                    <a:ext uri="{9D8B030D-6E8A-4147-A177-3AD203B41FA5}">
                      <a16:colId xmlns:a16="http://schemas.microsoft.com/office/drawing/2014/main" val="20009"/>
                    </a:ext>
                  </a:extLst>
                </a:gridCol>
                <a:gridCol w="585216">
                  <a:extLst>
                    <a:ext uri="{9D8B030D-6E8A-4147-A177-3AD203B41FA5}">
                      <a16:colId xmlns:a16="http://schemas.microsoft.com/office/drawing/2014/main" val="20010"/>
                    </a:ext>
                  </a:extLst>
                </a:gridCol>
                <a:gridCol w="585216">
                  <a:extLst>
                    <a:ext uri="{9D8B030D-6E8A-4147-A177-3AD203B41FA5}">
                      <a16:colId xmlns:a16="http://schemas.microsoft.com/office/drawing/2014/main" val="20011"/>
                    </a:ext>
                  </a:extLst>
                </a:gridCol>
                <a:gridCol w="585216">
                  <a:extLst>
                    <a:ext uri="{9D8B030D-6E8A-4147-A177-3AD203B41FA5}">
                      <a16:colId xmlns:a16="http://schemas.microsoft.com/office/drawing/2014/main" val="20012"/>
                    </a:ext>
                  </a:extLst>
                </a:gridCol>
                <a:gridCol w="585216">
                  <a:extLst>
                    <a:ext uri="{9D8B030D-6E8A-4147-A177-3AD203B41FA5}">
                      <a16:colId xmlns:a16="http://schemas.microsoft.com/office/drawing/2014/main" val="20013"/>
                    </a:ext>
                  </a:extLst>
                </a:gridCol>
              </a:tblGrid>
              <a:tr h="182880">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 </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Mar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Apr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May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Jun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Jul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Aug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Sep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Oct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Nov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Dec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Jan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Feb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HOUSTON</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11.7</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12.6</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10.7</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10.2</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8.7</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8.4</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9.1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NORTH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9.7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12.1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14.3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15.3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16.8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12.9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12.1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13.7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SOUTH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9.1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12.0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12.9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8.7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9.0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9.0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WEST</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6.1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5.9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6.3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6.6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7.0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7.1</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6.5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6.8</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6.4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7.0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7.2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6.3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6.7</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04"/>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TOTAL</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32.3</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33.6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40.1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44.6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44.7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49.4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41.1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39.4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33.8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35.0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40.6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34.8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34.8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bl>
          </a:graphicData>
        </a:graphic>
      </p:graphicFrame>
      <p:graphicFrame>
        <p:nvGraphicFramePr>
          <p:cNvPr id="10" name="Table 9"/>
          <p:cNvGraphicFramePr>
            <a:graphicFrameLocks noGrp="1"/>
          </p:cNvGraphicFramePr>
          <p:nvPr/>
        </p:nvGraphicFramePr>
        <p:xfrm>
          <a:off x="457200" y="3794760"/>
          <a:ext cx="8403336" cy="1097280"/>
        </p:xfrm>
        <a:graphic>
          <a:graphicData uri="http://schemas.openxmlformats.org/drawingml/2006/table">
            <a:tbl>
              <a:tblPr/>
              <a:tblGrid>
                <a:gridCol w="795528">
                  <a:extLst>
                    <a:ext uri="{9D8B030D-6E8A-4147-A177-3AD203B41FA5}">
                      <a16:colId xmlns:a16="http://schemas.microsoft.com/office/drawing/2014/main" val="20000"/>
                    </a:ext>
                  </a:extLst>
                </a:gridCol>
                <a:gridCol w="585216">
                  <a:extLst>
                    <a:ext uri="{9D8B030D-6E8A-4147-A177-3AD203B41FA5}">
                      <a16:colId xmlns:a16="http://schemas.microsoft.com/office/drawing/2014/main" val="20001"/>
                    </a:ext>
                  </a:extLst>
                </a:gridCol>
                <a:gridCol w="585216">
                  <a:extLst>
                    <a:ext uri="{9D8B030D-6E8A-4147-A177-3AD203B41FA5}">
                      <a16:colId xmlns:a16="http://schemas.microsoft.com/office/drawing/2014/main" val="20002"/>
                    </a:ext>
                  </a:extLst>
                </a:gridCol>
                <a:gridCol w="585216">
                  <a:extLst>
                    <a:ext uri="{9D8B030D-6E8A-4147-A177-3AD203B41FA5}">
                      <a16:colId xmlns:a16="http://schemas.microsoft.com/office/drawing/2014/main" val="20003"/>
                    </a:ext>
                  </a:extLst>
                </a:gridCol>
                <a:gridCol w="585216">
                  <a:extLst>
                    <a:ext uri="{9D8B030D-6E8A-4147-A177-3AD203B41FA5}">
                      <a16:colId xmlns:a16="http://schemas.microsoft.com/office/drawing/2014/main" val="20004"/>
                    </a:ext>
                  </a:extLst>
                </a:gridCol>
                <a:gridCol w="585216">
                  <a:extLst>
                    <a:ext uri="{9D8B030D-6E8A-4147-A177-3AD203B41FA5}">
                      <a16:colId xmlns:a16="http://schemas.microsoft.com/office/drawing/2014/main" val="20005"/>
                    </a:ext>
                  </a:extLst>
                </a:gridCol>
                <a:gridCol w="585216">
                  <a:extLst>
                    <a:ext uri="{9D8B030D-6E8A-4147-A177-3AD203B41FA5}">
                      <a16:colId xmlns:a16="http://schemas.microsoft.com/office/drawing/2014/main" val="20006"/>
                    </a:ext>
                  </a:extLst>
                </a:gridCol>
                <a:gridCol w="585216">
                  <a:extLst>
                    <a:ext uri="{9D8B030D-6E8A-4147-A177-3AD203B41FA5}">
                      <a16:colId xmlns:a16="http://schemas.microsoft.com/office/drawing/2014/main" val="20007"/>
                    </a:ext>
                  </a:extLst>
                </a:gridCol>
                <a:gridCol w="585216">
                  <a:extLst>
                    <a:ext uri="{9D8B030D-6E8A-4147-A177-3AD203B41FA5}">
                      <a16:colId xmlns:a16="http://schemas.microsoft.com/office/drawing/2014/main" val="20008"/>
                    </a:ext>
                  </a:extLst>
                </a:gridCol>
                <a:gridCol w="585216">
                  <a:extLst>
                    <a:ext uri="{9D8B030D-6E8A-4147-A177-3AD203B41FA5}">
                      <a16:colId xmlns:a16="http://schemas.microsoft.com/office/drawing/2014/main" val="20009"/>
                    </a:ext>
                  </a:extLst>
                </a:gridCol>
                <a:gridCol w="585216">
                  <a:extLst>
                    <a:ext uri="{9D8B030D-6E8A-4147-A177-3AD203B41FA5}">
                      <a16:colId xmlns:a16="http://schemas.microsoft.com/office/drawing/2014/main" val="20010"/>
                    </a:ext>
                  </a:extLst>
                </a:gridCol>
                <a:gridCol w="585216">
                  <a:extLst>
                    <a:ext uri="{9D8B030D-6E8A-4147-A177-3AD203B41FA5}">
                      <a16:colId xmlns:a16="http://schemas.microsoft.com/office/drawing/2014/main" val="20011"/>
                    </a:ext>
                  </a:extLst>
                </a:gridCol>
                <a:gridCol w="585216">
                  <a:extLst>
                    <a:ext uri="{9D8B030D-6E8A-4147-A177-3AD203B41FA5}">
                      <a16:colId xmlns:a16="http://schemas.microsoft.com/office/drawing/2014/main" val="20012"/>
                    </a:ext>
                  </a:extLst>
                </a:gridCol>
                <a:gridCol w="585216">
                  <a:extLst>
                    <a:ext uri="{9D8B030D-6E8A-4147-A177-3AD203B41FA5}">
                      <a16:colId xmlns:a16="http://schemas.microsoft.com/office/drawing/2014/main" val="20013"/>
                    </a:ext>
                  </a:extLst>
                </a:gridCol>
              </a:tblGrid>
              <a:tr h="182880">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 </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Mar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Apr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May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Jun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Jul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Aug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Sep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Oct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Nov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Dec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Jan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Feb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HOUSTON</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-1.2</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-0.9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-0.9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-0.9</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-0.8</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NORTH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SOUTH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WEST</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-6.9</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-6.5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-6.2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-5.0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-5.4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-5.2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-5.2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-5.5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-5.2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-6.3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-6.3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-7.0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-8.5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04"/>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TOTAL</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-2.3</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-2.7</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-2.9</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-3.4</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306980529"/>
              </p:ext>
            </p:extLst>
          </p:nvPr>
        </p:nvGraphicFramePr>
        <p:xfrm>
          <a:off x="457200" y="5166360"/>
          <a:ext cx="8403336" cy="1097280"/>
        </p:xfrm>
        <a:graphic>
          <a:graphicData uri="http://schemas.openxmlformats.org/drawingml/2006/table">
            <a:tbl>
              <a:tblPr/>
              <a:tblGrid>
                <a:gridCol w="795528">
                  <a:extLst>
                    <a:ext uri="{9D8B030D-6E8A-4147-A177-3AD203B41FA5}">
                      <a16:colId xmlns:a16="http://schemas.microsoft.com/office/drawing/2014/main" val="20000"/>
                    </a:ext>
                  </a:extLst>
                </a:gridCol>
                <a:gridCol w="585216">
                  <a:extLst>
                    <a:ext uri="{9D8B030D-6E8A-4147-A177-3AD203B41FA5}">
                      <a16:colId xmlns:a16="http://schemas.microsoft.com/office/drawing/2014/main" val="20001"/>
                    </a:ext>
                  </a:extLst>
                </a:gridCol>
                <a:gridCol w="585216">
                  <a:extLst>
                    <a:ext uri="{9D8B030D-6E8A-4147-A177-3AD203B41FA5}">
                      <a16:colId xmlns:a16="http://schemas.microsoft.com/office/drawing/2014/main" val="20002"/>
                    </a:ext>
                  </a:extLst>
                </a:gridCol>
                <a:gridCol w="585216">
                  <a:extLst>
                    <a:ext uri="{9D8B030D-6E8A-4147-A177-3AD203B41FA5}">
                      <a16:colId xmlns:a16="http://schemas.microsoft.com/office/drawing/2014/main" val="20003"/>
                    </a:ext>
                  </a:extLst>
                </a:gridCol>
                <a:gridCol w="585216">
                  <a:extLst>
                    <a:ext uri="{9D8B030D-6E8A-4147-A177-3AD203B41FA5}">
                      <a16:colId xmlns:a16="http://schemas.microsoft.com/office/drawing/2014/main" val="20004"/>
                    </a:ext>
                  </a:extLst>
                </a:gridCol>
                <a:gridCol w="585216">
                  <a:extLst>
                    <a:ext uri="{9D8B030D-6E8A-4147-A177-3AD203B41FA5}">
                      <a16:colId xmlns:a16="http://schemas.microsoft.com/office/drawing/2014/main" val="20005"/>
                    </a:ext>
                  </a:extLst>
                </a:gridCol>
                <a:gridCol w="585216">
                  <a:extLst>
                    <a:ext uri="{9D8B030D-6E8A-4147-A177-3AD203B41FA5}">
                      <a16:colId xmlns:a16="http://schemas.microsoft.com/office/drawing/2014/main" val="20006"/>
                    </a:ext>
                  </a:extLst>
                </a:gridCol>
                <a:gridCol w="585216">
                  <a:extLst>
                    <a:ext uri="{9D8B030D-6E8A-4147-A177-3AD203B41FA5}">
                      <a16:colId xmlns:a16="http://schemas.microsoft.com/office/drawing/2014/main" val="20007"/>
                    </a:ext>
                  </a:extLst>
                </a:gridCol>
                <a:gridCol w="585216">
                  <a:extLst>
                    <a:ext uri="{9D8B030D-6E8A-4147-A177-3AD203B41FA5}">
                      <a16:colId xmlns:a16="http://schemas.microsoft.com/office/drawing/2014/main" val="20008"/>
                    </a:ext>
                  </a:extLst>
                </a:gridCol>
                <a:gridCol w="585216">
                  <a:extLst>
                    <a:ext uri="{9D8B030D-6E8A-4147-A177-3AD203B41FA5}">
                      <a16:colId xmlns:a16="http://schemas.microsoft.com/office/drawing/2014/main" val="20009"/>
                    </a:ext>
                  </a:extLst>
                </a:gridCol>
                <a:gridCol w="585216">
                  <a:extLst>
                    <a:ext uri="{9D8B030D-6E8A-4147-A177-3AD203B41FA5}">
                      <a16:colId xmlns:a16="http://schemas.microsoft.com/office/drawing/2014/main" val="20010"/>
                    </a:ext>
                  </a:extLst>
                </a:gridCol>
                <a:gridCol w="585216">
                  <a:extLst>
                    <a:ext uri="{9D8B030D-6E8A-4147-A177-3AD203B41FA5}">
                      <a16:colId xmlns:a16="http://schemas.microsoft.com/office/drawing/2014/main" val="20011"/>
                    </a:ext>
                  </a:extLst>
                </a:gridCol>
                <a:gridCol w="585216">
                  <a:extLst>
                    <a:ext uri="{9D8B030D-6E8A-4147-A177-3AD203B41FA5}">
                      <a16:colId xmlns:a16="http://schemas.microsoft.com/office/drawing/2014/main" val="20012"/>
                    </a:ext>
                  </a:extLst>
                </a:gridCol>
                <a:gridCol w="585216">
                  <a:extLst>
                    <a:ext uri="{9D8B030D-6E8A-4147-A177-3AD203B41FA5}">
                      <a16:colId xmlns:a16="http://schemas.microsoft.com/office/drawing/2014/main" val="20013"/>
                    </a:ext>
                  </a:extLst>
                </a:gridCol>
              </a:tblGrid>
              <a:tr h="182880">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 </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Mar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Apr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May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Jun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Jul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Aug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Sep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Oct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Nov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Dec 2024</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Jan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Feb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tc>
                  <a:txBody>
                    <a:bodyPr/>
                    <a:lstStyle/>
                    <a:p>
                      <a:pPr marL="0" marR="0" algn="l">
                        <a:lnSpc>
                          <a:spcPct val="100000"/>
                        </a:lnSpc>
                        <a:spcBef>
                          <a:spcPts val="0"/>
                        </a:spcBef>
                        <a:spcAft>
                          <a:spcPts val="0"/>
                        </a:spcAft>
                        <a:buNone/>
                      </a:pPr>
                      <a:r>
                        <a:rPr sz="800" b="1" i="0" u="none" cap="none">
                          <a:solidFill>
                            <a:srgbClr val="000000">
                              <a:alpha val="100000"/>
                            </a:srgbClr>
                          </a:solidFill>
                          <a:latin typeface="times"/>
                          <a:cs typeface="times"/>
                          <a:sym typeface="times"/>
                        </a:rPr>
                        <a:t>Mar 2025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B3B3B3">
                        <a:alpha val="100000"/>
                      </a:srgbClr>
                    </a:solidFill>
                  </a:tcPr>
                </a:tc>
                <a:extLst>
                  <a:ext uri="{0D108BD9-81ED-4DB2-BD59-A6C34878D82A}">
                    <a16:rowId xmlns:a16="http://schemas.microsoft.com/office/drawing/2014/main" val="10000"/>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HOUSTON</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-1.4</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1.4</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-0.5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-1.7</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-1.0</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-1.5</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-1.2</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-1.3</a:t>
                      </a:r>
                    </a:p>
                  </a:txBody>
                  <a:tcPr marL="0" marR="0" marT="0" marB="0" anchor="ctr">
                    <a:lnL w="0" cap="flat" cmpd="sng" algn="ctr">
                      <a:noFill/>
                      <a:prstDash val="solid"/>
                    </a:lnL>
                    <a:lnR w="0" cap="flat" cmpd="sng" algn="ctr">
                      <a:noFill/>
                      <a:prstDash val="solid"/>
                    </a:lnR>
                    <a:lnT w="19050" cap="flat" cmpd="sng" algn="ctr">
                      <a:solidFill>
                        <a:srgbClr val="000000"/>
                      </a:solidFill>
                      <a:prstDash val="solid"/>
                      <a:round/>
                      <a:headEnd type="none" w="med" len="med"/>
                      <a:tailEnd type="none" w="med" len="med"/>
                    </a:lnT>
                    <a:lnB w="0" cap="flat" cmpd="sng" algn="ctr">
                      <a:noFill/>
                      <a:prstDash val="solid"/>
                    </a:lnB>
                    <a:solidFill>
                      <a:srgbClr val="EFEFEF">
                        <a:alpha val="100000"/>
                      </a:srgbClr>
                    </a:solidFill>
                  </a:tcPr>
                </a:tc>
                <a:extLst>
                  <a:ext uri="{0D108BD9-81ED-4DB2-BD59-A6C34878D82A}">
                    <a16:rowId xmlns:a16="http://schemas.microsoft.com/office/drawing/2014/main" val="10001"/>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NORTH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1.0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-1.9</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-1.8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FFFFFF">
                        <a:alpha val="0"/>
                      </a:srgbClr>
                    </a:solidFill>
                  </a:tcPr>
                </a:tc>
                <a:extLst>
                  <a:ext uri="{0D108BD9-81ED-4DB2-BD59-A6C34878D82A}">
                    <a16:rowId xmlns:a16="http://schemas.microsoft.com/office/drawing/2014/main" val="10002"/>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SOUTH</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-3.4</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-0.6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-3.7</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-2.8</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-3.1</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-3.3</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-4.2</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-3.6</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-3.5</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-4.0</a:t>
                      </a:r>
                    </a:p>
                  </a:txBody>
                  <a:tcPr marL="0" marR="0" marT="0" marB="0" anchor="ctr">
                    <a:lnL w="0" cap="flat" cmpd="sng" algn="ctr">
                      <a:noFill/>
                      <a:prstDash val="solid"/>
                    </a:lnL>
                    <a:lnR w="0" cap="flat" cmpd="sng" algn="ctr">
                      <a:noFill/>
                      <a:prstDash val="solid"/>
                    </a:lnR>
                    <a:lnT w="0" cap="flat" cmpd="sng" algn="ctr">
                      <a:no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3"/>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WEST</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-7.2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-6.6</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-3.8</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-5.2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-5.5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-4.8</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-5.3</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-5.5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-6.0</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-6.5</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-6.7</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-7.2</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-8.7</a:t>
                      </a:r>
                    </a:p>
                  </a:txBody>
                  <a:tcPr marL="0" marR="0" marT="0" marB="0" anchor="ctr">
                    <a:lnL w="0" cap="flat" cmpd="sng" algn="ctr">
                      <a:noFill/>
                      <a:prstDash val="solid"/>
                    </a:lnL>
                    <a:lnR w="0" cap="flat" cmpd="sng" algn="ctr">
                      <a:noFill/>
                      <a:prstDash val="solid"/>
                    </a:lnR>
                    <a:lnT w="0" cap="flat" cmpd="sng" algn="ctr">
                      <a:noFill/>
                      <a:prstDash val="solid"/>
                    </a:lnT>
                    <a:lnB w="19050" cap="flat" cmpd="sng" algn="ctr">
                      <a:solidFill>
                        <a:srgbClr val="000000">
                          <a:alpha val="100000"/>
                        </a:srgbClr>
                      </a:solidFill>
                      <a:prstDash val="solid"/>
                    </a:lnB>
                    <a:solidFill>
                      <a:srgbClr val="FFFFFF">
                        <a:alpha val="0"/>
                      </a:srgbClr>
                    </a:solidFill>
                  </a:tcPr>
                </a:tc>
                <a:extLst>
                  <a:ext uri="{0D108BD9-81ED-4DB2-BD59-A6C34878D82A}">
                    <a16:rowId xmlns:a16="http://schemas.microsoft.com/office/drawing/2014/main" val="10004"/>
                  </a:ext>
                </a:extLst>
              </a:tr>
              <a:tr h="182880">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TOTAL</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a:solidFill>
                            <a:srgbClr val="000000">
                              <a:alpha val="100000"/>
                            </a:srgbClr>
                          </a:solidFill>
                          <a:latin typeface="Times New Roman"/>
                          <a:cs typeface="Times New Roman"/>
                          <a:sym typeface="Times New Roman"/>
                        </a:rPr>
                        <a:t> -2.5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 0.6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-2.3</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-2.6</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-1.8</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-2.1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-2.2</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-3.0</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-2.5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-2.5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-2.5</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tc>
                  <a:txBody>
                    <a:bodyPr/>
                    <a:lstStyle/>
                    <a:p>
                      <a:pPr marL="0" marR="0" algn="l">
                        <a:lnSpc>
                          <a:spcPct val="100000"/>
                        </a:lnSpc>
                        <a:spcBef>
                          <a:spcPts val="0"/>
                        </a:spcBef>
                        <a:spcAft>
                          <a:spcPts val="0"/>
                        </a:spcAft>
                        <a:buNone/>
                      </a:pPr>
                      <a:r>
                        <a:rPr sz="900" b="0" i="0" u="none" cap="none" dirty="0">
                          <a:solidFill>
                            <a:srgbClr val="000000">
                              <a:alpha val="100000"/>
                            </a:srgbClr>
                          </a:solidFill>
                          <a:latin typeface="Times New Roman"/>
                          <a:cs typeface="Times New Roman"/>
                          <a:sym typeface="Times New Roman"/>
                        </a:rPr>
                        <a:t>-3.1</a:t>
                      </a:r>
                    </a:p>
                  </a:txBody>
                  <a:tcPr marL="0" marR="0" marT="0" marB="0" anchor="ctr">
                    <a:lnL w="0" cap="flat" cmpd="sng" algn="ctr">
                      <a:noFill/>
                      <a:prstDash val="solid"/>
                    </a:lnL>
                    <a:lnR w="0" cap="flat" cmpd="sng" algn="ctr">
                      <a:noFill/>
                      <a:prstDash val="solid"/>
                    </a:lnR>
                    <a:lnT w="19050" cap="flat" cmpd="sng" algn="ctr">
                      <a:solidFill>
                        <a:srgbClr val="000000">
                          <a:alpha val="100000"/>
                        </a:srgbClr>
                      </a:solidFill>
                      <a:prstDash val="solid"/>
                    </a:lnT>
                    <a:lnB w="0" cap="flat" cmpd="sng" algn="ctr">
                      <a:noFill/>
                      <a:prstDash val="solid"/>
                    </a:lnB>
                    <a:solidFill>
                      <a:srgbClr val="EFEFEF">
                        <a:alpha val="100000"/>
                      </a:srgb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708988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73110-00D6-457C-B513-43599C1E58CB}"/>
              </a:ext>
            </a:extLst>
          </p:cNvPr>
          <p:cNvSpPr>
            <a:spLocks noGrp="1"/>
          </p:cNvSpPr>
          <p:nvPr>
            <p:ph type="title"/>
          </p:nvPr>
        </p:nvSpPr>
        <p:spPr>
          <a:xfrm>
            <a:off x="381000" y="243682"/>
            <a:ext cx="8458200" cy="670718"/>
          </a:xfrm>
        </p:spPr>
        <p:txBody>
          <a:bodyPr/>
          <a:lstStyle/>
          <a:p>
            <a:r>
              <a:rPr lang="en-US" dirty="0"/>
              <a:t>26.2 Securitization Default Charge</a:t>
            </a:r>
            <a:br>
              <a:rPr lang="en-US" dirty="0"/>
            </a:br>
            <a:r>
              <a:rPr lang="en-US" dirty="0"/>
              <a:t>27.3 Securitization Uplift Charge</a:t>
            </a:r>
          </a:p>
        </p:txBody>
      </p:sp>
      <p:sp>
        <p:nvSpPr>
          <p:cNvPr id="3" name="Slide Number Placeholder 3">
            <a:extLst>
              <a:ext uri="{FF2B5EF4-FFF2-40B4-BE49-F238E27FC236}">
                <a16:creationId xmlns:a16="http://schemas.microsoft.com/office/drawing/2014/main" id="{E50D0AA4-9074-475F-9A01-F6376BF8E476}"/>
              </a:ext>
            </a:extLst>
          </p:cNvPr>
          <p:cNvSpPr>
            <a:spLocks noGrp="1"/>
          </p:cNvSpPr>
          <p:nvPr>
            <p:ph type="sldNum" sz="quarter" idx="4"/>
          </p:nvPr>
        </p:nvSpPr>
        <p:spPr/>
        <p:txBody>
          <a:bodyPr/>
          <a:lstStyle/>
          <a:p>
            <a:fld id="{1D93BD3E-1E9A-4970-A6F7-E7AC52762E0C}" type="slidenum">
              <a:rPr lang="en-US" smtClean="0"/>
              <a:pPr/>
              <a:t>12</a:t>
            </a:fld>
            <a:endParaRPr lang="en-US"/>
          </a:p>
        </p:txBody>
      </p:sp>
      <p:sp>
        <p:nvSpPr>
          <p:cNvPr id="4" name="TextBox 7">
            <a:extLst>
              <a:ext uri="{FF2B5EF4-FFF2-40B4-BE49-F238E27FC236}">
                <a16:creationId xmlns:a16="http://schemas.microsoft.com/office/drawing/2014/main" id="{C2EC64D6-D670-4B37-A069-99419820F195}"/>
              </a:ext>
            </a:extLst>
          </p:cNvPr>
          <p:cNvSpPr txBox="1"/>
          <p:nvPr/>
        </p:nvSpPr>
        <p:spPr>
          <a:xfrm>
            <a:off x="4879650" y="6019800"/>
            <a:ext cx="3787140" cy="246221"/>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00" baseline="30000" dirty="0">
                <a:solidFill>
                  <a:srgbClr val="000000">
                    <a:alpha val="100000"/>
                  </a:srgbClr>
                </a:solidFill>
                <a:latin typeface="Times New Roman"/>
                <a:ea typeface="Times New Roman"/>
                <a:cs typeface="Times New Roman"/>
              </a:rPr>
              <a:t>1</a:t>
            </a:r>
            <a:r>
              <a:rPr lang="en-US" sz="1000" dirty="0">
                <a:solidFill>
                  <a:srgbClr val="000000">
                    <a:alpha val="100000"/>
                  </a:srgbClr>
                </a:solidFill>
                <a:latin typeface="Times New Roman"/>
                <a:ea typeface="Times New Roman"/>
                <a:cs typeface="Times New Roman"/>
              </a:rPr>
              <a:t>The data provided is grouped by the month the amount was invoiced. </a:t>
            </a:r>
          </a:p>
        </p:txBody>
      </p:sp>
      <p:graphicFrame>
        <p:nvGraphicFramePr>
          <p:cNvPr id="5" name="Table 4">
            <a:extLst>
              <a:ext uri="{FF2B5EF4-FFF2-40B4-BE49-F238E27FC236}">
                <a16:creationId xmlns:a16="http://schemas.microsoft.com/office/drawing/2014/main" id="{1E44242E-436C-EABC-0AA6-1078E3116FD7}"/>
              </a:ext>
            </a:extLst>
          </p:cNvPr>
          <p:cNvGraphicFramePr>
            <a:graphicFrameLocks noGrp="1"/>
          </p:cNvGraphicFramePr>
          <p:nvPr>
            <p:extLst>
              <p:ext uri="{D42A27DB-BD31-4B8C-83A1-F6EECF244321}">
                <p14:modId xmlns:p14="http://schemas.microsoft.com/office/powerpoint/2010/main" val="3629511207"/>
              </p:ext>
            </p:extLst>
          </p:nvPr>
        </p:nvGraphicFramePr>
        <p:xfrm>
          <a:off x="4677058" y="1066800"/>
          <a:ext cx="3962396" cy="4800604"/>
        </p:xfrm>
        <a:graphic>
          <a:graphicData uri="http://schemas.openxmlformats.org/drawingml/2006/table">
            <a:tbl>
              <a:tblPr/>
              <a:tblGrid>
                <a:gridCol w="1342523">
                  <a:extLst>
                    <a:ext uri="{9D8B030D-6E8A-4147-A177-3AD203B41FA5}">
                      <a16:colId xmlns:a16="http://schemas.microsoft.com/office/drawing/2014/main" val="3665758827"/>
                    </a:ext>
                  </a:extLst>
                </a:gridCol>
                <a:gridCol w="1016668">
                  <a:extLst>
                    <a:ext uri="{9D8B030D-6E8A-4147-A177-3AD203B41FA5}">
                      <a16:colId xmlns:a16="http://schemas.microsoft.com/office/drawing/2014/main" val="2822741041"/>
                    </a:ext>
                  </a:extLst>
                </a:gridCol>
                <a:gridCol w="977564">
                  <a:extLst>
                    <a:ext uri="{9D8B030D-6E8A-4147-A177-3AD203B41FA5}">
                      <a16:colId xmlns:a16="http://schemas.microsoft.com/office/drawing/2014/main" val="1145590561"/>
                    </a:ext>
                  </a:extLst>
                </a:gridCol>
                <a:gridCol w="625641">
                  <a:extLst>
                    <a:ext uri="{9D8B030D-6E8A-4147-A177-3AD203B41FA5}">
                      <a16:colId xmlns:a16="http://schemas.microsoft.com/office/drawing/2014/main" val="2306494115"/>
                    </a:ext>
                  </a:extLst>
                </a:gridCol>
              </a:tblGrid>
              <a:tr h="660546">
                <a:tc>
                  <a:txBody>
                    <a:bodyPr/>
                    <a:lstStyle/>
                    <a:p>
                      <a:pPr algn="ctr" rtl="0" fontAlgn="ctr"/>
                      <a:r>
                        <a:rPr lang="en-US" sz="900" b="1" i="0" u="none" strike="noStrike" dirty="0">
                          <a:solidFill>
                            <a:srgbClr val="000000"/>
                          </a:solidFill>
                          <a:effectLst/>
                          <a:latin typeface="Arial" panose="020B0604020202020204" pitchFamily="34" charset="0"/>
                        </a:rPr>
                        <a:t>Subchapter N</a:t>
                      </a:r>
                      <a:r>
                        <a:rPr lang="en-US" sz="900" b="1" i="0" u="none" strike="noStrike" baseline="30000" dirty="0">
                          <a:solidFill>
                            <a:srgbClr val="000000"/>
                          </a:solidFill>
                          <a:effectLst/>
                          <a:latin typeface="Arial" panose="020B0604020202020204" pitchFamily="34" charset="0"/>
                        </a:rPr>
                        <a:t>1</a:t>
                      </a:r>
                      <a:r>
                        <a:rPr lang="en-US" sz="900" b="1" i="0" u="none" strike="noStrike" dirty="0">
                          <a:solidFill>
                            <a:srgbClr val="000000"/>
                          </a:solidFill>
                          <a:effectLst/>
                          <a:latin typeface="Arial" panose="020B0604020202020204" pitchFamily="34" charset="0"/>
                        </a:rPr>
                        <a:t> Invoice Month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a:solidFill>
                            <a:srgbClr val="000000"/>
                          </a:solidFill>
                          <a:effectLst/>
                          <a:latin typeface="Arial" panose="020B0604020202020204" pitchFamily="34" charset="0"/>
                        </a:rPr>
                        <a:t>Monthly Uplift ($) (MTSUCDA)</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a:solidFill>
                            <a:srgbClr val="000000"/>
                          </a:solidFill>
                          <a:effectLst/>
                          <a:latin typeface="Arial" panose="020B0604020202020204" pitchFamily="34" charset="0"/>
                        </a:rPr>
                        <a:t>Non-Optout RTAML (MWh)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a:solidFill>
                            <a:srgbClr val="000000"/>
                          </a:solidFill>
                          <a:effectLst/>
                          <a:latin typeface="Arial" panose="020B0604020202020204" pitchFamily="34" charset="0"/>
                        </a:rPr>
                        <a:t>$/MWh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4270564177"/>
                  </a:ext>
                </a:extLst>
              </a:tr>
              <a:tr h="318466">
                <a:tc>
                  <a:txBody>
                    <a:bodyPr/>
                    <a:lstStyle/>
                    <a:p>
                      <a:pPr algn="ctr" rtl="0" fontAlgn="ctr"/>
                      <a:r>
                        <a:rPr lang="en-US" sz="1000" b="0" i="0" u="none" strike="noStrike">
                          <a:solidFill>
                            <a:srgbClr val="000000"/>
                          </a:solidFill>
                          <a:effectLst/>
                          <a:latin typeface="Arial" panose="020B0604020202020204" pitchFamily="34" charset="0"/>
                        </a:rPr>
                        <a:t>Mar-24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11,366,927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16,786,645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0.68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133633839"/>
                  </a:ext>
                </a:extLst>
              </a:tr>
              <a:tr h="318466">
                <a:tc>
                  <a:txBody>
                    <a:bodyPr/>
                    <a:lstStyle/>
                    <a:p>
                      <a:pPr algn="ctr" rtl="0" fontAlgn="ctr"/>
                      <a:r>
                        <a:rPr lang="en-US" sz="1000" b="0" i="0" u="none" strike="noStrike">
                          <a:solidFill>
                            <a:srgbClr val="000000"/>
                          </a:solidFill>
                          <a:effectLst/>
                          <a:latin typeface="Arial" panose="020B0604020202020204" pitchFamily="34" charset="0"/>
                        </a:rPr>
                        <a:t>Apr-24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12,542,816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19,363,302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0.65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387999044"/>
                  </a:ext>
                </a:extLst>
              </a:tr>
              <a:tr h="318466">
                <a:tc>
                  <a:txBody>
                    <a:bodyPr/>
                    <a:lstStyle/>
                    <a:p>
                      <a:pPr algn="ctr" rtl="0" fontAlgn="ctr"/>
                      <a:r>
                        <a:rPr lang="en-US" sz="1000" b="0" i="0" u="none" strike="noStrike">
                          <a:solidFill>
                            <a:srgbClr val="000000"/>
                          </a:solidFill>
                          <a:effectLst/>
                          <a:latin typeface="Arial" panose="020B0604020202020204" pitchFamily="34" charset="0"/>
                        </a:rPr>
                        <a:t>May-24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11,838,559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22,144,086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0.53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707452586"/>
                  </a:ext>
                </a:extLst>
              </a:tr>
              <a:tr h="318466">
                <a:tc>
                  <a:txBody>
                    <a:bodyPr/>
                    <a:lstStyle/>
                    <a:p>
                      <a:pPr algn="ctr" rtl="0" fontAlgn="ctr"/>
                      <a:r>
                        <a:rPr lang="en-US" sz="1000" b="0" i="0" u="none" strike="noStrike">
                          <a:solidFill>
                            <a:srgbClr val="000000"/>
                          </a:solidFill>
                          <a:effectLst/>
                          <a:latin typeface="Arial" panose="020B0604020202020204" pitchFamily="34" charset="0"/>
                        </a:rPr>
                        <a:t>Jun-24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10,692,892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22,942,646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0.47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982274738"/>
                  </a:ext>
                </a:extLst>
              </a:tr>
              <a:tr h="318466">
                <a:tc>
                  <a:txBody>
                    <a:bodyPr/>
                    <a:lstStyle/>
                    <a:p>
                      <a:pPr algn="ctr" rtl="0" fontAlgn="ctr"/>
                      <a:r>
                        <a:rPr lang="en-US" sz="1000" b="0" i="0" u="none" strike="noStrike">
                          <a:solidFill>
                            <a:srgbClr val="000000"/>
                          </a:solidFill>
                          <a:effectLst/>
                          <a:latin typeface="Arial" panose="020B0604020202020204" pitchFamily="34" charset="0"/>
                        </a:rPr>
                        <a:t>Jul-24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12,602,337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28,219,082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0.45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113303230"/>
                  </a:ext>
                </a:extLst>
              </a:tr>
              <a:tr h="318466">
                <a:tc>
                  <a:txBody>
                    <a:bodyPr/>
                    <a:lstStyle/>
                    <a:p>
                      <a:pPr algn="ctr" rtl="0" fontAlgn="ctr"/>
                      <a:r>
                        <a:rPr lang="en-US" sz="1000" b="0" i="0" u="none" strike="noStrike">
                          <a:solidFill>
                            <a:srgbClr val="000000"/>
                          </a:solidFill>
                          <a:effectLst/>
                          <a:latin typeface="Arial" panose="020B0604020202020204" pitchFamily="34" charset="0"/>
                        </a:rPr>
                        <a:t>Aug-24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11,538,720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28,316,260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0.41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245109851"/>
                  </a:ext>
                </a:extLst>
              </a:tr>
              <a:tr h="318466">
                <a:tc>
                  <a:txBody>
                    <a:bodyPr/>
                    <a:lstStyle/>
                    <a:p>
                      <a:pPr algn="ctr" rtl="0" fontAlgn="ctr"/>
                      <a:r>
                        <a:rPr lang="en-US" sz="1000" b="0" i="0" u="none" strike="noStrike">
                          <a:solidFill>
                            <a:srgbClr val="000000"/>
                          </a:solidFill>
                          <a:effectLst/>
                          <a:latin typeface="Arial" panose="020B0604020202020204" pitchFamily="34" charset="0"/>
                        </a:rPr>
                        <a:t>Sep-24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11,923,344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25,095,617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0.48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584153553"/>
                  </a:ext>
                </a:extLst>
              </a:tr>
              <a:tr h="318466">
                <a:tc>
                  <a:txBody>
                    <a:bodyPr/>
                    <a:lstStyle/>
                    <a:p>
                      <a:pPr algn="ctr" rtl="0" fontAlgn="ctr"/>
                      <a:r>
                        <a:rPr lang="en-US" sz="1000" b="0" i="0" u="none" strike="noStrike">
                          <a:solidFill>
                            <a:srgbClr val="000000"/>
                          </a:solidFill>
                          <a:effectLst/>
                          <a:latin typeface="Arial" panose="020B0604020202020204" pitchFamily="34" charset="0"/>
                        </a:rPr>
                        <a:t>Oct-24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11,923,344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22,173,377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0.54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854805498"/>
                  </a:ext>
                </a:extLst>
              </a:tr>
              <a:tr h="318466">
                <a:tc>
                  <a:txBody>
                    <a:bodyPr/>
                    <a:lstStyle/>
                    <a:p>
                      <a:pPr algn="ctr" rtl="0" fontAlgn="ctr"/>
                      <a:r>
                        <a:rPr lang="en-US" sz="1000" b="0" i="0" u="none" strike="noStrike">
                          <a:solidFill>
                            <a:srgbClr val="000000"/>
                          </a:solidFill>
                          <a:effectLst/>
                          <a:latin typeface="Arial" panose="020B0604020202020204" pitchFamily="34" charset="0"/>
                        </a:rPr>
                        <a:t>Nov-24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10,430,100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17,575,514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0.59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242372196"/>
                  </a:ext>
                </a:extLst>
              </a:tr>
              <a:tr h="318466">
                <a:tc>
                  <a:txBody>
                    <a:bodyPr/>
                    <a:lstStyle/>
                    <a:p>
                      <a:pPr algn="ctr" rtl="0" fontAlgn="ctr"/>
                      <a:r>
                        <a:rPr lang="en-US" sz="1000" b="0" i="0" u="none" strike="noStrike">
                          <a:solidFill>
                            <a:srgbClr val="000000"/>
                          </a:solidFill>
                          <a:effectLst/>
                          <a:latin typeface="Arial" panose="020B0604020202020204" pitchFamily="34" charset="0"/>
                        </a:rPr>
                        <a:t>Dec-24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13,134,200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21,338,248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0.62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712038788"/>
                  </a:ext>
                </a:extLst>
              </a:tr>
              <a:tr h="318466">
                <a:tc>
                  <a:txBody>
                    <a:bodyPr/>
                    <a:lstStyle/>
                    <a:p>
                      <a:pPr algn="ctr" rtl="0" fontAlgn="ctr"/>
                      <a:r>
                        <a:rPr lang="en-US" sz="1000" b="0" i="0" u="none" strike="noStrike">
                          <a:solidFill>
                            <a:srgbClr val="000000"/>
                          </a:solidFill>
                          <a:effectLst/>
                          <a:latin typeface="Arial" panose="020B0604020202020204" pitchFamily="34" charset="0"/>
                        </a:rPr>
                        <a:t>Jan-25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11,975,300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22,884,238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0.52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991872400"/>
                  </a:ext>
                </a:extLst>
              </a:tr>
              <a:tr h="318466">
                <a:tc>
                  <a:txBody>
                    <a:bodyPr/>
                    <a:lstStyle/>
                    <a:p>
                      <a:pPr algn="ctr" rtl="0" fontAlgn="ctr"/>
                      <a:r>
                        <a:rPr lang="en-US" sz="1000" b="0" i="0" u="none" strike="noStrike">
                          <a:solidFill>
                            <a:srgbClr val="000000"/>
                          </a:solidFill>
                          <a:effectLst/>
                          <a:latin typeface="Arial" panose="020B0604020202020204" pitchFamily="34" charset="0"/>
                        </a:rPr>
                        <a:t>Feb-25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10,965,136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19,745,782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0.56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973007019"/>
                  </a:ext>
                </a:extLst>
              </a:tr>
              <a:tr h="318466">
                <a:tc>
                  <a:txBody>
                    <a:bodyPr/>
                    <a:lstStyle/>
                    <a:p>
                      <a:pPr algn="ctr" rtl="0" fontAlgn="ctr"/>
                      <a:r>
                        <a:rPr lang="en-US" sz="1000" b="0" i="0" u="none" strike="noStrike">
                          <a:solidFill>
                            <a:srgbClr val="000000"/>
                          </a:solidFill>
                          <a:effectLst/>
                          <a:latin typeface="Arial" panose="020B0604020202020204" pitchFamily="34" charset="0"/>
                        </a:rPr>
                        <a:t>Mar-25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12,139,972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19,156,287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dirty="0">
                          <a:solidFill>
                            <a:srgbClr val="000000"/>
                          </a:solidFill>
                          <a:effectLst/>
                          <a:latin typeface="Arial" panose="020B0604020202020204" pitchFamily="34" charset="0"/>
                        </a:rPr>
                        <a:t>0.63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295096573"/>
                  </a:ext>
                </a:extLst>
              </a:tr>
            </a:tbl>
          </a:graphicData>
        </a:graphic>
      </p:graphicFrame>
      <p:graphicFrame>
        <p:nvGraphicFramePr>
          <p:cNvPr id="6" name="Table 5">
            <a:extLst>
              <a:ext uri="{FF2B5EF4-FFF2-40B4-BE49-F238E27FC236}">
                <a16:creationId xmlns:a16="http://schemas.microsoft.com/office/drawing/2014/main" id="{D283B1B4-0147-38AB-22A5-F8FE607881E0}"/>
              </a:ext>
            </a:extLst>
          </p:cNvPr>
          <p:cNvGraphicFramePr>
            <a:graphicFrameLocks noGrp="1"/>
          </p:cNvGraphicFramePr>
          <p:nvPr>
            <p:extLst>
              <p:ext uri="{D42A27DB-BD31-4B8C-83A1-F6EECF244321}">
                <p14:modId xmlns:p14="http://schemas.microsoft.com/office/powerpoint/2010/main" val="3374546870"/>
              </p:ext>
            </p:extLst>
          </p:nvPr>
        </p:nvGraphicFramePr>
        <p:xfrm>
          <a:off x="381000" y="1066801"/>
          <a:ext cx="3886198" cy="4800603"/>
        </p:xfrm>
        <a:graphic>
          <a:graphicData uri="http://schemas.openxmlformats.org/drawingml/2006/table">
            <a:tbl>
              <a:tblPr/>
              <a:tblGrid>
                <a:gridCol w="1100515">
                  <a:extLst>
                    <a:ext uri="{9D8B030D-6E8A-4147-A177-3AD203B41FA5}">
                      <a16:colId xmlns:a16="http://schemas.microsoft.com/office/drawing/2014/main" val="3877628444"/>
                    </a:ext>
                  </a:extLst>
                </a:gridCol>
                <a:gridCol w="966079">
                  <a:extLst>
                    <a:ext uri="{9D8B030D-6E8A-4147-A177-3AD203B41FA5}">
                      <a16:colId xmlns:a16="http://schemas.microsoft.com/office/drawing/2014/main" val="1735079822"/>
                    </a:ext>
                  </a:extLst>
                </a:gridCol>
                <a:gridCol w="891043">
                  <a:extLst>
                    <a:ext uri="{9D8B030D-6E8A-4147-A177-3AD203B41FA5}">
                      <a16:colId xmlns:a16="http://schemas.microsoft.com/office/drawing/2014/main" val="2051531450"/>
                    </a:ext>
                  </a:extLst>
                </a:gridCol>
                <a:gridCol w="928561">
                  <a:extLst>
                    <a:ext uri="{9D8B030D-6E8A-4147-A177-3AD203B41FA5}">
                      <a16:colId xmlns:a16="http://schemas.microsoft.com/office/drawing/2014/main" val="1630269059"/>
                    </a:ext>
                  </a:extLst>
                </a:gridCol>
              </a:tblGrid>
              <a:tr h="660545">
                <a:tc>
                  <a:txBody>
                    <a:bodyPr/>
                    <a:lstStyle/>
                    <a:p>
                      <a:pPr algn="ctr" rtl="0" fontAlgn="ctr"/>
                      <a:r>
                        <a:rPr lang="en-US" sz="900" b="1" i="0" u="none" strike="noStrike" dirty="0">
                          <a:solidFill>
                            <a:srgbClr val="000000"/>
                          </a:solidFill>
                          <a:effectLst/>
                          <a:latin typeface="Arial" panose="020B0604020202020204" pitchFamily="34" charset="0"/>
                        </a:rPr>
                        <a:t>Subchapter M Invoice Month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dirty="0">
                          <a:solidFill>
                            <a:srgbClr val="000000"/>
                          </a:solidFill>
                          <a:effectLst/>
                          <a:latin typeface="Arial" panose="020B0604020202020204" pitchFamily="34" charset="0"/>
                        </a:rPr>
                        <a:t>Reference Month (RTM_FINAL data)</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dirty="0">
                          <a:solidFill>
                            <a:srgbClr val="000000"/>
                          </a:solidFill>
                          <a:effectLst/>
                          <a:latin typeface="Arial" panose="020B0604020202020204" pitchFamily="34" charset="0"/>
                        </a:rPr>
                        <a:t>Monthly Uplift ($) (TSDCMA)</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gn="ctr" rtl="0" fontAlgn="ctr"/>
                      <a:r>
                        <a:rPr lang="en-US" sz="900" b="1" i="0" u="none" strike="noStrike" dirty="0">
                          <a:solidFill>
                            <a:srgbClr val="000000"/>
                          </a:solidFill>
                          <a:effectLst/>
                          <a:latin typeface="Arial" panose="020B0604020202020204" pitchFamily="34" charset="0"/>
                        </a:rPr>
                        <a:t>SDCMMATOT (MWh)</a:t>
                      </a:r>
                    </a:p>
                  </a:txBody>
                  <a:tcPr marL="8677" marR="8677" marT="867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2746559365"/>
                  </a:ext>
                </a:extLst>
              </a:tr>
              <a:tr h="318466">
                <a:tc>
                  <a:txBody>
                    <a:bodyPr/>
                    <a:lstStyle/>
                    <a:p>
                      <a:pPr algn="ctr" rtl="0" fontAlgn="ctr"/>
                      <a:r>
                        <a:rPr lang="en-US" sz="1000" b="0" i="0" u="none" strike="noStrike">
                          <a:solidFill>
                            <a:srgbClr val="000000"/>
                          </a:solidFill>
                          <a:effectLst/>
                          <a:latin typeface="Arial" panose="020B0604020202020204" pitchFamily="34" charset="0"/>
                        </a:rPr>
                        <a:t>Mar-24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Dec-23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1,897,324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238,659,437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187710244"/>
                  </a:ext>
                </a:extLst>
              </a:tr>
              <a:tr h="318466">
                <a:tc>
                  <a:txBody>
                    <a:bodyPr/>
                    <a:lstStyle/>
                    <a:p>
                      <a:pPr algn="ctr" rtl="0" fontAlgn="ctr"/>
                      <a:r>
                        <a:rPr lang="en-US" sz="1000" b="0" i="0" u="none" strike="noStrike">
                          <a:solidFill>
                            <a:srgbClr val="000000"/>
                          </a:solidFill>
                          <a:effectLst/>
                          <a:latin typeface="Arial" panose="020B0604020202020204" pitchFamily="34" charset="0"/>
                        </a:rPr>
                        <a:t>Apr-24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Jan-24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1,897,324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239,846,950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680090260"/>
                  </a:ext>
                </a:extLst>
              </a:tr>
              <a:tr h="318466">
                <a:tc>
                  <a:txBody>
                    <a:bodyPr/>
                    <a:lstStyle/>
                    <a:p>
                      <a:pPr algn="ctr" rtl="0" fontAlgn="ctr"/>
                      <a:r>
                        <a:rPr lang="en-US" sz="1000" b="0" i="0" u="none" strike="noStrike">
                          <a:solidFill>
                            <a:srgbClr val="000000"/>
                          </a:solidFill>
                          <a:effectLst/>
                          <a:latin typeface="Arial" panose="020B0604020202020204" pitchFamily="34" charset="0"/>
                        </a:rPr>
                        <a:t>May-24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Feb-24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1,926,208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223,533,999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052568208"/>
                  </a:ext>
                </a:extLst>
              </a:tr>
              <a:tr h="318466">
                <a:tc>
                  <a:txBody>
                    <a:bodyPr/>
                    <a:lstStyle/>
                    <a:p>
                      <a:pPr algn="ctr" rtl="0" fontAlgn="ctr"/>
                      <a:r>
                        <a:rPr lang="en-US" sz="1000" b="0" i="0" u="none" strike="noStrike">
                          <a:solidFill>
                            <a:srgbClr val="000000"/>
                          </a:solidFill>
                          <a:effectLst/>
                          <a:latin typeface="Arial" panose="020B0604020202020204" pitchFamily="34" charset="0"/>
                        </a:rPr>
                        <a:t>Jun-24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Mar-24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1,926,208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239,187,399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513327973"/>
                  </a:ext>
                </a:extLst>
              </a:tr>
              <a:tr h="318466">
                <a:tc>
                  <a:txBody>
                    <a:bodyPr/>
                    <a:lstStyle/>
                    <a:p>
                      <a:pPr algn="ctr" rtl="0" fontAlgn="ctr"/>
                      <a:r>
                        <a:rPr lang="en-US" sz="1000" b="0" i="0" u="none" strike="noStrike">
                          <a:solidFill>
                            <a:srgbClr val="000000"/>
                          </a:solidFill>
                          <a:effectLst/>
                          <a:latin typeface="Arial" panose="020B0604020202020204" pitchFamily="34" charset="0"/>
                        </a:rPr>
                        <a:t>Jul-24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Apr-24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1,926,208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225,048,389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4153084073"/>
                  </a:ext>
                </a:extLst>
              </a:tr>
              <a:tr h="318466">
                <a:tc>
                  <a:txBody>
                    <a:bodyPr/>
                    <a:lstStyle/>
                    <a:p>
                      <a:pPr algn="ctr" rtl="0" fontAlgn="ctr"/>
                      <a:r>
                        <a:rPr lang="en-US" sz="1000" b="0" i="0" u="none" strike="noStrike">
                          <a:solidFill>
                            <a:srgbClr val="000000"/>
                          </a:solidFill>
                          <a:effectLst/>
                          <a:latin typeface="Arial" panose="020B0604020202020204" pitchFamily="34" charset="0"/>
                        </a:rPr>
                        <a:t>Aug-24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May-24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1,926,208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241,905,226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27312673"/>
                  </a:ext>
                </a:extLst>
              </a:tr>
              <a:tr h="318466">
                <a:tc>
                  <a:txBody>
                    <a:bodyPr/>
                    <a:lstStyle/>
                    <a:p>
                      <a:pPr algn="ctr" rtl="0" fontAlgn="ctr"/>
                      <a:r>
                        <a:rPr lang="en-US" sz="1000" b="0" i="0" u="none" strike="noStrike">
                          <a:solidFill>
                            <a:srgbClr val="000000"/>
                          </a:solidFill>
                          <a:effectLst/>
                          <a:latin typeface="Arial" panose="020B0604020202020204" pitchFamily="34" charset="0"/>
                        </a:rPr>
                        <a:t>Sep-24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Jun-24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1,926,208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242,555,565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648201971"/>
                  </a:ext>
                </a:extLst>
              </a:tr>
              <a:tr h="318466">
                <a:tc>
                  <a:txBody>
                    <a:bodyPr/>
                    <a:lstStyle/>
                    <a:p>
                      <a:pPr algn="ctr" rtl="0" fontAlgn="ctr"/>
                      <a:r>
                        <a:rPr lang="en-US" sz="1000" b="0" i="0" u="none" strike="noStrike">
                          <a:solidFill>
                            <a:srgbClr val="000000"/>
                          </a:solidFill>
                          <a:effectLst/>
                          <a:latin typeface="Arial" panose="020B0604020202020204" pitchFamily="34" charset="0"/>
                        </a:rPr>
                        <a:t>Oct-24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Jul-24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1,926,208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265,253,998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632747044"/>
                  </a:ext>
                </a:extLst>
              </a:tr>
              <a:tr h="318466">
                <a:tc>
                  <a:txBody>
                    <a:bodyPr/>
                    <a:lstStyle/>
                    <a:p>
                      <a:pPr algn="ctr" rtl="0" fontAlgn="ctr"/>
                      <a:r>
                        <a:rPr lang="en-US" sz="1000" b="0" i="0" u="none" strike="noStrike">
                          <a:solidFill>
                            <a:srgbClr val="000000"/>
                          </a:solidFill>
                          <a:effectLst/>
                          <a:latin typeface="Arial" panose="020B0604020202020204" pitchFamily="34" charset="0"/>
                        </a:rPr>
                        <a:t>Nov-24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Aug-24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2,234,826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261,274,635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26823464"/>
                  </a:ext>
                </a:extLst>
              </a:tr>
              <a:tr h="318466">
                <a:tc>
                  <a:txBody>
                    <a:bodyPr/>
                    <a:lstStyle/>
                    <a:p>
                      <a:pPr algn="ctr" rtl="0" fontAlgn="ctr"/>
                      <a:r>
                        <a:rPr lang="en-US" sz="1000" b="0" i="0" u="none" strike="noStrike">
                          <a:solidFill>
                            <a:srgbClr val="000000"/>
                          </a:solidFill>
                          <a:effectLst/>
                          <a:latin typeface="Arial" panose="020B0604020202020204" pitchFamily="34" charset="0"/>
                        </a:rPr>
                        <a:t>Dec-24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Sep-24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2,234,826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254,909,036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413346149"/>
                  </a:ext>
                </a:extLst>
              </a:tr>
              <a:tr h="318466">
                <a:tc>
                  <a:txBody>
                    <a:bodyPr/>
                    <a:lstStyle/>
                    <a:p>
                      <a:pPr algn="ctr" rtl="0" fontAlgn="ctr"/>
                      <a:r>
                        <a:rPr lang="en-US" sz="1000" b="0" i="0" u="none" strike="noStrike">
                          <a:solidFill>
                            <a:srgbClr val="000000"/>
                          </a:solidFill>
                          <a:effectLst/>
                          <a:latin typeface="Arial" panose="020B0604020202020204" pitchFamily="34" charset="0"/>
                        </a:rPr>
                        <a:t>Jan-25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Oct-24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2,234,826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267,243,422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430070345"/>
                  </a:ext>
                </a:extLst>
              </a:tr>
              <a:tr h="318466">
                <a:tc>
                  <a:txBody>
                    <a:bodyPr/>
                    <a:lstStyle/>
                    <a:p>
                      <a:pPr algn="ctr" rtl="0" fontAlgn="ctr"/>
                      <a:r>
                        <a:rPr lang="en-US" sz="1000" b="0" i="0" u="none" strike="noStrike">
                          <a:solidFill>
                            <a:srgbClr val="000000"/>
                          </a:solidFill>
                          <a:effectLst/>
                          <a:latin typeface="Arial" panose="020B0604020202020204" pitchFamily="34" charset="0"/>
                        </a:rPr>
                        <a:t>Feb-25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Nov-24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2,234,826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Arial" panose="020B0604020202020204" pitchFamily="34" charset="0"/>
                        </a:rPr>
                        <a:t>259,296,832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683135460"/>
                  </a:ext>
                </a:extLst>
              </a:tr>
              <a:tr h="318466">
                <a:tc>
                  <a:txBody>
                    <a:bodyPr/>
                    <a:lstStyle/>
                    <a:p>
                      <a:pPr algn="ctr" rtl="0" fontAlgn="ctr"/>
                      <a:r>
                        <a:rPr lang="en-US" sz="1000" b="0" i="0" u="none" strike="noStrike">
                          <a:solidFill>
                            <a:srgbClr val="000000"/>
                          </a:solidFill>
                          <a:effectLst/>
                          <a:latin typeface="Arial" panose="020B0604020202020204" pitchFamily="34" charset="0"/>
                        </a:rPr>
                        <a:t>Mar-25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Dec-24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a:solidFill>
                            <a:srgbClr val="000000"/>
                          </a:solidFill>
                          <a:effectLst/>
                          <a:latin typeface="Arial" panose="020B0604020202020204" pitchFamily="34" charset="0"/>
                        </a:rPr>
                        <a:t>2,234,826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000" b="0" i="0" u="none" strike="noStrike" dirty="0">
                          <a:solidFill>
                            <a:srgbClr val="000000"/>
                          </a:solidFill>
                          <a:effectLst/>
                          <a:latin typeface="Arial" panose="020B0604020202020204" pitchFamily="34" charset="0"/>
                        </a:rPr>
                        <a:t>271,342,237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340061880"/>
                  </a:ext>
                </a:extLst>
              </a:tr>
            </a:tbl>
          </a:graphicData>
        </a:graphic>
      </p:graphicFrame>
    </p:spTree>
    <p:extLst>
      <p:ext uri="{BB962C8B-B14F-4D97-AF65-F5344CB8AC3E}">
        <p14:creationId xmlns:p14="http://schemas.microsoft.com/office/powerpoint/2010/main" val="336770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a:t>
            </a:r>
            <a:r>
              <a:rPr lang="en-US" sz="2000" dirty="0" err="1"/>
              <a:t>i</a:t>
            </a:r>
            <a:r>
              <a:rPr lang="en-US" sz="2000" dirty="0"/>
              <a:t>) Track number of price changes</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a:t>
            </a:fld>
            <a:endParaRPr lang="en-US"/>
          </a:p>
        </p:txBody>
      </p:sp>
      <p:sp>
        <p:nvSpPr>
          <p:cNvPr id="4" name="TextBox 8">
            <a:extLst>
              <a:ext uri="{FF2B5EF4-FFF2-40B4-BE49-F238E27FC236}">
                <a16:creationId xmlns:a16="http://schemas.microsoft.com/office/drawing/2014/main" id="{624221D1-439F-4440-A650-31D787DC01D4}"/>
              </a:ext>
            </a:extLst>
          </p:cNvPr>
          <p:cNvSpPr txBox="1"/>
          <p:nvPr/>
        </p:nvSpPr>
        <p:spPr>
          <a:xfrm>
            <a:off x="152401" y="2321004"/>
            <a:ext cx="8804135" cy="1107996"/>
          </a:xfrm>
          <a:prstGeom prst="rect">
            <a:avLst/>
          </a:prstGeom>
          <a:noFill/>
          <a:ln>
            <a:solidFill>
              <a:schemeClr val="tx1"/>
            </a:solidFill>
          </a:ln>
        </p:spPr>
        <p:txBody>
          <a:bodyPr wrap="square" rtlCol="0">
            <a:spAutoFit/>
          </a:bodyPr>
          <a:lstStyle/>
          <a:p>
            <a:pPr defTabSz="457200"/>
            <a:r>
              <a:rPr lang="en-US" sz="1100" b="1" u="sng" dirty="0">
                <a:solidFill>
                  <a:prstClr val="black"/>
                </a:solidFill>
              </a:rPr>
              <a:t>Notes:</a:t>
            </a:r>
          </a:p>
          <a:p>
            <a:pPr defTabSz="457200"/>
            <a:endParaRPr lang="en-US" sz="1100" b="1" u="sng" dirty="0">
              <a:solidFill>
                <a:prstClr val="black"/>
              </a:solidFill>
            </a:endParaRPr>
          </a:p>
          <a:p>
            <a:pPr defTabSz="457200"/>
            <a:r>
              <a:rPr lang="en-US" sz="1100" dirty="0">
                <a:solidFill>
                  <a:prstClr val="black"/>
                </a:solidFill>
              </a:rPr>
              <a:t>There were no price changes </a:t>
            </a:r>
            <a:r>
              <a:rPr lang="en-US" sz="1100" dirty="0"/>
              <a:t>in Q1 2025.</a:t>
            </a:r>
          </a:p>
          <a:p>
            <a:pPr defTabSz="457200"/>
            <a:endParaRPr lang="en-US" sz="1100" dirty="0">
              <a:solidFill>
                <a:prstClr val="black"/>
              </a:solidFill>
            </a:endParaRPr>
          </a:p>
          <a:p>
            <a:pPr defTabSz="457200"/>
            <a:r>
              <a:rPr lang="en-US" sz="1100" dirty="0">
                <a:solidFill>
                  <a:prstClr val="black"/>
                </a:solidFill>
              </a:rPr>
              <a:t>The price changes reported on this slide display the price corrections that have been done after the Settlement Statement has posted for the Operating Day.</a:t>
            </a:r>
          </a:p>
        </p:txBody>
      </p:sp>
      <p:graphicFrame>
        <p:nvGraphicFramePr>
          <p:cNvPr id="5" name="Table 5">
            <a:extLst>
              <a:ext uri="{FF2B5EF4-FFF2-40B4-BE49-F238E27FC236}">
                <a16:creationId xmlns:a16="http://schemas.microsoft.com/office/drawing/2014/main" id="{BD5497D0-8D99-D284-BD4B-B034543B50C3}"/>
              </a:ext>
            </a:extLst>
          </p:cNvPr>
          <p:cNvGraphicFramePr>
            <a:graphicFrameLocks noGrp="1"/>
          </p:cNvGraphicFramePr>
          <p:nvPr>
            <p:extLst>
              <p:ext uri="{D42A27DB-BD31-4B8C-83A1-F6EECF244321}">
                <p14:modId xmlns:p14="http://schemas.microsoft.com/office/powerpoint/2010/main" val="4294141751"/>
              </p:ext>
            </p:extLst>
          </p:nvPr>
        </p:nvGraphicFramePr>
        <p:xfrm>
          <a:off x="152401" y="1049661"/>
          <a:ext cx="8804134" cy="1062676"/>
        </p:xfrm>
        <a:graphic>
          <a:graphicData uri="http://schemas.openxmlformats.org/drawingml/2006/table">
            <a:tbl>
              <a:tblPr firstRow="1" firstCol="1" bandRow="1"/>
              <a:tblGrid>
                <a:gridCol w="915823">
                  <a:extLst>
                    <a:ext uri="{9D8B030D-6E8A-4147-A177-3AD203B41FA5}">
                      <a16:colId xmlns:a16="http://schemas.microsoft.com/office/drawing/2014/main" val="743556611"/>
                    </a:ext>
                  </a:extLst>
                </a:gridCol>
                <a:gridCol w="626195">
                  <a:extLst>
                    <a:ext uri="{9D8B030D-6E8A-4147-A177-3AD203B41FA5}">
                      <a16:colId xmlns:a16="http://schemas.microsoft.com/office/drawing/2014/main" val="2174999820"/>
                    </a:ext>
                  </a:extLst>
                </a:gridCol>
                <a:gridCol w="556617">
                  <a:extLst>
                    <a:ext uri="{9D8B030D-6E8A-4147-A177-3AD203B41FA5}">
                      <a16:colId xmlns:a16="http://schemas.microsoft.com/office/drawing/2014/main" val="2568518723"/>
                    </a:ext>
                  </a:extLst>
                </a:gridCol>
                <a:gridCol w="556617">
                  <a:extLst>
                    <a:ext uri="{9D8B030D-6E8A-4147-A177-3AD203B41FA5}">
                      <a16:colId xmlns:a16="http://schemas.microsoft.com/office/drawing/2014/main" val="2651780801"/>
                    </a:ext>
                  </a:extLst>
                </a:gridCol>
                <a:gridCol w="556617">
                  <a:extLst>
                    <a:ext uri="{9D8B030D-6E8A-4147-A177-3AD203B41FA5}">
                      <a16:colId xmlns:a16="http://schemas.microsoft.com/office/drawing/2014/main" val="3126400827"/>
                    </a:ext>
                  </a:extLst>
                </a:gridCol>
                <a:gridCol w="626195">
                  <a:extLst>
                    <a:ext uri="{9D8B030D-6E8A-4147-A177-3AD203B41FA5}">
                      <a16:colId xmlns:a16="http://schemas.microsoft.com/office/drawing/2014/main" val="3446221053"/>
                    </a:ext>
                  </a:extLst>
                </a:gridCol>
                <a:gridCol w="626195">
                  <a:extLst>
                    <a:ext uri="{9D8B030D-6E8A-4147-A177-3AD203B41FA5}">
                      <a16:colId xmlns:a16="http://schemas.microsoft.com/office/drawing/2014/main" val="1056596297"/>
                    </a:ext>
                  </a:extLst>
                </a:gridCol>
                <a:gridCol w="556617">
                  <a:extLst>
                    <a:ext uri="{9D8B030D-6E8A-4147-A177-3AD203B41FA5}">
                      <a16:colId xmlns:a16="http://schemas.microsoft.com/office/drawing/2014/main" val="3811677340"/>
                    </a:ext>
                  </a:extLst>
                </a:gridCol>
                <a:gridCol w="556617">
                  <a:extLst>
                    <a:ext uri="{9D8B030D-6E8A-4147-A177-3AD203B41FA5}">
                      <a16:colId xmlns:a16="http://schemas.microsoft.com/office/drawing/2014/main" val="2856715350"/>
                    </a:ext>
                  </a:extLst>
                </a:gridCol>
                <a:gridCol w="556617">
                  <a:extLst>
                    <a:ext uri="{9D8B030D-6E8A-4147-A177-3AD203B41FA5}">
                      <a16:colId xmlns:a16="http://schemas.microsoft.com/office/drawing/2014/main" val="3862785974"/>
                    </a:ext>
                  </a:extLst>
                </a:gridCol>
                <a:gridCol w="556617">
                  <a:extLst>
                    <a:ext uri="{9D8B030D-6E8A-4147-A177-3AD203B41FA5}">
                      <a16:colId xmlns:a16="http://schemas.microsoft.com/office/drawing/2014/main" val="1248453091"/>
                    </a:ext>
                  </a:extLst>
                </a:gridCol>
                <a:gridCol w="591406">
                  <a:extLst>
                    <a:ext uri="{9D8B030D-6E8A-4147-A177-3AD203B41FA5}">
                      <a16:colId xmlns:a16="http://schemas.microsoft.com/office/drawing/2014/main" val="788975113"/>
                    </a:ext>
                  </a:extLst>
                </a:gridCol>
                <a:gridCol w="591406">
                  <a:extLst>
                    <a:ext uri="{9D8B030D-6E8A-4147-A177-3AD203B41FA5}">
                      <a16:colId xmlns:a16="http://schemas.microsoft.com/office/drawing/2014/main" val="1961763710"/>
                    </a:ext>
                  </a:extLst>
                </a:gridCol>
                <a:gridCol w="930595">
                  <a:extLst>
                    <a:ext uri="{9D8B030D-6E8A-4147-A177-3AD203B41FA5}">
                      <a16:colId xmlns:a16="http://schemas.microsoft.com/office/drawing/2014/main" val="3961968274"/>
                    </a:ext>
                  </a:extLst>
                </a:gridCol>
              </a:tblGrid>
              <a:tr h="230064">
                <a:tc gridSpan="14">
                  <a:txBody>
                    <a:bodyPr/>
                    <a:lstStyle/>
                    <a:p>
                      <a:pPr algn="l" rtl="0" fontAlgn="ctr"/>
                      <a:r>
                        <a:rPr lang="en-US" sz="1000" b="1" i="0" u="none" strike="noStrike" dirty="0">
                          <a:solidFill>
                            <a:srgbClr val="FFFFFF"/>
                          </a:solidFill>
                          <a:effectLst/>
                          <a:latin typeface="Arial" panose="020B0604020202020204" pitchFamily="34" charset="0"/>
                        </a:rPr>
                        <a:t>Reporting Period: 20</a:t>
                      </a:r>
                      <a:r>
                        <a:rPr lang="en-US" sz="1000" b="1" i="0" u="none" strike="noStrike" dirty="0">
                          <a:solidFill>
                            <a:schemeClr val="bg1"/>
                          </a:solidFill>
                          <a:effectLst/>
                          <a:latin typeface="Arial" panose="020B0604020202020204" pitchFamily="34" charset="0"/>
                        </a:rPr>
                        <a:t>25</a:t>
                      </a:r>
                      <a:r>
                        <a:rPr lang="en-US" sz="1000" b="1" i="0" u="none" strike="noStrike" dirty="0">
                          <a:solidFill>
                            <a:srgbClr val="FFFFFF"/>
                          </a:solidFill>
                          <a:effectLst/>
                          <a:latin typeface="Arial" panose="020B0604020202020204" pitchFamily="34" charset="0"/>
                        </a:rPr>
                        <a:t> Q1</a:t>
                      </a:r>
                      <a:endParaRPr lang="en-US" sz="1000" b="1" i="0" u="none" strike="noStrike" dirty="0">
                        <a:solidFill>
                          <a:srgbClr val="FF0000"/>
                        </a:solidFill>
                        <a:effectLst/>
                        <a:latin typeface="Arial" panose="020B0604020202020204" pitchFamily="34" charset="0"/>
                      </a:endParaRP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AEC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31903344"/>
                  </a:ext>
                </a:extLst>
              </a:tr>
              <a:tr h="241019">
                <a:tc rowSpan="2">
                  <a:txBody>
                    <a:bodyPr/>
                    <a:lstStyle/>
                    <a:p>
                      <a:pPr algn="ctr" rtl="0" fontAlgn="ctr"/>
                      <a:r>
                        <a:rPr lang="en-US" sz="1000" b="1" i="0" u="none" strike="noStrike" dirty="0">
                          <a:solidFill>
                            <a:srgbClr val="FFFFFF"/>
                          </a:solidFill>
                          <a:effectLst/>
                          <a:latin typeface="Arial" panose="020B0604020202020204" pitchFamily="34" charset="0"/>
                        </a:rPr>
                        <a:t>Operating Day</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gridSpan="6">
                  <a:txBody>
                    <a:bodyPr/>
                    <a:lstStyle/>
                    <a:p>
                      <a:pPr algn="ctr" rtl="0" fontAlgn="ctr"/>
                      <a:r>
                        <a:rPr lang="en-US" sz="1000" b="0" i="0" u="none" strike="noStrike">
                          <a:solidFill>
                            <a:srgbClr val="000000"/>
                          </a:solidFill>
                          <a:effectLst/>
                          <a:latin typeface="Arial" panose="020B0604020202020204" pitchFamily="34" charset="0"/>
                        </a:rPr>
                        <a:t># of Corrected Prices</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algn="ctr" rtl="0" fontAlgn="ctr"/>
                      <a:r>
                        <a:rPr lang="en-US" sz="1000" b="0" i="0" u="none" strike="noStrike">
                          <a:solidFill>
                            <a:srgbClr val="000000"/>
                          </a:solidFill>
                          <a:effectLst/>
                          <a:latin typeface="Arial" panose="020B0604020202020204" pitchFamily="34" charset="0"/>
                        </a:rPr>
                        <a:t># of Intervals Affected</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rtl="0" fontAlgn="ctr"/>
                      <a:r>
                        <a:rPr lang="en-US" sz="1000" b="1" i="0" u="none" strike="noStrike" dirty="0">
                          <a:solidFill>
                            <a:srgbClr val="000000"/>
                          </a:solidFill>
                          <a:effectLst/>
                          <a:latin typeface="Arial" panose="020B0604020202020204" pitchFamily="34" charset="0"/>
                        </a:rPr>
                        <a:t>Market Notice</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extLst>
                  <a:ext uri="{0D108BD9-81ED-4DB2-BD59-A6C34878D82A}">
                    <a16:rowId xmlns:a16="http://schemas.microsoft.com/office/drawing/2014/main" val="3072518454"/>
                  </a:ext>
                </a:extLst>
              </a:tr>
              <a:tr h="361529">
                <a:tc vMerge="1">
                  <a:txBody>
                    <a:bodyPr/>
                    <a:lstStyle/>
                    <a:p>
                      <a:endParaRPr lang="en-US"/>
                    </a:p>
                  </a:txBody>
                  <a:tcPr/>
                </a:tc>
                <a:tc>
                  <a:txBody>
                    <a:bodyPr/>
                    <a:lstStyle/>
                    <a:p>
                      <a:pPr algn="ctr" rtl="0" fontAlgn="ctr"/>
                      <a:r>
                        <a:rPr lang="en-US" sz="800" b="1" i="0" u="none" strike="noStrike" dirty="0">
                          <a:solidFill>
                            <a:srgbClr val="000000"/>
                          </a:solidFill>
                          <a:effectLst/>
                          <a:latin typeface="Arial" panose="020B0604020202020204" pitchFamily="34" charset="0"/>
                        </a:rPr>
                        <a:t>DASPP </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800" b="1" i="0" u="none" strike="noStrike" dirty="0">
                          <a:solidFill>
                            <a:srgbClr val="000000"/>
                          </a:solidFill>
                          <a:effectLst/>
                          <a:latin typeface="Arial" panose="020B0604020202020204" pitchFamily="34" charset="0"/>
                        </a:rPr>
                        <a:t>MCPC</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800" b="1" i="0" u="none" strike="noStrike" dirty="0">
                          <a:solidFill>
                            <a:srgbClr val="000000"/>
                          </a:solidFill>
                          <a:effectLst/>
                          <a:latin typeface="Arial" panose="020B0604020202020204" pitchFamily="34" charset="0"/>
                        </a:rPr>
                        <a:t>RTSPP</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800" b="1" i="0" u="none" strike="noStrike" dirty="0">
                          <a:solidFill>
                            <a:srgbClr val="000000"/>
                          </a:solidFill>
                          <a:effectLst/>
                          <a:latin typeface="Arial" panose="020B0604020202020204" pitchFamily="34" charset="0"/>
                        </a:rPr>
                        <a:t>RTRMPR</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800" b="1" i="0" u="none" strike="noStrike" dirty="0">
                          <a:solidFill>
                            <a:srgbClr val="000000"/>
                          </a:solidFill>
                          <a:effectLst/>
                          <a:latin typeface="Arial" panose="020B0604020202020204" pitchFamily="34" charset="0"/>
                        </a:rPr>
                        <a:t>ORDC Adders</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800" b="1" i="0" u="none" strike="noStrike" dirty="0">
                          <a:solidFill>
                            <a:srgbClr val="000000"/>
                          </a:solidFill>
                          <a:effectLst/>
                          <a:latin typeface="Arial" panose="020B0604020202020204" pitchFamily="34" charset="0"/>
                        </a:rPr>
                        <a:t>RTESOGPR</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800" b="1" i="0" u="none" strike="noStrike" dirty="0">
                          <a:solidFill>
                            <a:srgbClr val="000000"/>
                          </a:solidFill>
                          <a:effectLst/>
                          <a:latin typeface="Arial" panose="020B0604020202020204" pitchFamily="34" charset="0"/>
                        </a:rPr>
                        <a:t>DASPP </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800" b="1" i="0" u="none" strike="noStrike" dirty="0">
                          <a:solidFill>
                            <a:srgbClr val="000000"/>
                          </a:solidFill>
                          <a:effectLst/>
                          <a:latin typeface="Arial" panose="020B0604020202020204" pitchFamily="34" charset="0"/>
                        </a:rPr>
                        <a:t>MCPC</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800" b="1" i="0" u="none" strike="noStrike" dirty="0">
                          <a:solidFill>
                            <a:srgbClr val="000000"/>
                          </a:solidFill>
                          <a:effectLst/>
                          <a:latin typeface="Arial" panose="020B0604020202020204" pitchFamily="34" charset="0"/>
                        </a:rPr>
                        <a:t>RTSPP</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800" b="1" i="0" u="none" strike="noStrike" dirty="0">
                          <a:solidFill>
                            <a:srgbClr val="000000"/>
                          </a:solidFill>
                          <a:effectLst/>
                          <a:latin typeface="Arial" panose="020B0604020202020204" pitchFamily="34" charset="0"/>
                        </a:rPr>
                        <a:t>RTRMPR</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800" b="1" i="0" u="none" strike="noStrike">
                          <a:solidFill>
                            <a:srgbClr val="000000"/>
                          </a:solidFill>
                          <a:effectLst/>
                          <a:latin typeface="Arial" panose="020B0604020202020204" pitchFamily="34" charset="0"/>
                        </a:rPr>
                        <a:t>ORDC Adders</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a:txBody>
                    <a:bodyPr/>
                    <a:lstStyle/>
                    <a:p>
                      <a:pPr algn="ctr" rtl="0" fontAlgn="ctr"/>
                      <a:r>
                        <a:rPr lang="en-US" sz="800" b="1" i="0" u="none" strike="noStrike">
                          <a:solidFill>
                            <a:srgbClr val="000000"/>
                          </a:solidFill>
                          <a:effectLst/>
                          <a:latin typeface="Arial" panose="020B0604020202020204" pitchFamily="34" charset="0"/>
                        </a:rPr>
                        <a:t>RTESOGPR</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E1E3"/>
                    </a:solidFill>
                  </a:tcPr>
                </a:tc>
                <a:tc vMerge="1">
                  <a:txBody>
                    <a:bodyPr/>
                    <a:lstStyle/>
                    <a:p>
                      <a:endParaRPr lang="en-US"/>
                    </a:p>
                  </a:txBody>
                  <a:tcPr/>
                </a:tc>
                <a:extLst>
                  <a:ext uri="{0D108BD9-81ED-4DB2-BD59-A6C34878D82A}">
                    <a16:rowId xmlns:a16="http://schemas.microsoft.com/office/drawing/2014/main" val="2752432725"/>
                  </a:ext>
                </a:extLst>
              </a:tr>
              <a:tr h="230064">
                <a:tc>
                  <a:txBody>
                    <a:bodyPr/>
                    <a:lstStyle/>
                    <a:p>
                      <a:pPr algn="ctr" fontAlgn="b"/>
                      <a:r>
                        <a:rPr lang="en-US" sz="900" b="1" i="0" u="none" strike="noStrike" dirty="0">
                          <a:solidFill>
                            <a:schemeClr val="bg1"/>
                          </a:solidFill>
                          <a:effectLst/>
                          <a:latin typeface="+mn-lt"/>
                        </a:rPr>
                        <a:t>-</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EC7"/>
                    </a:solidFill>
                  </a:tcPr>
                </a:tc>
                <a:tc>
                  <a:txBody>
                    <a:bodyPr/>
                    <a:lstStyle/>
                    <a:p>
                      <a:pPr algn="ctr" rtl="0" fontAlgn="ctr"/>
                      <a:r>
                        <a:rPr lang="en-US" sz="900" b="0" i="0" u="none" strike="noStrike" dirty="0">
                          <a:solidFill>
                            <a:srgbClr val="000000"/>
                          </a:solidFill>
                          <a:effectLst/>
                          <a:latin typeface="Arial" panose="020B0604020202020204" pitchFamily="34" charset="0"/>
                        </a:rPr>
                        <a:t>-</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900" b="0" i="0" u="none" strike="noStrike" dirty="0">
                          <a:solidFill>
                            <a:srgbClr val="000000"/>
                          </a:solidFill>
                          <a:effectLst/>
                          <a:latin typeface="Arial" panose="020B0604020202020204" pitchFamily="34" charset="0"/>
                        </a:rPr>
                        <a:t>-</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900" b="0" i="0" u="none" strike="noStrike" dirty="0">
                          <a:solidFill>
                            <a:srgbClr val="000000"/>
                          </a:solidFill>
                          <a:effectLst/>
                          <a:latin typeface="Arial" panose="020B0604020202020204" pitchFamily="34" charset="0"/>
                        </a:rPr>
                        <a:t>          -   </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900" b="0" i="0" u="none" strike="noStrike" dirty="0">
                          <a:solidFill>
                            <a:srgbClr val="000000"/>
                          </a:solidFill>
                          <a:effectLst/>
                          <a:latin typeface="Arial" panose="020B0604020202020204" pitchFamily="34" charset="0"/>
                        </a:rPr>
                        <a:t>          -   </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900" b="0" i="0" u="none" strike="noStrike" dirty="0">
                          <a:solidFill>
                            <a:srgbClr val="000000"/>
                          </a:solidFill>
                          <a:effectLst/>
                          <a:latin typeface="Arial" panose="020B0604020202020204" pitchFamily="34" charset="0"/>
                        </a:rPr>
                        <a:t>          -   </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900" b="0" i="0" u="none" strike="noStrike" dirty="0">
                          <a:solidFill>
                            <a:srgbClr val="000000"/>
                          </a:solidFill>
                          <a:effectLst/>
                          <a:latin typeface="Arial" panose="020B0604020202020204" pitchFamily="34" charset="0"/>
                        </a:rPr>
                        <a:t>            -   </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900" b="0" i="0" u="none" strike="noStrike" dirty="0">
                          <a:solidFill>
                            <a:srgbClr val="000000"/>
                          </a:solidFill>
                          <a:effectLst/>
                          <a:latin typeface="Arial" panose="020B0604020202020204" pitchFamily="34" charset="0"/>
                        </a:rPr>
                        <a:t>-</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900" b="0" i="0" u="none" strike="noStrike" dirty="0">
                          <a:solidFill>
                            <a:srgbClr val="000000"/>
                          </a:solidFill>
                          <a:effectLst/>
                          <a:latin typeface="Arial" panose="020B0604020202020204" pitchFamily="34" charset="0"/>
                        </a:rPr>
                        <a:t>-</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900" b="0" i="0" u="none" strike="noStrike" dirty="0">
                          <a:solidFill>
                            <a:srgbClr val="000000"/>
                          </a:solidFill>
                          <a:effectLst/>
                          <a:latin typeface="Arial" panose="020B0604020202020204" pitchFamily="34" charset="0"/>
                        </a:rPr>
                        <a:t>          -   </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900" b="0" i="0" u="none" strike="noStrike" dirty="0">
                          <a:solidFill>
                            <a:srgbClr val="000000"/>
                          </a:solidFill>
                          <a:effectLst/>
                          <a:latin typeface="Arial" panose="020B0604020202020204" pitchFamily="34" charset="0"/>
                        </a:rPr>
                        <a:t>          -   </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900" b="0" i="0" u="none" strike="noStrike" dirty="0">
                          <a:solidFill>
                            <a:srgbClr val="000000"/>
                          </a:solidFill>
                          <a:effectLst/>
                          <a:latin typeface="Arial" panose="020B0604020202020204" pitchFamily="34" charset="0"/>
                        </a:rPr>
                        <a:t>          -   </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rtl="0" fontAlgn="ctr"/>
                      <a:r>
                        <a:rPr lang="en-US" sz="900" b="0" i="0" u="none" strike="noStrike" dirty="0">
                          <a:solidFill>
                            <a:srgbClr val="000000"/>
                          </a:solidFill>
                          <a:effectLst/>
                          <a:latin typeface="Arial" panose="020B0604020202020204" pitchFamily="34" charset="0"/>
                        </a:rPr>
                        <a:t>           -   </a:t>
                      </a:r>
                    </a:p>
                  </a:txBody>
                  <a:tcPr marL="7855" marR="7855" marT="785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BC3C8"/>
                    </a:solidFill>
                  </a:tcPr>
                </a:tc>
                <a:tc>
                  <a:txBody>
                    <a:bodyPr/>
                    <a:lstStyle/>
                    <a:p>
                      <a:pPr algn="ctr" fontAlgn="ctr"/>
                      <a:r>
                        <a:rPr lang="en-US" sz="1000" b="0" i="0" u="none" strike="noStrike" dirty="0">
                          <a:solidFill>
                            <a:schemeClr val="tx1"/>
                          </a:solidFill>
                          <a:effectLst/>
                          <a:latin typeface="Calibri" panose="020F0502020204030204" pitchFamily="34" charset="0"/>
                        </a:rPr>
                        <a:t>-</a:t>
                      </a:r>
                    </a:p>
                  </a:txBody>
                  <a:tcPr marL="7855" marR="7855" marT="785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726064492"/>
                  </a:ext>
                </a:extLst>
              </a:tr>
            </a:tbl>
          </a:graphicData>
        </a:graphic>
      </p:graphicFrame>
    </p:spTree>
    <p:extLst>
      <p:ext uri="{BB962C8B-B14F-4D97-AF65-F5344CB8AC3E}">
        <p14:creationId xmlns:p14="http://schemas.microsoft.com/office/powerpoint/2010/main" val="1444010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8.2(2)(c)(iv) Track number of resettlements due to non-price errors</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graphicFrame>
        <p:nvGraphicFramePr>
          <p:cNvPr id="4" name="Table 6">
            <a:extLst>
              <a:ext uri="{FF2B5EF4-FFF2-40B4-BE49-F238E27FC236}">
                <a16:creationId xmlns:a16="http://schemas.microsoft.com/office/drawing/2014/main" id="{6B7D6A1A-7CE1-4ABA-8178-2396C79FBE5F}"/>
              </a:ext>
            </a:extLst>
          </p:cNvPr>
          <p:cNvGraphicFramePr>
            <a:graphicFrameLocks noGrp="1"/>
          </p:cNvGraphicFramePr>
          <p:nvPr>
            <p:extLst>
              <p:ext uri="{D42A27DB-BD31-4B8C-83A1-F6EECF244321}">
                <p14:modId xmlns:p14="http://schemas.microsoft.com/office/powerpoint/2010/main" val="3002338054"/>
              </p:ext>
            </p:extLst>
          </p:nvPr>
        </p:nvGraphicFramePr>
        <p:xfrm>
          <a:off x="609600" y="1143000"/>
          <a:ext cx="7924800" cy="1561693"/>
        </p:xfrm>
        <a:graphic>
          <a:graphicData uri="http://schemas.openxmlformats.org/drawingml/2006/table">
            <a:tbl>
              <a:tblPr firstRow="1" firstCol="1" bandRow="1"/>
              <a:tblGrid>
                <a:gridCol w="1066800">
                  <a:extLst>
                    <a:ext uri="{9D8B030D-6E8A-4147-A177-3AD203B41FA5}">
                      <a16:colId xmlns:a16="http://schemas.microsoft.com/office/drawing/2014/main" val="20000"/>
                    </a:ext>
                  </a:extLst>
                </a:gridCol>
                <a:gridCol w="2354426">
                  <a:extLst>
                    <a:ext uri="{9D8B030D-6E8A-4147-A177-3AD203B41FA5}">
                      <a16:colId xmlns:a16="http://schemas.microsoft.com/office/drawing/2014/main" val="20001"/>
                    </a:ext>
                  </a:extLst>
                </a:gridCol>
                <a:gridCol w="2488162">
                  <a:extLst>
                    <a:ext uri="{9D8B030D-6E8A-4147-A177-3AD203B41FA5}">
                      <a16:colId xmlns:a16="http://schemas.microsoft.com/office/drawing/2014/main" val="20002"/>
                    </a:ext>
                  </a:extLst>
                </a:gridCol>
                <a:gridCol w="2015412">
                  <a:extLst>
                    <a:ext uri="{9D8B030D-6E8A-4147-A177-3AD203B41FA5}">
                      <a16:colId xmlns:a16="http://schemas.microsoft.com/office/drawing/2014/main" val="20003"/>
                    </a:ext>
                  </a:extLst>
                </a:gridCol>
              </a:tblGrid>
              <a:tr h="194518">
                <a:tc gridSpan="3">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a:solidFill>
                            <a:schemeClr val="lt1"/>
                          </a:solidFill>
                          <a:effectLst/>
                          <a:latin typeface="+mn-lt"/>
                          <a:ea typeface="+mn-ea"/>
                          <a:cs typeface="+mn-cs"/>
                        </a:rPr>
                        <a:t>Reporting Period: </a:t>
                      </a:r>
                      <a:r>
                        <a:rPr lang="en-US" sz="1200" b="1" kern="1200" dirty="0">
                          <a:solidFill>
                            <a:schemeClr val="bg1"/>
                          </a:solidFill>
                          <a:effectLst/>
                          <a:latin typeface="+mn-lt"/>
                          <a:ea typeface="+mn-ea"/>
                          <a:cs typeface="+mn-cs"/>
                        </a:rPr>
                        <a:t>2025 Q1</a:t>
                      </a:r>
                      <a:endParaRPr lang="en-US" sz="1200" b="1" kern="1200" dirty="0">
                        <a:solidFill>
                          <a:srgbClr val="FF0000"/>
                        </a:solidFill>
                        <a:effectLst/>
                        <a:latin typeface="+mn-lt"/>
                        <a:ea typeface="+mn-ea"/>
                        <a:cs typeface="+mn-cs"/>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solidFill>
                  </a:tcPr>
                </a:tc>
                <a:tc hMerge="1">
                  <a:txBody>
                    <a:bodyPr/>
                    <a:lstStyle/>
                    <a:p>
                      <a:pPr marL="0" marR="0" algn="ctr">
                        <a:spcBef>
                          <a:spcPts val="0"/>
                        </a:spcBef>
                        <a:spcAft>
                          <a:spcPts val="0"/>
                        </a:spcAft>
                      </a:pPr>
                      <a:endParaRPr lang="en-US" sz="1100" dirty="0">
                        <a:effectLst/>
                        <a:latin typeface="Calibri"/>
                        <a:ea typeface="Calibri"/>
                        <a:cs typeface="Times New Roman"/>
                      </a:endParaRPr>
                    </a:p>
                  </a:txBody>
                  <a:tcPr marL="68580" marR="68580" marT="0" marB="0" anchor="ctr"/>
                </a:tc>
                <a:tc hMerge="1">
                  <a:txBody>
                    <a:bodyPr/>
                    <a:lstStyle/>
                    <a:p>
                      <a:pPr marL="0" marR="0" algn="ctr">
                        <a:spcBef>
                          <a:spcPts val="0"/>
                        </a:spcBef>
                        <a:spcAft>
                          <a:spcPts val="0"/>
                        </a:spcAft>
                      </a:pPr>
                      <a:endParaRPr lang="en-US" sz="1100" dirty="0">
                        <a:effectLst/>
                        <a:latin typeface="Calibri"/>
                        <a:ea typeface="Calibri"/>
                        <a:cs typeface="Times New Roman"/>
                      </a:endParaRPr>
                    </a:p>
                  </a:txBody>
                  <a:tcPr marL="68580" marR="68580" marT="0" marB="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kern="1200" dirty="0">
                        <a:solidFill>
                          <a:schemeClr val="bg1"/>
                        </a:solidFill>
                        <a:effectLst/>
                        <a:latin typeface="+mn-lt"/>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0000"/>
                  </a:ext>
                </a:extLst>
              </a:tr>
              <a:tr h="54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algn="ctr">
                        <a:spcBef>
                          <a:spcPts val="0"/>
                        </a:spcBef>
                        <a:spcAft>
                          <a:spcPts val="0"/>
                        </a:spcAft>
                      </a:pPr>
                      <a:endParaRPr lang="en-US" sz="1200" dirty="0">
                        <a:effectLst/>
                        <a:latin typeface="+mn-lt"/>
                      </a:endParaRPr>
                    </a:p>
                    <a:p>
                      <a:pPr marL="0" marR="0" algn="ctr">
                        <a:spcBef>
                          <a:spcPts val="0"/>
                        </a:spcBef>
                        <a:spcAft>
                          <a:spcPts val="0"/>
                        </a:spcAft>
                      </a:pPr>
                      <a:r>
                        <a:rPr lang="en-US" sz="1200" dirty="0">
                          <a:effectLst/>
                          <a:latin typeface="+mn-lt"/>
                        </a:rPr>
                        <a:t>Operating Day(s) Resettled</a:t>
                      </a:r>
                    </a:p>
                    <a:p>
                      <a:pPr marL="0" marR="0" algn="ctr">
                        <a:spcBef>
                          <a:spcPts val="0"/>
                        </a:spcBef>
                        <a:spcAft>
                          <a:spcPts val="0"/>
                        </a:spcAft>
                      </a:pPr>
                      <a:endParaRPr lang="en-US" sz="1050" dirty="0">
                        <a:effectLst/>
                        <a:latin typeface="+mn-lt"/>
                        <a:ea typeface="Calibri"/>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spcBef>
                          <a:spcPts val="0"/>
                        </a:spcBef>
                        <a:spcAft>
                          <a:spcPts val="0"/>
                        </a:spcAft>
                      </a:pPr>
                      <a:r>
                        <a:rPr lang="en-US" sz="1200" b="1" dirty="0">
                          <a:solidFill>
                            <a:schemeClr val="tx1"/>
                          </a:solidFill>
                          <a:effectLst/>
                          <a:latin typeface="+mn-lt"/>
                          <a:ea typeface="+mn-ea"/>
                          <a:cs typeface="+mn-cs"/>
                        </a:rPr>
                        <a:t>R</a:t>
                      </a:r>
                      <a:r>
                        <a:rPr lang="en-US" sz="1200" b="1" baseline="0" dirty="0">
                          <a:solidFill>
                            <a:schemeClr val="tx1"/>
                          </a:solidFill>
                          <a:effectLst/>
                          <a:latin typeface="+mn-lt"/>
                          <a:ea typeface="+mn-ea"/>
                          <a:cs typeface="+mn-cs"/>
                        </a:rPr>
                        <a:t>eason for Resettlement</a:t>
                      </a:r>
                      <a:endParaRPr lang="en-US" sz="1200" b="1" dirty="0">
                        <a:solidFill>
                          <a:schemeClr val="tx1"/>
                        </a:solidFill>
                        <a:effectLst/>
                        <a:latin typeface="+mn-lt"/>
                        <a:ea typeface="Calibri"/>
                        <a:cs typeface="Times New Roman"/>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6BB8">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ctr">
                        <a:spcBef>
                          <a:spcPts val="0"/>
                        </a:spcBef>
                        <a:spcAft>
                          <a:spcPts val="0"/>
                        </a:spcAft>
                      </a:pPr>
                      <a:r>
                        <a:rPr lang="en-US" sz="1200" b="1" dirty="0">
                          <a:effectLst/>
                          <a:latin typeface="+mn-lt"/>
                          <a:ea typeface="+mn-ea"/>
                          <a:cs typeface="+mn-cs"/>
                        </a:rPr>
                        <a:t>Affected Charge Types</a:t>
                      </a:r>
                      <a:endParaRPr lang="en-US" sz="1200" b="1" dirty="0">
                        <a:effectLst/>
                        <a:latin typeface="+mn-lt"/>
                        <a:ea typeface="Calibri"/>
                        <a:cs typeface="Times New Roman"/>
                      </a:endParaRPr>
                    </a:p>
                  </a:txBody>
                  <a:tcPr marL="68580" marR="6858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6BB8">
                        <a:tint val="40000"/>
                      </a:srgbClr>
                    </a:solidFill>
                  </a:tcPr>
                </a:tc>
                <a:tc>
                  <a:txBody>
                    <a:bodyPr/>
                    <a:lstStyle/>
                    <a:p>
                      <a:pPr marL="0" marR="0" algn="ctr">
                        <a:spcBef>
                          <a:spcPts val="0"/>
                        </a:spcBef>
                        <a:spcAft>
                          <a:spcPts val="0"/>
                        </a:spcAft>
                      </a:pPr>
                      <a:r>
                        <a:rPr lang="en-US" sz="1200" b="1" dirty="0">
                          <a:effectLst/>
                          <a:latin typeface="+mn-lt"/>
                          <a:ea typeface="Calibri"/>
                          <a:cs typeface="Times New Roman"/>
                        </a:rPr>
                        <a:t>Market</a:t>
                      </a:r>
                      <a:r>
                        <a:rPr lang="en-US" sz="1200" b="1" baseline="0" dirty="0">
                          <a:effectLst/>
                          <a:latin typeface="+mn-lt"/>
                          <a:ea typeface="Calibri"/>
                          <a:cs typeface="Times New Roman"/>
                        </a:rPr>
                        <a:t> Notice Number</a:t>
                      </a:r>
                      <a:endParaRPr lang="en-US" sz="1200" b="1" dirty="0">
                        <a:effectLst/>
                        <a:latin typeface="+mn-lt"/>
                        <a:ea typeface="Calibri"/>
                        <a:cs typeface="Times New Roman"/>
                      </a:endParaRPr>
                    </a:p>
                  </a:txBody>
                  <a:tcPr marL="68580" marR="6858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6BB8">
                        <a:tint val="40000"/>
                      </a:srgbClr>
                    </a:solidFill>
                  </a:tcPr>
                </a:tc>
                <a:extLst>
                  <a:ext uri="{0D108BD9-81ED-4DB2-BD59-A6C34878D82A}">
                    <a16:rowId xmlns:a16="http://schemas.microsoft.com/office/drawing/2014/main" val="10001"/>
                  </a:ext>
                </a:extLst>
              </a:tr>
              <a:tr h="475635">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fontAlgn="b"/>
                      <a:r>
                        <a:rPr lang="en-US" sz="1000" b="1" i="0" u="none" strike="noStrike" dirty="0">
                          <a:solidFill>
                            <a:schemeClr val="bg1"/>
                          </a:solidFill>
                          <a:effectLst/>
                          <a:latin typeface="+mn-lt"/>
                        </a:rPr>
                        <a:t>-</a:t>
                      </a:r>
                    </a:p>
                  </a:txBody>
                  <a:tcPr marL="9525" marR="9525" marT="9525"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100" dirty="0"/>
                        <a:t>-</a:t>
                      </a:r>
                    </a:p>
                  </a:txBody>
                  <a:tcPr marL="68580" marR="6858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6BB8">
                        <a:tint val="40000"/>
                      </a:srgbClr>
                    </a:solidFill>
                  </a:tcPr>
                </a:tc>
                <a:tc>
                  <a:txBody>
                    <a:bodyPr/>
                    <a:lstStyle/>
                    <a:p>
                      <a:pPr marL="0" marR="0" algn="ctr" fontAlgn="t">
                        <a:spcBef>
                          <a:spcPts val="0"/>
                        </a:spcBef>
                        <a:spcAft>
                          <a:spcPts val="0"/>
                        </a:spcAft>
                      </a:pPr>
                      <a:br>
                        <a:rPr lang="en-US" sz="1000" kern="1200" dirty="0">
                          <a:solidFill>
                            <a:schemeClr val="tx1"/>
                          </a:solidFill>
                          <a:effectLst/>
                          <a:latin typeface="Arial" panose="020B0604020202020204" pitchFamily="34" charset="0"/>
                          <a:ea typeface="Calibri" panose="020F0502020204030204" pitchFamily="34" charset="0"/>
                          <a:cs typeface="+mn-cs"/>
                        </a:rPr>
                      </a:br>
                      <a:r>
                        <a:rPr lang="en-US" sz="1000" kern="1200" dirty="0">
                          <a:solidFill>
                            <a:schemeClr val="tx1"/>
                          </a:solidFill>
                          <a:effectLst/>
                          <a:latin typeface="Arial" panose="020B0604020202020204" pitchFamily="34" charset="0"/>
                          <a:ea typeface="Calibri" panose="020F0502020204030204" pitchFamily="34" charset="0"/>
                          <a:cs typeface="+mn-cs"/>
                        </a:rPr>
                        <a:t>-</a:t>
                      </a:r>
                    </a:p>
                  </a:txBody>
                  <a:tcPr marL="45720" marR="457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6BB8">
                        <a:tint val="40000"/>
                      </a:srgbClr>
                    </a:solidFill>
                  </a:tcPr>
                </a:tc>
                <a:tc>
                  <a:txBody>
                    <a:bodyPr/>
                    <a:lstStyle/>
                    <a:p>
                      <a:pPr marL="0" marR="0" algn="ctr" defTabSz="457200" rtl="0" eaLnBrk="1" latinLnBrk="0" hangingPunct="1">
                        <a:spcBef>
                          <a:spcPts val="0"/>
                        </a:spcBef>
                        <a:spcAft>
                          <a:spcPts val="0"/>
                        </a:spcAft>
                      </a:pPr>
                      <a:r>
                        <a:rPr lang="en-US" sz="1000" kern="1200" dirty="0">
                          <a:solidFill>
                            <a:schemeClr val="tx1"/>
                          </a:solidFill>
                          <a:effectLst/>
                          <a:latin typeface="Arial" panose="020B0604020202020204" pitchFamily="34" charset="0"/>
                          <a:ea typeface="Calibri" panose="020F0502020204030204" pitchFamily="34" charset="0"/>
                          <a:cs typeface="+mn-cs"/>
                        </a:rPr>
                        <a:t>-</a:t>
                      </a:r>
                    </a:p>
                  </a:txBody>
                  <a:tcPr marL="68580" marR="6858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6BB8">
                        <a:tint val="40000"/>
                      </a:srgbClr>
                    </a:solidFill>
                  </a:tcPr>
                </a:tc>
                <a:extLst>
                  <a:ext uri="{0D108BD9-81ED-4DB2-BD59-A6C34878D82A}">
                    <a16:rowId xmlns:a16="http://schemas.microsoft.com/office/drawing/2014/main" val="10002"/>
                  </a:ext>
                </a:extLst>
              </a:tr>
            </a:tbl>
          </a:graphicData>
        </a:graphic>
      </p:graphicFrame>
      <p:sp>
        <p:nvSpPr>
          <p:cNvPr id="5" name="TextBox 9">
            <a:extLst>
              <a:ext uri="{FF2B5EF4-FFF2-40B4-BE49-F238E27FC236}">
                <a16:creationId xmlns:a16="http://schemas.microsoft.com/office/drawing/2014/main" id="{294814AC-57A0-4160-884E-BB4A642E98DB}"/>
              </a:ext>
            </a:extLst>
          </p:cNvPr>
          <p:cNvSpPr txBox="1"/>
          <p:nvPr/>
        </p:nvSpPr>
        <p:spPr>
          <a:xfrm>
            <a:off x="609600" y="2819400"/>
            <a:ext cx="7924800" cy="938719"/>
          </a:xfrm>
          <a:prstGeom prst="rect">
            <a:avLst/>
          </a:prstGeom>
          <a:noFill/>
          <a:ln>
            <a:solidFill>
              <a:schemeClr val="tx1"/>
            </a:solidFill>
          </a:ln>
        </p:spPr>
        <p:txBody>
          <a:bodyPr wrap="square" rtlCol="0">
            <a:spAutoFit/>
          </a:bodyPr>
          <a:lstStyle/>
          <a:p>
            <a:pPr defTabSz="457200"/>
            <a:r>
              <a:rPr lang="en-US" sz="1100" b="1" u="sng" dirty="0">
                <a:solidFill>
                  <a:prstClr val="black"/>
                </a:solidFill>
              </a:rPr>
              <a:t>Notes:</a:t>
            </a:r>
          </a:p>
          <a:p>
            <a:pPr defTabSz="457200"/>
            <a:endParaRPr lang="en-US" sz="1100" dirty="0">
              <a:solidFill>
                <a:prstClr val="black"/>
              </a:solidFill>
            </a:endParaRPr>
          </a:p>
          <a:p>
            <a:pPr defTabSz="457200"/>
            <a:r>
              <a:rPr lang="en-US" sz="1100" dirty="0">
                <a:solidFill>
                  <a:prstClr val="black"/>
                </a:solidFill>
              </a:rPr>
              <a:t>There were no resettlements due to non-price errors in </a:t>
            </a:r>
            <a:r>
              <a:rPr lang="en-US" sz="1100" dirty="0"/>
              <a:t>Q1 2025</a:t>
            </a:r>
            <a:r>
              <a:rPr lang="en-US" sz="1100" dirty="0">
                <a:solidFill>
                  <a:prstClr val="black"/>
                </a:solidFill>
              </a:rPr>
              <a:t>.</a:t>
            </a:r>
          </a:p>
          <a:p>
            <a:pPr defTabSz="457200"/>
            <a:endParaRPr lang="en-US" sz="1100" dirty="0">
              <a:solidFill>
                <a:prstClr val="black"/>
              </a:solidFill>
            </a:endParaRPr>
          </a:p>
          <a:p>
            <a:pPr defTabSz="457200"/>
            <a:endParaRPr lang="en-US" sz="1100" dirty="0">
              <a:solidFill>
                <a:prstClr val="black"/>
              </a:solidFill>
            </a:endParaRPr>
          </a:p>
        </p:txBody>
      </p:sp>
    </p:spTree>
    <p:extLst>
      <p:ext uri="{BB962C8B-B14F-4D97-AF65-F5344CB8AC3E}">
        <p14:creationId xmlns:p14="http://schemas.microsoft.com/office/powerpoint/2010/main" val="3971881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8.2(2)(c)(ii) Track number and types of disputes submitted</a:t>
            </a:r>
            <a:br>
              <a:rPr lang="en-US" sz="2000" dirty="0"/>
            </a:br>
            <a:r>
              <a:rPr lang="en-US" sz="2000" dirty="0"/>
              <a:t>8.2(2)(c)(iii) Compliance with timeliness of response to disputes </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4</a:t>
            </a:fld>
            <a:endParaRPr lang="en-US"/>
          </a:p>
        </p:txBody>
      </p:sp>
      <p:sp>
        <p:nvSpPr>
          <p:cNvPr id="4" name="TextBox 4">
            <a:extLst>
              <a:ext uri="{FF2B5EF4-FFF2-40B4-BE49-F238E27FC236}">
                <a16:creationId xmlns:a16="http://schemas.microsoft.com/office/drawing/2014/main" id="{EBAB549E-B828-452B-99E5-63357B486A21}"/>
              </a:ext>
            </a:extLst>
          </p:cNvPr>
          <p:cNvSpPr txBox="1"/>
          <p:nvPr/>
        </p:nvSpPr>
        <p:spPr>
          <a:xfrm>
            <a:off x="384048" y="5486400"/>
            <a:ext cx="4876800" cy="707886"/>
          </a:xfrm>
          <a:prstGeom prst="rect">
            <a:avLst/>
          </a:prstGeom>
          <a:noFill/>
        </p:spPr>
        <p:txBody>
          <a:bodyPr wrap="square" rtlCol="0">
            <a:spAutoFit/>
          </a:bodyPr>
          <a:lstStyle/>
          <a:p>
            <a:r>
              <a:rPr lang="en-US" sz="800" dirty="0"/>
              <a:t>Submitted but not resolved disputes may be:</a:t>
            </a:r>
          </a:p>
          <a:p>
            <a:pPr marL="171450" indent="-171450">
              <a:buFont typeface="Arial" panose="020B0604020202020204" pitchFamily="34" charset="0"/>
              <a:buChar char="•"/>
            </a:pPr>
            <a:r>
              <a:rPr lang="en-US" sz="800" dirty="0"/>
              <a:t>Not started</a:t>
            </a:r>
          </a:p>
          <a:p>
            <a:pPr marL="171450" indent="-171450">
              <a:buFont typeface="Arial" panose="020B0604020202020204" pitchFamily="34" charset="0"/>
              <a:buChar char="•"/>
            </a:pPr>
            <a:r>
              <a:rPr lang="en-US" sz="800" dirty="0"/>
              <a:t>Open</a:t>
            </a:r>
          </a:p>
          <a:p>
            <a:pPr marL="171450" indent="-171450">
              <a:buFont typeface="Arial" panose="020B0604020202020204" pitchFamily="34" charset="0"/>
              <a:buChar char="•"/>
            </a:pPr>
            <a:r>
              <a:rPr lang="en-US" sz="800" dirty="0"/>
              <a:t>Rejected</a:t>
            </a:r>
          </a:p>
          <a:p>
            <a:pPr marL="171450" indent="-171450">
              <a:buFont typeface="Arial" panose="020B0604020202020204" pitchFamily="34" charset="0"/>
              <a:buChar char="•"/>
            </a:pPr>
            <a:r>
              <a:rPr lang="en-US" sz="800" dirty="0"/>
              <a:t>Withdrawn</a:t>
            </a:r>
          </a:p>
        </p:txBody>
      </p:sp>
      <p:graphicFrame>
        <p:nvGraphicFramePr>
          <p:cNvPr id="5" name="Table 4">
            <a:extLst>
              <a:ext uri="{FF2B5EF4-FFF2-40B4-BE49-F238E27FC236}">
                <a16:creationId xmlns:a16="http://schemas.microsoft.com/office/drawing/2014/main" id="{D40A431B-BF47-59FC-992E-EF26BD0412BD}"/>
              </a:ext>
            </a:extLst>
          </p:cNvPr>
          <p:cNvGraphicFramePr>
            <a:graphicFrameLocks noGrp="1"/>
          </p:cNvGraphicFramePr>
          <p:nvPr>
            <p:extLst>
              <p:ext uri="{D42A27DB-BD31-4B8C-83A1-F6EECF244321}">
                <p14:modId xmlns:p14="http://schemas.microsoft.com/office/powerpoint/2010/main" val="449368246"/>
              </p:ext>
            </p:extLst>
          </p:nvPr>
        </p:nvGraphicFramePr>
        <p:xfrm>
          <a:off x="457200" y="1143000"/>
          <a:ext cx="8010522" cy="4038598"/>
        </p:xfrm>
        <a:graphic>
          <a:graphicData uri="http://schemas.openxmlformats.org/drawingml/2006/table">
            <a:tbl>
              <a:tblPr/>
              <a:tblGrid>
                <a:gridCol w="2797832">
                  <a:extLst>
                    <a:ext uri="{9D8B030D-6E8A-4147-A177-3AD203B41FA5}">
                      <a16:colId xmlns:a16="http://schemas.microsoft.com/office/drawing/2014/main" val="1639702007"/>
                    </a:ext>
                  </a:extLst>
                </a:gridCol>
                <a:gridCol w="1042538">
                  <a:extLst>
                    <a:ext uri="{9D8B030D-6E8A-4147-A177-3AD203B41FA5}">
                      <a16:colId xmlns:a16="http://schemas.microsoft.com/office/drawing/2014/main" val="4045389481"/>
                    </a:ext>
                  </a:extLst>
                </a:gridCol>
                <a:gridCol w="1042538">
                  <a:extLst>
                    <a:ext uri="{9D8B030D-6E8A-4147-A177-3AD203B41FA5}">
                      <a16:colId xmlns:a16="http://schemas.microsoft.com/office/drawing/2014/main" val="559119442"/>
                    </a:ext>
                  </a:extLst>
                </a:gridCol>
                <a:gridCol w="1042538">
                  <a:extLst>
                    <a:ext uri="{9D8B030D-6E8A-4147-A177-3AD203B41FA5}">
                      <a16:colId xmlns:a16="http://schemas.microsoft.com/office/drawing/2014/main" val="1969720054"/>
                    </a:ext>
                  </a:extLst>
                </a:gridCol>
                <a:gridCol w="1042538">
                  <a:extLst>
                    <a:ext uri="{9D8B030D-6E8A-4147-A177-3AD203B41FA5}">
                      <a16:colId xmlns:a16="http://schemas.microsoft.com/office/drawing/2014/main" val="3521112094"/>
                    </a:ext>
                  </a:extLst>
                </a:gridCol>
                <a:gridCol w="1042538">
                  <a:extLst>
                    <a:ext uri="{9D8B030D-6E8A-4147-A177-3AD203B41FA5}">
                      <a16:colId xmlns:a16="http://schemas.microsoft.com/office/drawing/2014/main" val="1191977232"/>
                    </a:ext>
                  </a:extLst>
                </a:gridCol>
              </a:tblGrid>
              <a:tr h="35682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YEAR</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EA9DB"/>
                    </a:solidFill>
                  </a:tcPr>
                </a:tc>
                <a:tc gridSpan="2">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2025</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EA9DB"/>
                    </a:solidFill>
                  </a:tcPr>
                </a:tc>
                <a:tc hMerge="1">
                  <a:txBody>
                    <a:bodyPr/>
                    <a:lstStyle/>
                    <a:p>
                      <a:endParaRPr lang="en-US"/>
                    </a:p>
                  </a:txBody>
                  <a:tcPr/>
                </a:tc>
                <a:tc rowSpan="2" gridSpan="3">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100% of dispute resolutions were timely.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EA9DB"/>
                    </a:solidFill>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2800020152"/>
                  </a:ext>
                </a:extLst>
              </a:tr>
              <a:tr h="35682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CALENDAR QUARTER REPORTED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EA9DB"/>
                    </a:solidFill>
                  </a:tcPr>
                </a:tc>
                <a:tc gridSpan="2">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dirty="0">
                          <a:solidFill>
                            <a:srgbClr val="000000"/>
                          </a:solidFill>
                          <a:effectLst/>
                          <a:latin typeface="Calibri" panose="020F0502020204030204" pitchFamily="34" charset="0"/>
                        </a:rPr>
                        <a:t>Q1</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EA9DB"/>
                    </a:solidFill>
                  </a:tcPr>
                </a:tc>
                <a:tc h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700594556"/>
                  </a:ext>
                </a:extLst>
              </a:tr>
              <a:tr h="1248886">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dirty="0">
                          <a:solidFill>
                            <a:srgbClr val="000000"/>
                          </a:solidFill>
                          <a:effectLst/>
                          <a:latin typeface="Calibri" panose="020F0502020204030204" pitchFamily="34" charset="0"/>
                        </a:rPr>
                        <a:t>Disputed Charge Sub-Type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EA9DB"/>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Submitted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EA9DB"/>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dirty="0">
                          <a:solidFill>
                            <a:srgbClr val="000000"/>
                          </a:solidFill>
                          <a:effectLst/>
                          <a:latin typeface="Calibri" panose="020F0502020204030204" pitchFamily="34" charset="0"/>
                        </a:rPr>
                        <a:t>Resolved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EA9DB"/>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dirty="0">
                          <a:solidFill>
                            <a:srgbClr val="000000"/>
                          </a:solidFill>
                          <a:effectLst/>
                          <a:latin typeface="Calibri" panose="020F0502020204030204" pitchFamily="34" charset="0"/>
                        </a:rPr>
                        <a:t>Denied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EA9DB"/>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Granted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EA9DB"/>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Granted with Exceptions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EA9DB"/>
                    </a:solidFill>
                  </a:tcPr>
                </a:tc>
                <a:extLst>
                  <a:ext uri="{0D108BD9-81ED-4DB2-BD59-A6C34878D82A}">
                    <a16:rowId xmlns:a16="http://schemas.microsoft.com/office/drawing/2014/main" val="1155166081"/>
                  </a:ext>
                </a:extLst>
              </a:tr>
              <a:tr h="34060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Ancillary Services-RTM</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58784736"/>
                  </a:ext>
                </a:extLst>
              </a:tr>
              <a:tr h="34060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Energy-RTM</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7869552"/>
                  </a:ext>
                </a:extLst>
              </a:tr>
              <a:tr h="34060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Firm Fuel Supply Service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343276"/>
                  </a:ext>
                </a:extLst>
              </a:tr>
              <a:tr h="34060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fr-FR" sz="1000" b="0" i="0" u="none" strike="noStrike" dirty="0">
                          <a:solidFill>
                            <a:srgbClr val="000000"/>
                          </a:solidFill>
                          <a:effectLst/>
                          <a:latin typeface="Calibri" panose="020F0502020204030204" pitchFamily="34" charset="0"/>
                        </a:rPr>
                        <a:t>Gene. </a:t>
                      </a:r>
                      <a:r>
                        <a:rPr lang="fr-FR" sz="1000" b="0" i="0" u="none" strike="noStrike" dirty="0" err="1">
                          <a:solidFill>
                            <a:srgbClr val="000000"/>
                          </a:solidFill>
                          <a:effectLst/>
                          <a:latin typeface="Calibri" panose="020F0502020204030204" pitchFamily="34" charset="0"/>
                        </a:rPr>
                        <a:t>Res</a:t>
                      </a:r>
                      <a:r>
                        <a:rPr lang="fr-FR" sz="1000" b="0" i="0" u="none" strike="noStrike" dirty="0">
                          <a:solidFill>
                            <a:srgbClr val="000000"/>
                          </a:solidFill>
                          <a:effectLst/>
                          <a:latin typeface="Calibri" panose="020F0502020204030204" pitchFamily="34" charset="0"/>
                        </a:rPr>
                        <a:t>. Base Pt </a:t>
                      </a:r>
                      <a:r>
                        <a:rPr lang="fr-FR" sz="1000" b="0" i="0" u="none" strike="noStrike" dirty="0" err="1">
                          <a:solidFill>
                            <a:srgbClr val="000000"/>
                          </a:solidFill>
                          <a:effectLst/>
                          <a:latin typeface="Calibri" panose="020F0502020204030204" pitchFamily="34" charset="0"/>
                        </a:rPr>
                        <a:t>Deviation</a:t>
                      </a:r>
                      <a:endParaRPr lang="fr-FR" sz="10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dirty="0">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dirty="0">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dirty="0">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13665576"/>
                  </a:ext>
                </a:extLst>
              </a:tr>
              <a:tr h="35682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Reliability Unit Commitment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31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1173091"/>
                  </a:ext>
                </a:extLst>
              </a:tr>
              <a:tr h="35682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51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dirty="0">
                          <a:solidFill>
                            <a:srgbClr val="000000"/>
                          </a:solidFill>
                          <a:effectLst/>
                          <a:latin typeface="Calibri" panose="020F0502020204030204" pitchFamily="34" charset="0"/>
                        </a:rPr>
                        <a:t>31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a:solidFill>
                            <a:srgbClr val="000000"/>
                          </a:solidFill>
                          <a:effectLst/>
                          <a:latin typeface="Calibri" panose="020F0502020204030204" pitchFamily="34" charset="0"/>
                        </a:rPr>
                        <a:t>22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US" sz="1000" b="0" i="0" u="none" strike="noStrike" dirty="0">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8400064"/>
                  </a:ext>
                </a:extLst>
              </a:tr>
            </a:tbl>
          </a:graphicData>
        </a:graphic>
      </p:graphicFrame>
    </p:spTree>
    <p:extLst>
      <p:ext uri="{BB962C8B-B14F-4D97-AF65-F5344CB8AC3E}">
        <p14:creationId xmlns:p14="http://schemas.microsoft.com/office/powerpoint/2010/main" val="2231758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8.2(2)(c)(v) Other Settlement metrics</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4" name="TextBox 7">
            <a:extLst>
              <a:ext uri="{FF2B5EF4-FFF2-40B4-BE49-F238E27FC236}">
                <a16:creationId xmlns:a16="http://schemas.microsoft.com/office/drawing/2014/main" id="{738B510A-57D6-4EC7-9485-2DBDD80FD154}"/>
              </a:ext>
            </a:extLst>
          </p:cNvPr>
          <p:cNvSpPr txBox="1"/>
          <p:nvPr/>
        </p:nvSpPr>
        <p:spPr>
          <a:xfrm>
            <a:off x="304800" y="4141044"/>
            <a:ext cx="2002353" cy="276999"/>
          </a:xfrm>
          <a:prstGeom prst="rect">
            <a:avLst/>
          </a:prstGeom>
          <a:noFill/>
        </p:spPr>
        <p:txBody>
          <a:bodyPr wrap="square" rtlCol="0">
            <a:spAutoFit/>
          </a:bodyPr>
          <a:lstStyle/>
          <a:p>
            <a:pPr algn="ctr"/>
            <a:r>
              <a:rPr lang="en-US" sz="1200" b="1" dirty="0"/>
              <a:t>Average percent change</a:t>
            </a:r>
          </a:p>
        </p:txBody>
      </p:sp>
      <p:sp>
        <p:nvSpPr>
          <p:cNvPr id="5" name="TextBox 6">
            <a:extLst>
              <a:ext uri="{FF2B5EF4-FFF2-40B4-BE49-F238E27FC236}">
                <a16:creationId xmlns:a16="http://schemas.microsoft.com/office/drawing/2014/main" id="{0CEEE17A-855C-4A39-978A-63919E23D4BB}"/>
              </a:ext>
            </a:extLst>
          </p:cNvPr>
          <p:cNvSpPr txBox="1"/>
          <p:nvPr/>
        </p:nvSpPr>
        <p:spPr>
          <a:xfrm>
            <a:off x="381000" y="3514566"/>
            <a:ext cx="3276600" cy="215444"/>
          </a:xfrm>
          <a:prstGeom prst="rect">
            <a:avLst/>
          </a:prstGeom>
          <a:noFill/>
        </p:spPr>
        <p:txBody>
          <a:bodyPr wrap="square" rtlCol="0">
            <a:spAutoFit/>
          </a:bodyPr>
          <a:lstStyle/>
          <a:p>
            <a:r>
              <a:rPr lang="en-US" sz="800" b="1" dirty="0"/>
              <a:t>NOTE: </a:t>
            </a:r>
            <a:r>
              <a:rPr lang="en-US" sz="800" dirty="0"/>
              <a:t>ERS Final settlement OD data is not represented in graph.</a:t>
            </a:r>
          </a:p>
        </p:txBody>
      </p:sp>
      <p:graphicFrame>
        <p:nvGraphicFramePr>
          <p:cNvPr id="11" name="Table 10">
            <a:extLst>
              <a:ext uri="{FF2B5EF4-FFF2-40B4-BE49-F238E27FC236}">
                <a16:creationId xmlns:a16="http://schemas.microsoft.com/office/drawing/2014/main" id="{42940370-7BBD-CD75-7EB7-F187D33D737E}"/>
              </a:ext>
            </a:extLst>
          </p:cNvPr>
          <p:cNvGraphicFramePr>
            <a:graphicFrameLocks noGrp="1"/>
          </p:cNvGraphicFramePr>
          <p:nvPr>
            <p:extLst>
              <p:ext uri="{D42A27DB-BD31-4B8C-83A1-F6EECF244321}">
                <p14:modId xmlns:p14="http://schemas.microsoft.com/office/powerpoint/2010/main" val="2181675929"/>
              </p:ext>
            </p:extLst>
          </p:nvPr>
        </p:nvGraphicFramePr>
        <p:xfrm>
          <a:off x="411480" y="4466513"/>
          <a:ext cx="8199125" cy="1163298"/>
        </p:xfrm>
        <a:graphic>
          <a:graphicData uri="http://schemas.openxmlformats.org/drawingml/2006/table">
            <a:tbl>
              <a:tblPr/>
              <a:tblGrid>
                <a:gridCol w="745375">
                  <a:extLst>
                    <a:ext uri="{9D8B030D-6E8A-4147-A177-3AD203B41FA5}">
                      <a16:colId xmlns:a16="http://schemas.microsoft.com/office/drawing/2014/main" val="2800238165"/>
                    </a:ext>
                  </a:extLst>
                </a:gridCol>
                <a:gridCol w="745375">
                  <a:extLst>
                    <a:ext uri="{9D8B030D-6E8A-4147-A177-3AD203B41FA5}">
                      <a16:colId xmlns:a16="http://schemas.microsoft.com/office/drawing/2014/main" val="2000239668"/>
                    </a:ext>
                  </a:extLst>
                </a:gridCol>
                <a:gridCol w="745375">
                  <a:extLst>
                    <a:ext uri="{9D8B030D-6E8A-4147-A177-3AD203B41FA5}">
                      <a16:colId xmlns:a16="http://schemas.microsoft.com/office/drawing/2014/main" val="4162600711"/>
                    </a:ext>
                  </a:extLst>
                </a:gridCol>
                <a:gridCol w="745375">
                  <a:extLst>
                    <a:ext uri="{9D8B030D-6E8A-4147-A177-3AD203B41FA5}">
                      <a16:colId xmlns:a16="http://schemas.microsoft.com/office/drawing/2014/main" val="2748730976"/>
                    </a:ext>
                  </a:extLst>
                </a:gridCol>
                <a:gridCol w="745375">
                  <a:extLst>
                    <a:ext uri="{9D8B030D-6E8A-4147-A177-3AD203B41FA5}">
                      <a16:colId xmlns:a16="http://schemas.microsoft.com/office/drawing/2014/main" val="2651797967"/>
                    </a:ext>
                  </a:extLst>
                </a:gridCol>
                <a:gridCol w="745375">
                  <a:extLst>
                    <a:ext uri="{9D8B030D-6E8A-4147-A177-3AD203B41FA5}">
                      <a16:colId xmlns:a16="http://schemas.microsoft.com/office/drawing/2014/main" val="3430338862"/>
                    </a:ext>
                  </a:extLst>
                </a:gridCol>
                <a:gridCol w="745375">
                  <a:extLst>
                    <a:ext uri="{9D8B030D-6E8A-4147-A177-3AD203B41FA5}">
                      <a16:colId xmlns:a16="http://schemas.microsoft.com/office/drawing/2014/main" val="936878224"/>
                    </a:ext>
                  </a:extLst>
                </a:gridCol>
                <a:gridCol w="745375">
                  <a:extLst>
                    <a:ext uri="{9D8B030D-6E8A-4147-A177-3AD203B41FA5}">
                      <a16:colId xmlns:a16="http://schemas.microsoft.com/office/drawing/2014/main" val="3807617883"/>
                    </a:ext>
                  </a:extLst>
                </a:gridCol>
                <a:gridCol w="745375">
                  <a:extLst>
                    <a:ext uri="{9D8B030D-6E8A-4147-A177-3AD203B41FA5}">
                      <a16:colId xmlns:a16="http://schemas.microsoft.com/office/drawing/2014/main" val="1369397161"/>
                    </a:ext>
                  </a:extLst>
                </a:gridCol>
                <a:gridCol w="745375">
                  <a:extLst>
                    <a:ext uri="{9D8B030D-6E8A-4147-A177-3AD203B41FA5}">
                      <a16:colId xmlns:a16="http://schemas.microsoft.com/office/drawing/2014/main" val="3221078314"/>
                    </a:ext>
                  </a:extLst>
                </a:gridCol>
                <a:gridCol w="745375">
                  <a:extLst>
                    <a:ext uri="{9D8B030D-6E8A-4147-A177-3AD203B41FA5}">
                      <a16:colId xmlns:a16="http://schemas.microsoft.com/office/drawing/2014/main" val="1799465545"/>
                    </a:ext>
                  </a:extLst>
                </a:gridCol>
              </a:tblGrid>
              <a:tr h="342166">
                <a:tc>
                  <a:txBody>
                    <a:bodyPr/>
                    <a:lstStyle/>
                    <a:p>
                      <a:pPr algn="ctr" rtl="0" fontAlgn="ctr"/>
                      <a:r>
                        <a:rPr lang="en-US" sz="1400" b="0" i="0" u="none" strike="noStrike" dirty="0">
                          <a:solidFill>
                            <a:srgbClr val="000000"/>
                          </a:solidFill>
                          <a:effectLst/>
                          <a:latin typeface="Segoe UI" panose="020B0502040204020203" pitchFamily="34" charset="0"/>
                        </a:rPr>
                        <a:t> </a:t>
                      </a:r>
                    </a:p>
                  </a:txBody>
                  <a:tcPr marL="7702" marR="7702" marT="7702" marB="0" anchor="ctr">
                    <a:lnL>
                      <a:noFill/>
                    </a:lnL>
                    <a:lnR w="6350" cap="flat" cmpd="sng" algn="ctr">
                      <a:solidFill>
                        <a:srgbClr val="FFFFFF"/>
                      </a:solidFill>
                      <a:prstDash val="solid"/>
                      <a:round/>
                      <a:headEnd type="none" w="med" len="med"/>
                      <a:tailEnd type="none" w="med" len="med"/>
                    </a:lnR>
                    <a:lnT>
                      <a:noFill/>
                    </a:lnT>
                    <a:lnB>
                      <a:noFill/>
                    </a:lnB>
                    <a:solidFill>
                      <a:srgbClr val="AEAAAA"/>
                    </a:solidFill>
                  </a:tcPr>
                </a:tc>
                <a:tc>
                  <a:txBody>
                    <a:bodyPr/>
                    <a:lstStyle/>
                    <a:p>
                      <a:pPr algn="ctr" rtl="0" fontAlgn="ctr"/>
                      <a:r>
                        <a:rPr lang="en-US" sz="1400" b="1" i="0" u="none" strike="noStrike" dirty="0">
                          <a:solidFill>
                            <a:srgbClr val="000000"/>
                          </a:solidFill>
                          <a:effectLst/>
                          <a:latin typeface="Segoe UI" panose="020B0502040204020203" pitchFamily="34" charset="0"/>
                        </a:rPr>
                        <a:t>2016</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AEAAAA"/>
                    </a:solidFill>
                  </a:tcPr>
                </a:tc>
                <a:tc>
                  <a:txBody>
                    <a:bodyPr/>
                    <a:lstStyle/>
                    <a:p>
                      <a:pPr algn="ctr" rtl="0" fontAlgn="ctr"/>
                      <a:r>
                        <a:rPr lang="en-US" sz="1400" b="1" i="0" u="none" strike="noStrike" dirty="0">
                          <a:solidFill>
                            <a:srgbClr val="000000"/>
                          </a:solidFill>
                          <a:effectLst/>
                          <a:latin typeface="Segoe UI" panose="020B0502040204020203" pitchFamily="34" charset="0"/>
                        </a:rPr>
                        <a:t>2017</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AEAAAA"/>
                    </a:solidFill>
                  </a:tcPr>
                </a:tc>
                <a:tc>
                  <a:txBody>
                    <a:bodyPr/>
                    <a:lstStyle/>
                    <a:p>
                      <a:pPr algn="ctr" rtl="0" fontAlgn="ctr"/>
                      <a:r>
                        <a:rPr lang="en-US" sz="1400" b="1" i="0" u="none" strike="noStrike" dirty="0">
                          <a:solidFill>
                            <a:srgbClr val="000000"/>
                          </a:solidFill>
                          <a:effectLst/>
                          <a:latin typeface="Segoe UI" panose="020B0502040204020203" pitchFamily="34" charset="0"/>
                        </a:rPr>
                        <a:t>2018</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AEAAAA"/>
                    </a:solidFill>
                  </a:tcPr>
                </a:tc>
                <a:tc>
                  <a:txBody>
                    <a:bodyPr/>
                    <a:lstStyle/>
                    <a:p>
                      <a:pPr algn="ctr" rtl="0" fontAlgn="ctr"/>
                      <a:r>
                        <a:rPr lang="en-US" sz="1400" b="1" i="0" u="none" strike="noStrike" dirty="0">
                          <a:solidFill>
                            <a:srgbClr val="000000"/>
                          </a:solidFill>
                          <a:effectLst/>
                          <a:latin typeface="Segoe UI" panose="020B0502040204020203" pitchFamily="34" charset="0"/>
                        </a:rPr>
                        <a:t>2019</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AEAAAA"/>
                    </a:solidFill>
                  </a:tcPr>
                </a:tc>
                <a:tc>
                  <a:txBody>
                    <a:bodyPr/>
                    <a:lstStyle/>
                    <a:p>
                      <a:pPr algn="ctr" rtl="0" fontAlgn="ctr"/>
                      <a:r>
                        <a:rPr lang="en-US" sz="1400" b="1" i="0" u="none" strike="noStrike" dirty="0">
                          <a:solidFill>
                            <a:srgbClr val="000000"/>
                          </a:solidFill>
                          <a:effectLst/>
                          <a:latin typeface="Segoe UI" panose="020B0502040204020203" pitchFamily="34" charset="0"/>
                        </a:rPr>
                        <a:t>2020</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AEAAAA"/>
                    </a:solidFill>
                  </a:tcPr>
                </a:tc>
                <a:tc>
                  <a:txBody>
                    <a:bodyPr/>
                    <a:lstStyle/>
                    <a:p>
                      <a:pPr algn="ctr" rtl="0" fontAlgn="ctr"/>
                      <a:r>
                        <a:rPr lang="en-US" sz="1400" b="1" i="0" u="none" strike="noStrike" dirty="0">
                          <a:solidFill>
                            <a:srgbClr val="000000"/>
                          </a:solidFill>
                          <a:effectLst/>
                          <a:latin typeface="Segoe UI" panose="020B0502040204020203" pitchFamily="34" charset="0"/>
                        </a:rPr>
                        <a:t>2021</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AEAAAA"/>
                    </a:solidFill>
                  </a:tcPr>
                </a:tc>
                <a:tc>
                  <a:txBody>
                    <a:bodyPr/>
                    <a:lstStyle/>
                    <a:p>
                      <a:pPr algn="ctr" rtl="0" fontAlgn="ctr"/>
                      <a:r>
                        <a:rPr lang="en-US" sz="1400" b="1" i="0" u="none" strike="noStrike" dirty="0">
                          <a:solidFill>
                            <a:srgbClr val="000000"/>
                          </a:solidFill>
                          <a:effectLst/>
                          <a:latin typeface="Segoe UI" panose="020B0502040204020203" pitchFamily="34" charset="0"/>
                        </a:rPr>
                        <a:t>2022</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AEAAAA"/>
                    </a:solidFill>
                  </a:tcPr>
                </a:tc>
                <a:tc>
                  <a:txBody>
                    <a:bodyPr/>
                    <a:lstStyle/>
                    <a:p>
                      <a:pPr algn="ctr" rtl="0" fontAlgn="ctr"/>
                      <a:r>
                        <a:rPr lang="en-US" sz="1400" b="1" i="0" u="none" strike="noStrike" dirty="0">
                          <a:solidFill>
                            <a:srgbClr val="000000"/>
                          </a:solidFill>
                          <a:effectLst/>
                          <a:latin typeface="Segoe UI" panose="020B0502040204020203" pitchFamily="34" charset="0"/>
                        </a:rPr>
                        <a:t>2023</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AEAAAA"/>
                    </a:solidFill>
                  </a:tcPr>
                </a:tc>
                <a:tc>
                  <a:txBody>
                    <a:bodyPr/>
                    <a:lstStyle/>
                    <a:p>
                      <a:pPr algn="ctr" rtl="0" fontAlgn="ctr"/>
                      <a:r>
                        <a:rPr lang="en-US" sz="1400" b="1" i="0" u="none" strike="noStrike" dirty="0">
                          <a:solidFill>
                            <a:srgbClr val="000000"/>
                          </a:solidFill>
                          <a:effectLst/>
                          <a:latin typeface="Segoe UI" panose="020B0502040204020203" pitchFamily="34" charset="0"/>
                        </a:rPr>
                        <a:t>2024</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a:noFill/>
                    </a:lnB>
                    <a:solidFill>
                      <a:srgbClr val="AEAAAA"/>
                    </a:solidFill>
                  </a:tcPr>
                </a:tc>
                <a:tc>
                  <a:txBody>
                    <a:bodyPr/>
                    <a:lstStyle/>
                    <a:p>
                      <a:pPr algn="ctr" rtl="0" fontAlgn="ctr"/>
                      <a:r>
                        <a:rPr lang="en-US" sz="1400" b="1" i="0" u="none" strike="noStrike" dirty="0">
                          <a:solidFill>
                            <a:srgbClr val="000000"/>
                          </a:solidFill>
                          <a:effectLst/>
                          <a:latin typeface="Segoe UI" panose="020B0502040204020203" pitchFamily="34" charset="0"/>
                        </a:rPr>
                        <a:t>2025</a:t>
                      </a:r>
                    </a:p>
                  </a:txBody>
                  <a:tcPr marL="7702" marR="7702" marT="7702" marB="0" anchor="ctr">
                    <a:lnL w="6350" cap="flat" cmpd="sng" algn="ctr">
                      <a:solidFill>
                        <a:srgbClr val="FFFFFF"/>
                      </a:solidFill>
                      <a:prstDash val="solid"/>
                      <a:round/>
                      <a:headEnd type="none" w="med" len="med"/>
                      <a:tailEnd type="none" w="med" len="med"/>
                    </a:lnL>
                    <a:lnR>
                      <a:noFill/>
                    </a:lnR>
                    <a:lnT>
                      <a:noFill/>
                    </a:lnT>
                    <a:lnB>
                      <a:noFill/>
                    </a:lnB>
                    <a:solidFill>
                      <a:srgbClr val="AEAAAA"/>
                    </a:solidFill>
                  </a:tcPr>
                </a:tc>
                <a:extLst>
                  <a:ext uri="{0D108BD9-81ED-4DB2-BD59-A6C34878D82A}">
                    <a16:rowId xmlns:a16="http://schemas.microsoft.com/office/drawing/2014/main" val="1571741646"/>
                  </a:ext>
                </a:extLst>
              </a:tr>
              <a:tr h="410566">
                <a:tc>
                  <a:txBody>
                    <a:bodyPr/>
                    <a:lstStyle/>
                    <a:p>
                      <a:pPr algn="ctr" rtl="0" fontAlgn="ctr"/>
                      <a:r>
                        <a:rPr lang="en-US" sz="1400" b="0" i="0" u="none" strike="noStrike" dirty="0">
                          <a:solidFill>
                            <a:srgbClr val="000000"/>
                          </a:solidFill>
                          <a:effectLst/>
                          <a:latin typeface="Segoe UI" panose="020B0502040204020203" pitchFamily="34" charset="0"/>
                        </a:rPr>
                        <a:t>FINAL</a:t>
                      </a:r>
                    </a:p>
                  </a:txBody>
                  <a:tcPr marL="7702" marR="7702" marT="7702" marB="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400" b="0" i="0" u="none" strike="noStrike">
                          <a:solidFill>
                            <a:srgbClr val="000000"/>
                          </a:solidFill>
                          <a:effectLst/>
                          <a:latin typeface="Segoe UI" panose="020B0502040204020203" pitchFamily="34" charset="0"/>
                        </a:rPr>
                        <a:t>2.57</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400" b="0" i="0" u="none" strike="noStrike">
                          <a:solidFill>
                            <a:srgbClr val="000000"/>
                          </a:solidFill>
                          <a:effectLst/>
                          <a:latin typeface="Segoe UI" panose="020B0502040204020203" pitchFamily="34" charset="0"/>
                        </a:rPr>
                        <a:t>3.01</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400" b="0" i="0" u="none" strike="noStrike">
                          <a:solidFill>
                            <a:srgbClr val="000000"/>
                          </a:solidFill>
                          <a:effectLst/>
                          <a:latin typeface="Segoe UI" panose="020B0502040204020203" pitchFamily="34" charset="0"/>
                        </a:rPr>
                        <a:t>2.93</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400" b="0" i="0" u="none" strike="noStrike">
                          <a:solidFill>
                            <a:srgbClr val="000000"/>
                          </a:solidFill>
                          <a:effectLst/>
                          <a:latin typeface="Segoe UI" panose="020B0502040204020203" pitchFamily="34" charset="0"/>
                        </a:rPr>
                        <a:t>2.66</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400" b="0" i="0" u="none" strike="noStrike" dirty="0">
                          <a:solidFill>
                            <a:srgbClr val="000000"/>
                          </a:solidFill>
                          <a:effectLst/>
                          <a:latin typeface="Segoe UI" panose="020B0502040204020203" pitchFamily="34" charset="0"/>
                        </a:rPr>
                        <a:t>3.09</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400" b="0" i="0" u="none" strike="noStrike">
                          <a:solidFill>
                            <a:srgbClr val="000000"/>
                          </a:solidFill>
                          <a:effectLst/>
                          <a:latin typeface="Segoe UI" panose="020B0502040204020203" pitchFamily="34" charset="0"/>
                        </a:rPr>
                        <a:t>3.53</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400" b="0" i="0" u="none" strike="noStrike">
                          <a:solidFill>
                            <a:srgbClr val="000000"/>
                          </a:solidFill>
                          <a:effectLst/>
                          <a:latin typeface="Segoe UI" panose="020B0502040204020203" pitchFamily="34" charset="0"/>
                        </a:rPr>
                        <a:t>3.36</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400" b="0" i="0" u="none" strike="noStrike">
                          <a:solidFill>
                            <a:srgbClr val="000000"/>
                          </a:solidFill>
                          <a:effectLst/>
                          <a:latin typeface="Segoe UI" panose="020B0502040204020203" pitchFamily="34" charset="0"/>
                        </a:rPr>
                        <a:t>2.9</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400" b="0" i="0" u="none" strike="noStrike" dirty="0">
                          <a:solidFill>
                            <a:srgbClr val="000000"/>
                          </a:solidFill>
                          <a:effectLst/>
                          <a:latin typeface="Segoe UI" panose="020B0502040204020203" pitchFamily="34" charset="0"/>
                        </a:rPr>
                        <a:t>2.32</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F2F2F2"/>
                    </a:solidFill>
                  </a:tcPr>
                </a:tc>
                <a:tc>
                  <a:txBody>
                    <a:bodyPr/>
                    <a:lstStyle/>
                    <a:p>
                      <a:pPr algn="ctr" rtl="0" fontAlgn="ctr"/>
                      <a:r>
                        <a:rPr lang="en-US" sz="1400" b="0" i="0" u="none" strike="noStrike" dirty="0">
                          <a:solidFill>
                            <a:srgbClr val="000000"/>
                          </a:solidFill>
                          <a:effectLst/>
                          <a:latin typeface="Segoe UI" panose="020B0502040204020203" pitchFamily="34" charset="0"/>
                        </a:rPr>
                        <a:t>2.36</a:t>
                      </a:r>
                    </a:p>
                  </a:txBody>
                  <a:tcPr marL="7702" marR="7702" marT="7702" marB="0" anchor="ctr">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56281080"/>
                  </a:ext>
                </a:extLst>
              </a:tr>
              <a:tr h="410566">
                <a:tc>
                  <a:txBody>
                    <a:bodyPr/>
                    <a:lstStyle/>
                    <a:p>
                      <a:pPr algn="ctr" rtl="0" fontAlgn="ctr"/>
                      <a:r>
                        <a:rPr lang="en-US" sz="1400" b="0" i="0" u="none" strike="noStrike">
                          <a:solidFill>
                            <a:srgbClr val="000000"/>
                          </a:solidFill>
                          <a:effectLst/>
                          <a:latin typeface="Segoe UI" panose="020B0502040204020203" pitchFamily="34" charset="0"/>
                        </a:rPr>
                        <a:t>TRUEUP</a:t>
                      </a:r>
                    </a:p>
                  </a:txBody>
                  <a:tcPr marL="7702" marR="7702" marT="7702"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rtl="0" fontAlgn="ctr"/>
                      <a:r>
                        <a:rPr lang="en-US" sz="1400" b="0" i="0" u="none" strike="noStrike" dirty="0">
                          <a:solidFill>
                            <a:srgbClr val="000000"/>
                          </a:solidFill>
                          <a:effectLst/>
                          <a:latin typeface="Segoe UI" panose="020B0502040204020203" pitchFamily="34" charset="0"/>
                        </a:rPr>
                        <a:t>0.28</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rtl="0" fontAlgn="ctr"/>
                      <a:r>
                        <a:rPr lang="en-US" sz="1400" b="0" i="0" u="none" strike="noStrike" dirty="0">
                          <a:solidFill>
                            <a:srgbClr val="000000"/>
                          </a:solidFill>
                          <a:effectLst/>
                          <a:latin typeface="Segoe UI" panose="020B0502040204020203" pitchFamily="34" charset="0"/>
                        </a:rPr>
                        <a:t>0.27</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rtl="0" fontAlgn="ctr"/>
                      <a:r>
                        <a:rPr lang="en-US" sz="1400" b="0" i="0" u="none" strike="noStrike" dirty="0">
                          <a:solidFill>
                            <a:srgbClr val="000000"/>
                          </a:solidFill>
                          <a:effectLst/>
                          <a:latin typeface="Segoe UI" panose="020B0502040204020203" pitchFamily="34" charset="0"/>
                        </a:rPr>
                        <a:t>0.26</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rtl="0" fontAlgn="ctr"/>
                      <a:r>
                        <a:rPr lang="en-US" sz="1400" b="0" i="0" u="none" strike="noStrike" dirty="0">
                          <a:solidFill>
                            <a:srgbClr val="000000"/>
                          </a:solidFill>
                          <a:effectLst/>
                          <a:latin typeface="Segoe UI" panose="020B0502040204020203" pitchFamily="34" charset="0"/>
                        </a:rPr>
                        <a:t>0.2</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rtl="0" fontAlgn="ctr"/>
                      <a:r>
                        <a:rPr lang="en-US" sz="1400" b="0" i="0" u="none" strike="noStrike" dirty="0">
                          <a:solidFill>
                            <a:srgbClr val="000000"/>
                          </a:solidFill>
                          <a:effectLst/>
                          <a:latin typeface="Segoe UI" panose="020B0502040204020203" pitchFamily="34" charset="0"/>
                        </a:rPr>
                        <a:t>0.26</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rtl="0" fontAlgn="ctr"/>
                      <a:r>
                        <a:rPr lang="en-US" sz="1400" b="0" i="0" u="none" strike="noStrike" dirty="0">
                          <a:solidFill>
                            <a:srgbClr val="000000"/>
                          </a:solidFill>
                          <a:effectLst/>
                          <a:latin typeface="Segoe UI" panose="020B0502040204020203" pitchFamily="34" charset="0"/>
                        </a:rPr>
                        <a:t>0.46</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rtl="0" fontAlgn="ctr"/>
                      <a:r>
                        <a:rPr lang="en-US" sz="1400" b="0" i="0" u="none" strike="noStrike" dirty="0">
                          <a:solidFill>
                            <a:srgbClr val="000000"/>
                          </a:solidFill>
                          <a:effectLst/>
                          <a:latin typeface="Segoe UI" panose="020B0502040204020203" pitchFamily="34" charset="0"/>
                        </a:rPr>
                        <a:t>0.99</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rtl="0" fontAlgn="ctr"/>
                      <a:r>
                        <a:rPr lang="en-US" sz="1400" b="0" i="0" u="none" strike="noStrike" dirty="0">
                          <a:solidFill>
                            <a:srgbClr val="000000"/>
                          </a:solidFill>
                          <a:effectLst/>
                          <a:latin typeface="Segoe UI" panose="020B0502040204020203" pitchFamily="34" charset="0"/>
                        </a:rPr>
                        <a:t>0.83</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rtl="0" fontAlgn="ctr"/>
                      <a:r>
                        <a:rPr lang="en-US" sz="1400" b="0" i="0" u="none" strike="noStrike" dirty="0">
                          <a:solidFill>
                            <a:srgbClr val="000000"/>
                          </a:solidFill>
                          <a:effectLst/>
                          <a:latin typeface="Segoe UI" panose="020B0502040204020203" pitchFamily="34" charset="0"/>
                        </a:rPr>
                        <a:t>0.4</a:t>
                      </a:r>
                    </a:p>
                  </a:txBody>
                  <a:tcPr marL="7702" marR="7702" marT="770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9D9D9"/>
                    </a:solidFill>
                  </a:tcPr>
                </a:tc>
                <a:tc>
                  <a:txBody>
                    <a:bodyPr/>
                    <a:lstStyle/>
                    <a:p>
                      <a:pPr algn="ctr" rtl="0" fontAlgn="ctr"/>
                      <a:r>
                        <a:rPr lang="en-US" sz="1400" b="0" i="0" u="none" strike="noStrike" dirty="0">
                          <a:solidFill>
                            <a:srgbClr val="000000"/>
                          </a:solidFill>
                          <a:effectLst/>
                          <a:latin typeface="Segoe UI" panose="020B0502040204020203" pitchFamily="34" charset="0"/>
                        </a:rPr>
                        <a:t>N/A</a:t>
                      </a:r>
                    </a:p>
                  </a:txBody>
                  <a:tcPr marL="7702" marR="7702" marT="7702"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2417913899"/>
                  </a:ext>
                </a:extLst>
              </a:tr>
            </a:tbl>
          </a:graphicData>
        </a:graphic>
      </p:graphicFrame>
      <p:pic>
        <p:nvPicPr>
          <p:cNvPr id="6" name="Content Placeholder 5">
            <a:extLst>
              <a:ext uri="{FF2B5EF4-FFF2-40B4-BE49-F238E27FC236}">
                <a16:creationId xmlns:a16="http://schemas.microsoft.com/office/drawing/2014/main" id="{7AC6A163-179B-A0F1-D4E3-6B3EF67477AA}"/>
              </a:ext>
            </a:extLst>
          </p:cNvPr>
          <p:cNvPicPr>
            <a:picLocks/>
          </p:cNvPicPr>
          <p:nvPr/>
        </p:nvPicPr>
        <p:blipFill>
          <a:blip r:embed="rId3" cstate="print"/>
          <a:stretch>
            <a:fillRect/>
          </a:stretch>
        </p:blipFill>
        <p:spPr>
          <a:xfrm>
            <a:off x="91440" y="868680"/>
            <a:ext cx="8778240" cy="2597416"/>
          </a:xfrm>
          <a:prstGeom prst="rect">
            <a:avLst/>
          </a:prstGeom>
        </p:spPr>
      </p:pic>
    </p:spTree>
    <p:extLst>
      <p:ext uri="{BB962C8B-B14F-4D97-AF65-F5344CB8AC3E}">
        <p14:creationId xmlns:p14="http://schemas.microsoft.com/office/powerpoint/2010/main" val="559534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8.2(2)(c)(v) Other Settlement metrics</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6</a:t>
            </a:fld>
            <a:endParaRPr lang="en-US"/>
          </a:p>
        </p:txBody>
      </p:sp>
      <p:pic>
        <p:nvPicPr>
          <p:cNvPr id="16" name="Content Placeholder 7">
            <a:extLst>
              <a:ext uri="{FF2B5EF4-FFF2-40B4-BE49-F238E27FC236}">
                <a16:creationId xmlns:a16="http://schemas.microsoft.com/office/drawing/2014/main" id="{027B2E5B-67C2-E13F-29AC-5EEEBB4A7BFA}"/>
              </a:ext>
            </a:extLst>
          </p:cNvPr>
          <p:cNvPicPr>
            <a:picLocks/>
          </p:cNvPicPr>
          <p:nvPr/>
        </p:nvPicPr>
        <p:blipFill>
          <a:blip r:embed="rId3" cstate="print"/>
          <a:stretch>
            <a:fillRect/>
          </a:stretch>
        </p:blipFill>
        <p:spPr>
          <a:xfrm>
            <a:off x="512064" y="813816"/>
            <a:ext cx="3931920" cy="2724912"/>
          </a:xfrm>
          <a:prstGeom prst="rect">
            <a:avLst/>
          </a:prstGeom>
        </p:spPr>
      </p:pic>
      <p:pic>
        <p:nvPicPr>
          <p:cNvPr id="17" name="Content Placeholder 8">
            <a:extLst>
              <a:ext uri="{FF2B5EF4-FFF2-40B4-BE49-F238E27FC236}">
                <a16:creationId xmlns:a16="http://schemas.microsoft.com/office/drawing/2014/main" id="{A05BFE0E-CEBF-E7C0-13C2-EE966313BF2E}"/>
              </a:ext>
            </a:extLst>
          </p:cNvPr>
          <p:cNvPicPr>
            <a:picLocks/>
          </p:cNvPicPr>
          <p:nvPr/>
        </p:nvPicPr>
        <p:blipFill>
          <a:blip r:embed="rId4" cstate="print"/>
          <a:stretch>
            <a:fillRect/>
          </a:stretch>
        </p:blipFill>
        <p:spPr>
          <a:xfrm>
            <a:off x="4608576" y="813816"/>
            <a:ext cx="3931920" cy="2724912"/>
          </a:xfrm>
          <a:prstGeom prst="rect">
            <a:avLst/>
          </a:prstGeom>
        </p:spPr>
      </p:pic>
      <p:pic>
        <p:nvPicPr>
          <p:cNvPr id="18" name="Content Placeholder 9">
            <a:extLst>
              <a:ext uri="{FF2B5EF4-FFF2-40B4-BE49-F238E27FC236}">
                <a16:creationId xmlns:a16="http://schemas.microsoft.com/office/drawing/2014/main" id="{613BBEBC-77CF-DC93-6F5E-118C32785C2D}"/>
              </a:ext>
            </a:extLst>
          </p:cNvPr>
          <p:cNvPicPr>
            <a:picLocks/>
          </p:cNvPicPr>
          <p:nvPr/>
        </p:nvPicPr>
        <p:blipFill>
          <a:blip r:embed="rId5" cstate="print"/>
          <a:stretch>
            <a:fillRect/>
          </a:stretch>
        </p:blipFill>
        <p:spPr>
          <a:xfrm>
            <a:off x="512064" y="3456432"/>
            <a:ext cx="3931920" cy="2724912"/>
          </a:xfrm>
          <a:prstGeom prst="rect">
            <a:avLst/>
          </a:prstGeom>
        </p:spPr>
      </p:pic>
      <p:pic>
        <p:nvPicPr>
          <p:cNvPr id="19" name="Content Placeholder 10">
            <a:extLst>
              <a:ext uri="{FF2B5EF4-FFF2-40B4-BE49-F238E27FC236}">
                <a16:creationId xmlns:a16="http://schemas.microsoft.com/office/drawing/2014/main" id="{43B241CC-19A4-B26A-3FD5-2B597190FB94}"/>
              </a:ext>
            </a:extLst>
          </p:cNvPr>
          <p:cNvPicPr>
            <a:picLocks/>
          </p:cNvPicPr>
          <p:nvPr/>
        </p:nvPicPr>
        <p:blipFill>
          <a:blip r:embed="rId6" cstate="print"/>
          <a:stretch>
            <a:fillRect/>
          </a:stretch>
        </p:blipFill>
        <p:spPr>
          <a:xfrm>
            <a:off x="4608576" y="3456432"/>
            <a:ext cx="3931920" cy="2724912"/>
          </a:xfrm>
          <a:prstGeom prst="rect">
            <a:avLst/>
          </a:prstGeom>
        </p:spPr>
      </p:pic>
    </p:spTree>
    <p:extLst>
      <p:ext uri="{BB962C8B-B14F-4D97-AF65-F5344CB8AC3E}">
        <p14:creationId xmlns:p14="http://schemas.microsoft.com/office/powerpoint/2010/main" val="3042759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8.2(2)(c)(v) Other Settlement metrics</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7</a:t>
            </a:fld>
            <a:endParaRPr lang="en-US"/>
          </a:p>
        </p:txBody>
      </p:sp>
      <p:pic>
        <p:nvPicPr>
          <p:cNvPr id="16" name="Content Placeholder 7">
            <a:extLst>
              <a:ext uri="{FF2B5EF4-FFF2-40B4-BE49-F238E27FC236}">
                <a16:creationId xmlns:a16="http://schemas.microsoft.com/office/drawing/2014/main" id="{BC99658B-708D-C84F-D331-8718E68B4C7D}"/>
              </a:ext>
            </a:extLst>
          </p:cNvPr>
          <p:cNvPicPr>
            <a:picLocks/>
          </p:cNvPicPr>
          <p:nvPr/>
        </p:nvPicPr>
        <p:blipFill>
          <a:blip r:embed="rId3" cstate="print"/>
          <a:stretch>
            <a:fillRect/>
          </a:stretch>
        </p:blipFill>
        <p:spPr>
          <a:xfrm>
            <a:off x="512064" y="813816"/>
            <a:ext cx="3931920" cy="2724912"/>
          </a:xfrm>
          <a:prstGeom prst="rect">
            <a:avLst/>
          </a:prstGeom>
        </p:spPr>
      </p:pic>
      <p:pic>
        <p:nvPicPr>
          <p:cNvPr id="17" name="Content Placeholder 8">
            <a:extLst>
              <a:ext uri="{FF2B5EF4-FFF2-40B4-BE49-F238E27FC236}">
                <a16:creationId xmlns:a16="http://schemas.microsoft.com/office/drawing/2014/main" id="{7494AECC-B67B-ADA1-6451-3DDCFDF63130}"/>
              </a:ext>
            </a:extLst>
          </p:cNvPr>
          <p:cNvPicPr>
            <a:picLocks/>
          </p:cNvPicPr>
          <p:nvPr/>
        </p:nvPicPr>
        <p:blipFill>
          <a:blip r:embed="rId4" cstate="print"/>
          <a:stretch>
            <a:fillRect/>
          </a:stretch>
        </p:blipFill>
        <p:spPr>
          <a:xfrm>
            <a:off x="4608576" y="813816"/>
            <a:ext cx="3931920" cy="2724912"/>
          </a:xfrm>
          <a:prstGeom prst="rect">
            <a:avLst/>
          </a:prstGeom>
        </p:spPr>
      </p:pic>
      <p:pic>
        <p:nvPicPr>
          <p:cNvPr id="18" name="Content Placeholder 9">
            <a:extLst>
              <a:ext uri="{FF2B5EF4-FFF2-40B4-BE49-F238E27FC236}">
                <a16:creationId xmlns:a16="http://schemas.microsoft.com/office/drawing/2014/main" id="{248E719D-E4D9-F9B9-468C-C3E4648FDAAC}"/>
              </a:ext>
            </a:extLst>
          </p:cNvPr>
          <p:cNvPicPr>
            <a:picLocks/>
          </p:cNvPicPr>
          <p:nvPr/>
        </p:nvPicPr>
        <p:blipFill>
          <a:blip r:embed="rId5" cstate="print"/>
          <a:stretch>
            <a:fillRect/>
          </a:stretch>
        </p:blipFill>
        <p:spPr>
          <a:xfrm>
            <a:off x="512064" y="3456432"/>
            <a:ext cx="3931920" cy="2724912"/>
          </a:xfrm>
          <a:prstGeom prst="rect">
            <a:avLst/>
          </a:prstGeom>
        </p:spPr>
      </p:pic>
      <p:pic>
        <p:nvPicPr>
          <p:cNvPr id="19" name="Content Placeholder 10">
            <a:extLst>
              <a:ext uri="{FF2B5EF4-FFF2-40B4-BE49-F238E27FC236}">
                <a16:creationId xmlns:a16="http://schemas.microsoft.com/office/drawing/2014/main" id="{97E4FA1C-BE88-DF35-C393-D98284ACECEE}"/>
              </a:ext>
            </a:extLst>
          </p:cNvPr>
          <p:cNvPicPr>
            <a:picLocks/>
          </p:cNvPicPr>
          <p:nvPr/>
        </p:nvPicPr>
        <p:blipFill>
          <a:blip r:embed="rId6" cstate="print"/>
          <a:stretch>
            <a:fillRect/>
          </a:stretch>
        </p:blipFill>
        <p:spPr>
          <a:xfrm>
            <a:off x="4608576" y="3456432"/>
            <a:ext cx="3931920" cy="2724912"/>
          </a:xfrm>
          <a:prstGeom prst="rect">
            <a:avLst/>
          </a:prstGeom>
        </p:spPr>
      </p:pic>
    </p:spTree>
    <p:extLst>
      <p:ext uri="{BB962C8B-B14F-4D97-AF65-F5344CB8AC3E}">
        <p14:creationId xmlns:p14="http://schemas.microsoft.com/office/powerpoint/2010/main" val="2336318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8.2(2)(c)(vi) Availability of ESIID consumption data</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graphicFrame>
        <p:nvGraphicFramePr>
          <p:cNvPr id="5" name="Chart 4">
            <a:extLst>
              <a:ext uri="{FF2B5EF4-FFF2-40B4-BE49-F238E27FC236}">
                <a16:creationId xmlns:a16="http://schemas.microsoft.com/office/drawing/2014/main" id="{00000000-0008-0000-0100-000002000000}"/>
              </a:ext>
            </a:extLst>
          </p:cNvPr>
          <p:cNvGraphicFramePr>
            <a:graphicFrameLocks noGrp="1"/>
          </p:cNvGraphicFramePr>
          <p:nvPr>
            <p:extLst>
              <p:ext uri="{D42A27DB-BD31-4B8C-83A1-F6EECF244321}">
                <p14:modId xmlns:p14="http://schemas.microsoft.com/office/powerpoint/2010/main" val="2278975472"/>
              </p:ext>
            </p:extLst>
          </p:nvPr>
        </p:nvGraphicFramePr>
        <p:xfrm>
          <a:off x="304800" y="561975"/>
          <a:ext cx="8591550" cy="59912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37234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000" dirty="0"/>
              <a:t>8.2(2)(c)(vi) Availability of ESIID consumption data</a:t>
            </a:r>
            <a:endParaRPr lang="en-US" sz="2000" b="1" dirty="0">
              <a:solidFill>
                <a:schemeClr val="accent1"/>
              </a:solidFill>
            </a:endParaRPr>
          </a:p>
        </p:txBody>
      </p:sp>
      <p:sp>
        <p:nvSpPr>
          <p:cNvPr id="3"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graphicFrame>
        <p:nvGraphicFramePr>
          <p:cNvPr id="4" name="Chart 3">
            <a:extLst>
              <a:ext uri="{FF2B5EF4-FFF2-40B4-BE49-F238E27FC236}">
                <a16:creationId xmlns:a16="http://schemas.microsoft.com/office/drawing/2014/main" id="{00000000-0008-0000-0000-000002000000}"/>
              </a:ext>
            </a:extLst>
          </p:cNvPr>
          <p:cNvGraphicFramePr>
            <a:graphicFrameLocks noGrp="1"/>
          </p:cNvGraphicFramePr>
          <p:nvPr>
            <p:extLst>
              <p:ext uri="{D42A27DB-BD31-4B8C-83A1-F6EECF244321}">
                <p14:modId xmlns:p14="http://schemas.microsoft.com/office/powerpoint/2010/main" val="73289733"/>
              </p:ext>
            </p:extLst>
          </p:nvPr>
        </p:nvGraphicFramePr>
        <p:xfrm>
          <a:off x="390525" y="533400"/>
          <a:ext cx="8143875" cy="58150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127343"/>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c34af464-7aa1-4edd-9be4-83dffc1cb926"/>
    <ds:schemaRef ds:uri="http://purl.org/dc/term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73B813C5-B896-4665-8CDA-23C23DD459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604</TotalTime>
  <Words>2128</Words>
  <Application>Microsoft Office PowerPoint</Application>
  <PresentationFormat>On-screen Show (4:3)</PresentationFormat>
  <Paragraphs>948</Paragraphs>
  <Slides>12</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Segoe UI</vt:lpstr>
      <vt:lpstr>times</vt:lpstr>
      <vt:lpstr>Times New Roman</vt:lpstr>
      <vt:lpstr>1_Custom Design</vt:lpstr>
      <vt:lpstr>Office Theme</vt:lpstr>
      <vt:lpstr>PowerPoint Presentation</vt:lpstr>
      <vt:lpstr>8.2(2)(c)(i) Track number of price changes</vt:lpstr>
      <vt:lpstr>8.2(2)(c)(iv) Track number of resettlements due to non-price errors</vt:lpstr>
      <vt:lpstr>8.2(2)(c)(ii) Track number and types of disputes submitted 8.2(2)(c)(iii) Compliance with timeliness of response to disputes </vt:lpstr>
      <vt:lpstr>8.2(2)(c)(v) Other Settlement metrics</vt:lpstr>
      <vt:lpstr>8.2(2)(c)(v) Other Settlement metrics</vt:lpstr>
      <vt:lpstr>8.2(2)(c)(v) Other Settlement metrics</vt:lpstr>
      <vt:lpstr>8.2(2)(c)(vi) Availability of ESIID consumption data</vt:lpstr>
      <vt:lpstr>8.2(2)(c)(vi) Availability of ESIID consumption data</vt:lpstr>
      <vt:lpstr>8.2(2)(g) Net Allocation to Load - Totals and $/MWh </vt:lpstr>
      <vt:lpstr>8.2(2)(g) Net Allocation to Load - Totals and $/MWh </vt:lpstr>
      <vt:lpstr>26.2 Securitization Default Charge 27.3 Securitization Uplift Charge</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Simien, Teresa</cp:lastModifiedBy>
  <cp:revision>92</cp:revision>
  <cp:lastPrinted>2016-01-21T20:53:15Z</cp:lastPrinted>
  <dcterms:created xsi:type="dcterms:W3CDTF">2016-01-21T15:20:31Z</dcterms:created>
  <dcterms:modified xsi:type="dcterms:W3CDTF">2025-04-22T15:13:11Z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y fmtid="{D5CDD505-2E9C-101B-9397-08002B2CF9AE}" pid="3" name="MSIP_Label_7084cbda-52b8-46fb-a7b7-cb5bd465ed85_Enabled">
    <vt:lpwstr>true</vt:lpwstr>
  </property>
  <property fmtid="{D5CDD505-2E9C-101B-9397-08002B2CF9AE}" pid="4" name="MSIP_Label_7084cbda-52b8-46fb-a7b7-cb5bd465ed85_SetDate">
    <vt:lpwstr>2024-01-09T19:56:30Z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e29067ef-28ea-44e6-b77d-32af8f944210</vt:lpwstr>
  </property>
  <property fmtid="{D5CDD505-2E9C-101B-9397-08002B2CF9AE}" pid="9" name="MSIP_Label_7084cbda-52b8-46fb-a7b7-cb5bd465ed85_ContentBits">
    <vt:lpwstr>0</vt:lpwstr>
  </property>
</Properties>
</file>