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7" r:id="rId7"/>
    <p:sldId id="272" r:id="rId8"/>
    <p:sldId id="274" r:id="rId9"/>
    <p:sldId id="266" r:id="rId10"/>
    <p:sldId id="27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57" autoAdjust="0"/>
  </p:normalViewPr>
  <p:slideViewPr>
    <p:cSldViewPr showGuides="1">
      <p:cViewPr varScale="1">
        <p:scale>
          <a:sx n="74" d="100"/>
          <a:sy n="74" d="100"/>
        </p:scale>
        <p:origin x="1038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1,596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1,240 MW</a:t>
            </a:r>
          </a:p>
          <a:p>
            <a:endParaRPr lang="en-US" dirty="0"/>
          </a:p>
          <a:p>
            <a:r>
              <a:rPr lang="en-US" sz="1200" b="0" i="0" u="none" strike="noStrike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* For annual DG report, all NOIE and Competitive capacity is listed.</a:t>
            </a:r>
          </a:p>
          <a:p>
            <a:endParaRPr lang="en-US" sz="1200" b="0" i="0" u="none" strike="noStrike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* Other Renewable category includes: biomass (wood/wood wastes), landfill gas, other biomass gases, and water</a:t>
            </a:r>
          </a:p>
          <a:p>
            <a:endParaRPr lang="en-US" sz="1200" b="0" i="0" u="none" strike="noStrike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* Other Non-Renewable category includes: bituminous coal, subbituminous coal, lignite coal, petroleum coke, distillate fuel oil, natural gas, other gases, and waste heat not directly attributed to a fuel source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9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1,596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1,240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2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1,625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1,233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08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2024 Annual Report</a:t>
            </a:r>
          </a:p>
          <a:p>
            <a:r>
              <a:rPr lang="en-US" sz="2800" b="1" dirty="0"/>
              <a:t>2025 Q1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5/7/2025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2024 Annual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754032-D224-DF67-0A0E-76546FA6D50E}"/>
              </a:ext>
            </a:extLst>
          </p:cNvPr>
          <p:cNvSpPr txBox="1"/>
          <p:nvPr/>
        </p:nvSpPr>
        <p:spPr>
          <a:xfrm>
            <a:off x="2499865" y="5399782"/>
            <a:ext cx="656793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aseline="0" dirty="0"/>
              <a:t>DG Battery </a:t>
            </a:r>
            <a:r>
              <a:rPr lang="en-US" sz="1600" dirty="0"/>
              <a:t>E</a:t>
            </a:r>
            <a:r>
              <a:rPr lang="en-US" sz="1600" baseline="0" dirty="0"/>
              <a:t>nergy </a:t>
            </a:r>
            <a:r>
              <a:rPr lang="en-US" sz="1600" dirty="0"/>
              <a:t>S</a:t>
            </a:r>
            <a:r>
              <a:rPr lang="en-US" sz="1600" baseline="0" dirty="0"/>
              <a:t>torage not included in the table above</a:t>
            </a:r>
            <a:br>
              <a:rPr lang="en-US" sz="1600" baseline="0" dirty="0"/>
            </a:br>
            <a:r>
              <a:rPr lang="en-US" sz="1600" baseline="0" dirty="0"/>
              <a:t>(40.51</a:t>
            </a:r>
            <a:r>
              <a:rPr lang="en-US" sz="1600" dirty="0"/>
              <a:t> MW Competitive, 12.35 MW NOIEs, 52.86 MW Total)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240348-B7C8-4FE4-F752-E2641BBBE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512" y="1750462"/>
            <a:ext cx="8554975" cy="331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1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Annual Unregistered DG Growth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C74D44-2ECA-4FA3-9F90-8D4A82C6298F}"/>
              </a:ext>
            </a:extLst>
          </p:cNvPr>
          <p:cNvSpPr txBox="1"/>
          <p:nvPr/>
        </p:nvSpPr>
        <p:spPr>
          <a:xfrm>
            <a:off x="381000" y="5391834"/>
            <a:ext cx="8077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Competitive TDSP data: Same as 2024 Q4 quarterly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NOIE data: All NOIEs required to report all capacity in annual report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9BB8CA-CCD6-B32D-1BED-904D8F2BF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252051"/>
            <a:ext cx="8534400" cy="403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7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1192266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Q1 Unregistered Distributed Generation Report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56FF5B-E7EC-6CAF-9E25-140184123F9C}"/>
              </a:ext>
            </a:extLst>
          </p:cNvPr>
          <p:cNvSpPr txBox="1"/>
          <p:nvPr/>
        </p:nvSpPr>
        <p:spPr>
          <a:xfrm>
            <a:off x="2541608" y="5389548"/>
            <a:ext cx="66294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aseline="0" dirty="0"/>
              <a:t>DG Battery </a:t>
            </a:r>
            <a:r>
              <a:rPr lang="en-US" sz="1600" dirty="0"/>
              <a:t>E</a:t>
            </a:r>
            <a:r>
              <a:rPr lang="en-US" sz="1600" baseline="0" dirty="0"/>
              <a:t>nergy </a:t>
            </a:r>
            <a:r>
              <a:rPr lang="en-US" sz="1600" dirty="0"/>
              <a:t>S</a:t>
            </a:r>
            <a:r>
              <a:rPr lang="en-US" sz="1600" baseline="0" dirty="0"/>
              <a:t>torage not included in the table above</a:t>
            </a:r>
            <a:br>
              <a:rPr lang="en-US" sz="1600" baseline="0" dirty="0"/>
            </a:br>
            <a:r>
              <a:rPr lang="en-US" sz="1600" baseline="0" dirty="0"/>
              <a:t>(</a:t>
            </a:r>
            <a:r>
              <a:rPr lang="en-US" sz="1600" dirty="0"/>
              <a:t>52</a:t>
            </a:r>
            <a:r>
              <a:rPr lang="en-US" sz="1600" baseline="0" dirty="0"/>
              <a:t>.46</a:t>
            </a:r>
            <a:r>
              <a:rPr lang="en-US" sz="1600" dirty="0"/>
              <a:t> MW Competitive, 17.23 MW NOIEs, 69.69 MW Total)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3F5906-D5E9-7345-8D6D-86C5E59F9E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66005"/>
            <a:ext cx="8597252" cy="372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6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2024 </a:t>
            </a:r>
            <a:r>
              <a:rPr lang="en-US" dirty="0"/>
              <a:t>Q4 → 2025 Q1 </a:t>
            </a:r>
            <a:r>
              <a:rPr lang="en-US" b="1" dirty="0">
                <a:solidFill>
                  <a:schemeClr val="accent1"/>
                </a:solidFill>
              </a:rPr>
              <a:t>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2286000" y="5428010"/>
            <a:ext cx="7162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Decreases from NOIE data due to the following reasons: unit retirements</a:t>
            </a:r>
          </a:p>
          <a:p>
            <a:r>
              <a:rPr lang="en-US" sz="1600" dirty="0"/>
              <a:t>data corrections (DC/AC conversion), DG battery energy storage removal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42E15E-9826-25A6-7885-1420C0A75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690" y="1485900"/>
            <a:ext cx="878281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2025-Q1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C228B-C65D-35B5-0064-A07CC8080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743" y="762000"/>
            <a:ext cx="6972513" cy="507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2746</TotalTime>
  <Words>364</Words>
  <Application>Microsoft Office PowerPoint</Application>
  <PresentationFormat>On-screen Show (4:3)</PresentationFormat>
  <Paragraphs>53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1_Custom Design</vt:lpstr>
      <vt:lpstr>Office Theme</vt:lpstr>
      <vt:lpstr>PowerPoint Presentation</vt:lpstr>
      <vt:lpstr>2024 Annual Unregistered Distributed Generation Report</vt:lpstr>
      <vt:lpstr>Annual Unregistered DG Growth Comparison</vt:lpstr>
      <vt:lpstr>2025 Q1 Unregistered Distributed Generation Report</vt:lpstr>
      <vt:lpstr>2024 Q4 → 2025 Q1 Change</vt:lpstr>
      <vt:lpstr>Unregistered DG Growth: 2016-Q2* to 2025-Q1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Mantena, Dan</cp:lastModifiedBy>
  <cp:revision>175</cp:revision>
  <cp:lastPrinted>2016-01-21T20:53:15Z</cp:lastPrinted>
  <dcterms:created xsi:type="dcterms:W3CDTF">2016-01-21T15:20:31Z</dcterms:created>
  <dcterms:modified xsi:type="dcterms:W3CDTF">2025-04-30T17:14:04Z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2024-04-24T12:03:07Z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596d532d-d438-484a-84c2-ae66a325ea94</vt:lpwstr>
  </property>
  <property fmtid="{D5CDD505-2E9C-101B-9397-08002B2CF9AE}" pid="9" name="MSIP_Label_7084cbda-52b8-46fb-a7b7-cb5bd465ed85_ContentBits">
    <vt:lpwstr>0</vt:lpwstr>
  </property>
</Properties>
</file>