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3" r:id="rId4"/>
    <p:sldMasterId id="2147483648" r:id="rId5"/>
  </p:sldMasterIdLst>
  <p:notesMasterIdLst>
    <p:notesMasterId r:id="rId20"/>
  </p:notesMasterIdLst>
  <p:handoutMasterIdLst>
    <p:handoutMasterId r:id="rId21"/>
  </p:handoutMasterIdLst>
  <p:sldIdLst>
    <p:sldId id="260" r:id="rId6"/>
    <p:sldId id="257" r:id="rId7"/>
    <p:sldId id="261" r:id="rId8"/>
    <p:sldId id="262" r:id="rId9"/>
    <p:sldId id="263" r:id="rId10"/>
    <p:sldId id="274" r:id="rId11"/>
    <p:sldId id="265" r:id="rId12"/>
    <p:sldId id="270" r:id="rId13"/>
    <p:sldId id="266" r:id="rId14"/>
    <p:sldId id="279" r:id="rId15"/>
    <p:sldId id="272" r:id="rId16"/>
    <p:sldId id="273" r:id="rId17"/>
    <p:sldId id="282" r:id="rId18"/>
    <p:sldId id="275"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autoAdjust="0"/>
    <p:restoredTop sz="94660"/>
  </p:normalViewPr>
  <p:slideViewPr>
    <p:cSldViewPr showGuides="1">
      <p:cViewPr varScale="1">
        <p:scale>
          <a:sx n="105" d="100"/>
          <a:sy n="105" d="100"/>
        </p:scale>
        <p:origin x="179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4/22/2025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4/22/2025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45113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2805468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05964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34216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074570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973012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363799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10285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May 2025 WMS</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dirty="0"/>
              <a:t>May 2025 WMS</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May 2025 WMS</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708434"/>
          </a:xfrm>
          <a:prstGeom prst="rect">
            <a:avLst/>
          </a:prstGeom>
          <a:noFill/>
        </p:spPr>
        <p:txBody>
          <a:bodyPr wrap="square" rtlCol="0">
            <a:spAutoFit/>
          </a:bodyPr>
          <a:lstStyle/>
          <a:p>
            <a:r>
              <a:rPr lang="en-US" sz="2400" b="1" dirty="0"/>
              <a:t>2024 UFE Analysis Report</a:t>
            </a:r>
          </a:p>
          <a:p>
            <a:endParaRPr lang="en-US" sz="2000" b="1" dirty="0"/>
          </a:p>
          <a:p>
            <a:endParaRPr lang="en-US" dirty="0"/>
          </a:p>
          <a:p>
            <a:endParaRPr lang="en-US" dirty="0"/>
          </a:p>
          <a:p>
            <a:endParaRPr lang="en-US" dirty="0"/>
          </a:p>
          <a:p>
            <a:r>
              <a:rPr lang="en-US" dirty="0"/>
              <a:t>Joe Lara</a:t>
            </a:r>
          </a:p>
          <a:p>
            <a:r>
              <a:rPr lang="en-US" dirty="0"/>
              <a:t>May 2025 WMS</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5467BC-BB54-06AA-B656-3E11F176884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FE1E24-09CC-B7C6-0321-E48C80696C52}"/>
              </a:ext>
            </a:extLst>
          </p:cNvPr>
          <p:cNvSpPr>
            <a:spLocks noGrp="1"/>
          </p:cNvSpPr>
          <p:nvPr>
            <p:ph idx="1"/>
          </p:nvPr>
        </p:nvSpPr>
        <p:spPr>
          <a:xfrm>
            <a:off x="304800" y="990600"/>
            <a:ext cx="8534400" cy="2438399"/>
          </a:xfrm>
        </p:spPr>
        <p:txBody>
          <a:bodyPr/>
          <a:lstStyle/>
          <a:p>
            <a:pPr marL="457200" indent="-347472">
              <a:spcBef>
                <a:spcPts val="0"/>
              </a:spcBef>
              <a:buNone/>
              <a:defRPr/>
            </a:pPr>
            <a:r>
              <a:rPr lang="en-US" sz="1400" b="1" i="1" dirty="0">
                <a:latin typeface="Times New Roman" panose="02020603050405020304" pitchFamily="18" charset="0"/>
                <a:cs typeface="Times New Roman" panose="02020603050405020304" pitchFamily="18" charset="0"/>
              </a:rPr>
              <a:t>13.2.2	Actual Transmission Loss Factor Calculations</a:t>
            </a:r>
          </a:p>
          <a:p>
            <a:pPr marL="457200" indent="-347472">
              <a:buFont typeface="+mj-lt"/>
              <a:buAutoNum type="arabicParenR"/>
            </a:pPr>
            <a:r>
              <a:rPr lang="en-US" sz="1400" b="0" i="0" dirty="0">
                <a:solidFill>
                  <a:srgbClr val="000000"/>
                </a:solidFill>
                <a:effectLst/>
                <a:latin typeface="Times New Roman" panose="02020603050405020304" pitchFamily="18" charset="0"/>
                <a:cs typeface="Times New Roman" panose="02020603050405020304" pitchFamily="18" charset="0"/>
              </a:rPr>
              <a:t>ERCOT shall determine the Actual TLF for each interval in the Operating Day by dividing the sum of line and transformer MW losses by the total ERCOT Load as determined by the State Estimator in the Energy Management System (EMS).</a:t>
            </a:r>
          </a:p>
          <a:p>
            <a:pPr marL="457200" indent="-347472">
              <a:buFont typeface="+mj-lt"/>
              <a:buAutoNum type="arabicParenR"/>
            </a:pPr>
            <a:r>
              <a:rPr lang="en-US" sz="1400" b="0" i="0" dirty="0">
                <a:solidFill>
                  <a:srgbClr val="000000"/>
                </a:solidFill>
                <a:effectLst/>
                <a:latin typeface="Times New Roman" panose="02020603050405020304" pitchFamily="18" charset="0"/>
                <a:cs typeface="Times New Roman" panose="02020603050405020304" pitchFamily="18" charset="0"/>
              </a:rPr>
              <a:t>The day after the Operating Day, ERCOT shall publish Actual TLFs to be used in Settlement calculations.</a:t>
            </a:r>
          </a:p>
          <a:p>
            <a:pPr marL="457200" indent="-347472">
              <a:buFont typeface="+mj-lt"/>
              <a:buAutoNum type="arabicParenR"/>
            </a:pPr>
            <a:endParaRPr lang="en-US" sz="1400" dirty="0">
              <a:solidFill>
                <a:srgbClr val="000000"/>
              </a:solidFill>
              <a:latin typeface="Times New Roman" panose="02020603050405020304" pitchFamily="18" charset="0"/>
              <a:cs typeface="Times New Roman" panose="02020603050405020304" pitchFamily="18" charset="0"/>
            </a:endParaRPr>
          </a:p>
          <a:p>
            <a:pPr marL="457200" indent="-347472">
              <a:spcBef>
                <a:spcPts val="0"/>
              </a:spcBef>
              <a:buNone/>
            </a:pPr>
            <a:r>
              <a:rPr lang="en-US" sz="1400" b="1" i="1" dirty="0">
                <a:latin typeface="Times New Roman" panose="02020603050405020304" pitchFamily="18" charset="0"/>
                <a:cs typeface="Times New Roman" panose="02020603050405020304" pitchFamily="18" charset="0"/>
              </a:rPr>
              <a:t>13.2.5	</a:t>
            </a: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Actual Transmission Loss Factor Calculation</a:t>
            </a:r>
          </a:p>
          <a:p>
            <a:pPr marL="457200" marR="0" indent="-347472">
              <a:spcAft>
                <a:spcPts val="1200"/>
              </a:spcAft>
              <a:buNone/>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(1)	The following formula shall be used by ERCOT’s State Estimator process to determine Actual TLFs.</a:t>
            </a:r>
          </a:p>
          <a:p>
            <a:pPr marL="457200" marR="0" indent="-347472">
              <a:tabLst>
                <a:tab pos="1485900" algn="l"/>
                <a:tab pos="1828800" algn="l"/>
              </a:tabLs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TLF</a:t>
            </a:r>
            <a:r>
              <a:rPr lang="en-US" sz="1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i="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Σ</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LINE_LOSSES</a:t>
            </a:r>
            <a:r>
              <a:rPr lang="en-US" sz="1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i="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Σ</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TRANSFORMER_LOSSES</a:t>
            </a:r>
            <a:r>
              <a:rPr lang="en-US" sz="1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i="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 ESL</a:t>
            </a:r>
            <a:r>
              <a:rPr lang="en-US" sz="1400" baseline="-25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i="1" baseline="-25000" dirty="0" err="1">
                <a:effectLst/>
                <a:latin typeface="Times New Roman" panose="02020603050405020304" pitchFamily="18" charset="0"/>
                <a:ea typeface="Times New Roman" panose="02020603050405020304" pitchFamily="18" charset="0"/>
                <a:cs typeface="Times New Roman" panose="02020603050405020304" pitchFamily="18" charset="0"/>
              </a:rPr>
              <a:t>i</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0"/>
              </a:spcBef>
              <a:buNone/>
            </a:pPr>
            <a:endParaRPr lang="en-US" sz="1200" b="1" i="1" dirty="0">
              <a:latin typeface="Times New Roman" panose="02020603050405020304" pitchFamily="18" charset="0"/>
              <a:cs typeface="Times New Roman" panose="02020603050405020304" pitchFamily="18" charset="0"/>
            </a:endParaRPr>
          </a:p>
          <a:p>
            <a:pPr marL="457200" marR="0" indent="-457200">
              <a:spcAft>
                <a:spcPts val="1200"/>
              </a:spcAft>
              <a:buFont typeface="+mj-lt"/>
              <a:buAutoNum type="arabicParenR"/>
            </a:pPr>
            <a:endParaRPr lang="en-US" sz="1200" dirty="0">
              <a:solidFill>
                <a:srgbClr val="000000"/>
              </a:solidFill>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2C8D7AE8-C66B-FA67-B5B7-5F6E99FAEB07}"/>
              </a:ext>
            </a:extLst>
          </p:cNvPr>
          <p:cNvSpPr>
            <a:spLocks noGrp="1"/>
          </p:cNvSpPr>
          <p:nvPr>
            <p:ph type="sldNum" sz="quarter" idx="4"/>
          </p:nvPr>
        </p:nvSpPr>
        <p:spPr/>
        <p:txBody>
          <a:bodyPr/>
          <a:lstStyle/>
          <a:p>
            <a:fld id="{1D93BD3E-1E9A-4970-A6F7-E7AC52762E0C}" type="slidenum">
              <a:rPr lang="en-US" smtClean="0"/>
              <a:pPr/>
              <a:t>10</a:t>
            </a:fld>
            <a:endParaRPr lang="en-US"/>
          </a:p>
        </p:txBody>
      </p:sp>
      <p:pic>
        <p:nvPicPr>
          <p:cNvPr id="8" name="Picture 7">
            <a:extLst>
              <a:ext uri="{FF2B5EF4-FFF2-40B4-BE49-F238E27FC236}">
                <a16:creationId xmlns:a16="http://schemas.microsoft.com/office/drawing/2014/main" id="{1694AF22-B77B-C01A-6A6F-3D6D3B4E77C4}"/>
              </a:ext>
            </a:extLst>
          </p:cNvPr>
          <p:cNvPicPr>
            <a:picLocks noChangeAspect="1"/>
          </p:cNvPicPr>
          <p:nvPr/>
        </p:nvPicPr>
        <p:blipFill>
          <a:blip r:embed="rId2"/>
          <a:stretch>
            <a:fillRect/>
          </a:stretch>
        </p:blipFill>
        <p:spPr>
          <a:xfrm>
            <a:off x="914400" y="3657599"/>
            <a:ext cx="7315200" cy="1833728"/>
          </a:xfrm>
          <a:prstGeom prst="rect">
            <a:avLst/>
          </a:prstGeom>
        </p:spPr>
      </p:pic>
      <p:sp>
        <p:nvSpPr>
          <p:cNvPr id="13" name="Title 12">
            <a:extLst>
              <a:ext uri="{FF2B5EF4-FFF2-40B4-BE49-F238E27FC236}">
                <a16:creationId xmlns:a16="http://schemas.microsoft.com/office/drawing/2014/main" id="{46759BEC-D581-4A32-A007-FD2DB8D0EFCA}"/>
              </a:ext>
            </a:extLst>
          </p:cNvPr>
          <p:cNvSpPr>
            <a:spLocks noGrp="1"/>
          </p:cNvSpPr>
          <p:nvPr>
            <p:ph type="title"/>
          </p:nvPr>
        </p:nvSpPr>
        <p:spPr/>
        <p:txBody>
          <a:bodyPr/>
          <a:lstStyle/>
          <a:p>
            <a:r>
              <a:rPr lang="en-US" sz="2000" dirty="0"/>
              <a:t>Transmission Loss Factor Calculation Review</a:t>
            </a:r>
            <a:br>
              <a:rPr lang="en-US" sz="2000" dirty="0"/>
            </a:br>
            <a:r>
              <a:rPr lang="en-US" sz="1600" dirty="0"/>
              <a:t>Following implementation of NPRR 1145</a:t>
            </a:r>
          </a:p>
        </p:txBody>
      </p:sp>
      <p:sp>
        <p:nvSpPr>
          <p:cNvPr id="2" name="Footer Placeholder 1">
            <a:extLst>
              <a:ext uri="{FF2B5EF4-FFF2-40B4-BE49-F238E27FC236}">
                <a16:creationId xmlns:a16="http://schemas.microsoft.com/office/drawing/2014/main" id="{C9E12394-F1AE-7FAA-0ACD-B0120632F6AE}"/>
              </a:ext>
            </a:extLst>
          </p:cNvPr>
          <p:cNvSpPr>
            <a:spLocks noGrp="1"/>
          </p:cNvSpPr>
          <p:nvPr>
            <p:ph type="ftr" sz="quarter" idx="11"/>
          </p:nvPr>
        </p:nvSpPr>
        <p:spPr/>
        <p:txBody>
          <a:bodyPr/>
          <a:lstStyle/>
          <a:p>
            <a:r>
              <a:rPr lang="en-US"/>
              <a:t>May 2025 WMS</a:t>
            </a:r>
            <a:endParaRPr lang="en-US" dirty="0"/>
          </a:p>
        </p:txBody>
      </p:sp>
    </p:spTree>
    <p:extLst>
      <p:ext uri="{BB962C8B-B14F-4D97-AF65-F5344CB8AC3E}">
        <p14:creationId xmlns:p14="http://schemas.microsoft.com/office/powerpoint/2010/main" val="490999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2024 Deemed Transmission Loss vs. UFE</a:t>
            </a:r>
            <a:endParaRPr lang="en-US" sz="2300" b="1" dirty="0">
              <a:solidFill>
                <a:schemeClr val="accent1"/>
              </a:solidFill>
            </a:endParaRPr>
          </a:p>
        </p:txBody>
      </p:sp>
      <p:sp>
        <p:nvSpPr>
          <p:cNvPr id="5" name="Slide Number Placeholder 4">
            <a:extLst>
              <a:ext uri="{FF2B5EF4-FFF2-40B4-BE49-F238E27FC236}">
                <a16:creationId xmlns:a16="http://schemas.microsoft.com/office/drawing/2014/main" id="{1D244E01-E867-F6CF-B973-FA1D730DCB14}"/>
              </a:ext>
            </a:extLst>
          </p:cNvPr>
          <p:cNvSpPr>
            <a:spLocks noGrp="1"/>
          </p:cNvSpPr>
          <p:nvPr>
            <p:ph type="sldNum" sz="quarter" idx="4"/>
          </p:nvPr>
        </p:nvSpPr>
        <p:spPr/>
        <p:txBody>
          <a:bodyPr/>
          <a:lstStyle/>
          <a:p>
            <a:fld id="{1D93BD3E-1E9A-4970-A6F7-E7AC52762E0C}" type="slidenum">
              <a:rPr lang="en-US" smtClean="0"/>
              <a:pPr/>
              <a:t>11</a:t>
            </a:fld>
            <a:endParaRPr lang="en-US"/>
          </a:p>
        </p:txBody>
      </p:sp>
      <p:pic>
        <p:nvPicPr>
          <p:cNvPr id="8" name="Content Placeholder 7">
            <a:extLst>
              <a:ext uri="{FF2B5EF4-FFF2-40B4-BE49-F238E27FC236}">
                <a16:creationId xmlns:a16="http://schemas.microsoft.com/office/drawing/2014/main" id="{ACC9519C-4C65-91B4-1CC0-312439CC6FE8}"/>
              </a:ext>
            </a:extLst>
          </p:cNvPr>
          <p:cNvPicPr>
            <a:picLocks noGrp="1" noChangeAspect="1"/>
          </p:cNvPicPr>
          <p:nvPr>
            <p:ph idx="1"/>
          </p:nvPr>
        </p:nvPicPr>
        <p:blipFill>
          <a:blip r:embed="rId3"/>
          <a:stretch>
            <a:fillRect/>
          </a:stretch>
        </p:blipFill>
        <p:spPr>
          <a:xfrm>
            <a:off x="1094999" y="990600"/>
            <a:ext cx="6954001" cy="5053013"/>
          </a:xfrm>
          <a:prstGeom prst="rect">
            <a:avLst/>
          </a:prstGeom>
        </p:spPr>
      </p:pic>
      <p:sp>
        <p:nvSpPr>
          <p:cNvPr id="3" name="Footer Placeholder 2">
            <a:extLst>
              <a:ext uri="{FF2B5EF4-FFF2-40B4-BE49-F238E27FC236}">
                <a16:creationId xmlns:a16="http://schemas.microsoft.com/office/drawing/2014/main" id="{D6D1E462-55AA-8EED-7CC5-23E90978DAF3}"/>
              </a:ext>
            </a:extLst>
          </p:cNvPr>
          <p:cNvSpPr>
            <a:spLocks noGrp="1"/>
          </p:cNvSpPr>
          <p:nvPr>
            <p:ph type="ftr" sz="quarter" idx="11"/>
          </p:nvPr>
        </p:nvSpPr>
        <p:spPr/>
        <p:txBody>
          <a:bodyPr/>
          <a:lstStyle/>
          <a:p>
            <a:r>
              <a:rPr lang="en-US"/>
              <a:t>May 2025 WMS</a:t>
            </a:r>
            <a:endParaRPr lang="en-US" dirty="0"/>
          </a:p>
        </p:txBody>
      </p:sp>
    </p:spTree>
    <p:extLst>
      <p:ext uri="{BB962C8B-B14F-4D97-AF65-F5344CB8AC3E}">
        <p14:creationId xmlns:p14="http://schemas.microsoft.com/office/powerpoint/2010/main" val="3514857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2025 Transmission Losses &amp; Actual UFE To Date</a:t>
            </a:r>
          </a:p>
        </p:txBody>
      </p:sp>
      <p:sp>
        <p:nvSpPr>
          <p:cNvPr id="5" name="Slide Number Placeholder 4">
            <a:extLst>
              <a:ext uri="{FF2B5EF4-FFF2-40B4-BE49-F238E27FC236}">
                <a16:creationId xmlns:a16="http://schemas.microsoft.com/office/drawing/2014/main" id="{C08559B1-D0F0-22F7-01B3-B69BF2A1AD6F}"/>
              </a:ext>
            </a:extLst>
          </p:cNvPr>
          <p:cNvSpPr>
            <a:spLocks noGrp="1"/>
          </p:cNvSpPr>
          <p:nvPr>
            <p:ph type="sldNum" sz="quarter" idx="4"/>
          </p:nvPr>
        </p:nvSpPr>
        <p:spPr/>
        <p:txBody>
          <a:bodyPr/>
          <a:lstStyle/>
          <a:p>
            <a:fld id="{1D93BD3E-1E9A-4970-A6F7-E7AC52762E0C}" type="slidenum">
              <a:rPr lang="en-US" smtClean="0"/>
              <a:pPr/>
              <a:t>12</a:t>
            </a:fld>
            <a:endParaRPr lang="en-US"/>
          </a:p>
        </p:txBody>
      </p:sp>
      <p:sp>
        <p:nvSpPr>
          <p:cNvPr id="3" name="Footer Placeholder 2">
            <a:extLst>
              <a:ext uri="{FF2B5EF4-FFF2-40B4-BE49-F238E27FC236}">
                <a16:creationId xmlns:a16="http://schemas.microsoft.com/office/drawing/2014/main" id="{4B7472E9-CC3D-92BC-F342-5BEAEC0CE14A}"/>
              </a:ext>
            </a:extLst>
          </p:cNvPr>
          <p:cNvSpPr>
            <a:spLocks noGrp="1"/>
          </p:cNvSpPr>
          <p:nvPr>
            <p:ph type="ftr" sz="quarter" idx="11"/>
          </p:nvPr>
        </p:nvSpPr>
        <p:spPr/>
        <p:txBody>
          <a:bodyPr/>
          <a:lstStyle/>
          <a:p>
            <a:r>
              <a:rPr lang="en-US"/>
              <a:t>May 2025 WMS</a:t>
            </a:r>
            <a:endParaRPr lang="en-US" dirty="0"/>
          </a:p>
        </p:txBody>
      </p:sp>
      <p:pic>
        <p:nvPicPr>
          <p:cNvPr id="7" name="Content Placeholder 6">
            <a:extLst>
              <a:ext uri="{FF2B5EF4-FFF2-40B4-BE49-F238E27FC236}">
                <a16:creationId xmlns:a16="http://schemas.microsoft.com/office/drawing/2014/main" id="{1471B37E-82D6-AE20-C9D8-C3F3947F81A2}"/>
              </a:ext>
            </a:extLst>
          </p:cNvPr>
          <p:cNvPicPr>
            <a:picLocks noGrp="1" noChangeAspect="1"/>
          </p:cNvPicPr>
          <p:nvPr>
            <p:ph idx="1"/>
          </p:nvPr>
        </p:nvPicPr>
        <p:blipFill>
          <a:blip r:embed="rId2"/>
          <a:stretch>
            <a:fillRect/>
          </a:stretch>
        </p:blipFill>
        <p:spPr>
          <a:xfrm>
            <a:off x="1094999" y="990600"/>
            <a:ext cx="6954001" cy="5053013"/>
          </a:xfrm>
          <a:prstGeom prst="rect">
            <a:avLst/>
          </a:prstGeom>
        </p:spPr>
      </p:pic>
    </p:spTree>
    <p:extLst>
      <p:ext uri="{BB962C8B-B14F-4D97-AF65-F5344CB8AC3E}">
        <p14:creationId xmlns:p14="http://schemas.microsoft.com/office/powerpoint/2010/main" val="100382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85F6B-E2AC-D8F6-8B8B-688B09B93B93}"/>
              </a:ext>
            </a:extLst>
          </p:cNvPr>
          <p:cNvSpPr>
            <a:spLocks noGrp="1"/>
          </p:cNvSpPr>
          <p:nvPr>
            <p:ph type="title"/>
          </p:nvPr>
        </p:nvSpPr>
        <p:spPr>
          <a:xfrm>
            <a:off x="381000" y="243682"/>
            <a:ext cx="8458200" cy="518318"/>
          </a:xfrm>
        </p:spPr>
        <p:txBody>
          <a:bodyPr/>
          <a:lstStyle/>
          <a:p>
            <a:r>
              <a:rPr lang="en-US" dirty="0"/>
              <a:t>2025 Transmission Losses &amp; Actual UFE To Date</a:t>
            </a:r>
          </a:p>
        </p:txBody>
      </p:sp>
      <p:sp>
        <p:nvSpPr>
          <p:cNvPr id="3" name="Content Placeholder 2">
            <a:extLst>
              <a:ext uri="{FF2B5EF4-FFF2-40B4-BE49-F238E27FC236}">
                <a16:creationId xmlns:a16="http://schemas.microsoft.com/office/drawing/2014/main" id="{DEC800E9-0ADF-3E1E-B3EF-15927A550324}"/>
              </a:ext>
            </a:extLst>
          </p:cNvPr>
          <p:cNvSpPr>
            <a:spLocks noGrp="1"/>
          </p:cNvSpPr>
          <p:nvPr>
            <p:ph idx="1"/>
          </p:nvPr>
        </p:nvSpPr>
        <p:spPr>
          <a:xfrm>
            <a:off x="304800" y="990600"/>
            <a:ext cx="8534400" cy="5052221"/>
          </a:xfrm>
        </p:spPr>
        <p:txBody>
          <a:bodyPr/>
          <a:lstStyle/>
          <a:p>
            <a:r>
              <a:rPr lang="en-US" sz="2800" dirty="0"/>
              <a:t>NPRR 1145 Implemented March 28, 2025</a:t>
            </a:r>
          </a:p>
          <a:p>
            <a:r>
              <a:rPr lang="en-US" sz="2800" dirty="0"/>
              <a:t>Since implementation, </a:t>
            </a:r>
          </a:p>
          <a:p>
            <a:pPr lvl="1"/>
            <a:r>
              <a:rPr lang="en-US" sz="2400" dirty="0"/>
              <a:t>Average TLF is lower than the seasonal base case models</a:t>
            </a:r>
          </a:p>
          <a:p>
            <a:pPr lvl="1"/>
            <a:r>
              <a:rPr lang="en-US" sz="2400" dirty="0"/>
              <a:t>Daily Average UFE is positive</a:t>
            </a:r>
            <a:endParaRPr lang="en-US" sz="2800" dirty="0"/>
          </a:p>
          <a:p>
            <a:r>
              <a:rPr lang="en-US" sz="2800" dirty="0"/>
              <a:t>Daily Average UFE </a:t>
            </a:r>
          </a:p>
          <a:p>
            <a:pPr lvl="1"/>
            <a:r>
              <a:rPr lang="en-US" sz="2400" dirty="0"/>
              <a:t>03.01.25 – 03.27.25 : -0.48%</a:t>
            </a:r>
          </a:p>
          <a:p>
            <a:pPr lvl="1"/>
            <a:r>
              <a:rPr lang="en-US" sz="2400" dirty="0"/>
              <a:t>03.28.25 – 04.16.25 : 0.26%</a:t>
            </a:r>
          </a:p>
          <a:p>
            <a:endParaRPr lang="en-US" sz="2800" dirty="0"/>
          </a:p>
          <a:p>
            <a:pPr lvl="1"/>
            <a:endParaRPr lang="en-US" sz="2400" dirty="0"/>
          </a:p>
          <a:p>
            <a:endParaRPr lang="en-US" sz="2800" dirty="0"/>
          </a:p>
          <a:p>
            <a:pPr lvl="1"/>
            <a:endParaRPr lang="en-US" sz="2400" dirty="0"/>
          </a:p>
          <a:p>
            <a:endParaRPr lang="en-US" sz="2800" dirty="0"/>
          </a:p>
        </p:txBody>
      </p:sp>
      <p:sp>
        <p:nvSpPr>
          <p:cNvPr id="4" name="Footer Placeholder 3">
            <a:extLst>
              <a:ext uri="{FF2B5EF4-FFF2-40B4-BE49-F238E27FC236}">
                <a16:creationId xmlns:a16="http://schemas.microsoft.com/office/drawing/2014/main" id="{6742D932-3D85-2306-E5AA-DB339A672209}"/>
              </a:ext>
            </a:extLst>
          </p:cNvPr>
          <p:cNvSpPr>
            <a:spLocks noGrp="1"/>
          </p:cNvSpPr>
          <p:nvPr>
            <p:ph type="ftr" sz="quarter" idx="11"/>
          </p:nvPr>
        </p:nvSpPr>
        <p:spPr>
          <a:xfrm>
            <a:off x="2743200" y="6553200"/>
            <a:ext cx="4038600" cy="228600"/>
          </a:xfrm>
        </p:spPr>
        <p:txBody>
          <a:bodyPr/>
          <a:lstStyle/>
          <a:p>
            <a:r>
              <a:rPr lang="en-US"/>
              <a:t>May 2025 WMS</a:t>
            </a:r>
            <a:endParaRPr lang="en-US" dirty="0"/>
          </a:p>
        </p:txBody>
      </p:sp>
      <p:sp>
        <p:nvSpPr>
          <p:cNvPr id="5" name="Slide Number Placeholder 4">
            <a:extLst>
              <a:ext uri="{FF2B5EF4-FFF2-40B4-BE49-F238E27FC236}">
                <a16:creationId xmlns:a16="http://schemas.microsoft.com/office/drawing/2014/main" id="{0119780B-9D96-3CEE-A33D-A8746DB82D1B}"/>
              </a:ext>
            </a:extLst>
          </p:cNvPr>
          <p:cNvSpPr>
            <a:spLocks noGrp="1"/>
          </p:cNvSpPr>
          <p:nvPr>
            <p:ph type="sldNum" sz="quarter" idx="4"/>
          </p:nvPr>
        </p:nvSpPr>
        <p:spPr>
          <a:xfrm>
            <a:off x="8534400" y="6561138"/>
            <a:ext cx="533400" cy="220662"/>
          </a:xfrm>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1981058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083B1-B9A1-1FBD-5CBE-27222FDF626D}"/>
              </a:ext>
            </a:extLst>
          </p:cNvPr>
          <p:cNvSpPr>
            <a:spLocks noGrp="1"/>
          </p:cNvSpPr>
          <p:nvPr>
            <p:ph type="ctrTitle"/>
          </p:nvPr>
        </p:nvSpPr>
        <p:spPr/>
        <p:txBody>
          <a:bodyPr/>
          <a:lstStyle/>
          <a:p>
            <a:r>
              <a:rPr lang="en-US" dirty="0"/>
              <a:t>QUESTIONS?</a:t>
            </a:r>
          </a:p>
        </p:txBody>
      </p:sp>
      <p:sp>
        <p:nvSpPr>
          <p:cNvPr id="5" name="Subtitle 4">
            <a:extLst>
              <a:ext uri="{FF2B5EF4-FFF2-40B4-BE49-F238E27FC236}">
                <a16:creationId xmlns:a16="http://schemas.microsoft.com/office/drawing/2014/main" id="{A9755E3E-9849-AB5A-179C-115AEAFAE0DD}"/>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81612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UFE Basics 1</a:t>
            </a:r>
            <a:endParaRPr lang="en-US" sz="2300"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pPr>
            <a:r>
              <a:rPr lang="en-US" sz="2000" dirty="0"/>
              <a:t>UFE (Unaccounted For Energy) is computed as follows:</a:t>
            </a:r>
          </a:p>
          <a:p>
            <a:pPr marL="0" indent="0">
              <a:spcBef>
                <a:spcPts val="0"/>
              </a:spcBef>
              <a:buNone/>
            </a:pPr>
            <a:r>
              <a:rPr lang="en-US" sz="1600" dirty="0"/>
              <a:t>	       </a:t>
            </a:r>
            <a:r>
              <a:rPr lang="en-US" sz="2000" dirty="0"/>
              <a:t>UFE = Generation – (Load + Losses)</a:t>
            </a:r>
          </a:p>
          <a:p>
            <a:pPr marL="0" indent="0">
              <a:lnSpc>
                <a:spcPct val="150000"/>
              </a:lnSpc>
              <a:buNone/>
            </a:pPr>
            <a:endParaRPr lang="en-US" sz="2000" dirty="0"/>
          </a:p>
          <a:p>
            <a:pPr>
              <a:lnSpc>
                <a:spcPct val="150000"/>
              </a:lnSpc>
            </a:pPr>
            <a:endParaRPr lang="en-US" sz="2000" dirty="0"/>
          </a:p>
          <a:p>
            <a:pPr>
              <a:lnSpc>
                <a:spcPct val="150000"/>
              </a:lnSpc>
            </a:pPr>
            <a:endParaRPr lang="en-US" sz="2000" dirty="0"/>
          </a:p>
          <a:p>
            <a:pPr>
              <a:lnSpc>
                <a:spcPct val="150000"/>
              </a:lnSpc>
            </a:pPr>
            <a:endParaRPr lang="en-US" sz="2000" dirty="0"/>
          </a:p>
          <a:p>
            <a:pPr>
              <a:lnSpc>
                <a:spcPct val="150000"/>
              </a:lnSpc>
            </a:pPr>
            <a:endParaRPr lang="en-US" sz="2000" dirty="0"/>
          </a:p>
          <a:p>
            <a:pPr>
              <a:lnSpc>
                <a:spcPct val="150000"/>
              </a:lnSpc>
            </a:pPr>
            <a:endParaRPr lang="en-US" sz="2000" dirty="0"/>
          </a:p>
          <a:p>
            <a:pPr>
              <a:lnSpc>
                <a:spcPct val="150000"/>
              </a:lnSpc>
            </a:pPr>
            <a:r>
              <a:rPr lang="en-US" sz="2000" dirty="0"/>
              <a:t>Negative UFE indicates load/losses are overestimated</a:t>
            </a:r>
          </a:p>
        </p:txBody>
      </p:sp>
      <p:sp>
        <p:nvSpPr>
          <p:cNvPr id="4" name="Rectangle 4"/>
          <p:cNvSpPr txBox="1">
            <a:spLocks noChangeArrowheads="1"/>
          </p:cNvSpPr>
          <p:nvPr/>
        </p:nvSpPr>
        <p:spPr>
          <a:xfrm>
            <a:off x="990600" y="1981200"/>
            <a:ext cx="6022975" cy="2971800"/>
          </a:xfrm>
          <a:prstGeom prst="rect">
            <a:avLst/>
          </a:prstGeom>
          <a:solidFill>
            <a:srgbClr val="CCCCFF"/>
          </a:solidFill>
          <a:ln w="50800">
            <a:solidFill>
              <a:schemeClr val="tx2"/>
            </a:solidFill>
          </a:ln>
        </p:spPr>
        <p:txBody>
          <a:bodyPr/>
          <a:lstStyle/>
          <a:p>
            <a:pPr marL="342900" indent="-342900">
              <a:lnSpc>
                <a:spcPct val="80000"/>
              </a:lnSpc>
              <a:spcBef>
                <a:spcPct val="20000"/>
              </a:spcBef>
              <a:buFont typeface="Wingdings" pitchFamily="2" charset="2"/>
              <a:buNone/>
              <a:tabLst>
                <a:tab pos="1033463" algn="l"/>
                <a:tab pos="1371600" algn="l"/>
              </a:tabLst>
              <a:defRPr/>
            </a:pPr>
            <a:r>
              <a:rPr lang="en-US" sz="1900" b="1" u="sng" kern="0" dirty="0">
                <a:solidFill>
                  <a:srgbClr val="000000"/>
                </a:solidFill>
                <a:latin typeface="+mn-lt"/>
              </a:rPr>
              <a:t>Sources of UFE include:</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Generation Measurement Errors</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DC Tie Inadvertent Energy</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Load	  - Missing/Erroneous Usage Data</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Backcast Profile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Load Profile ID Assignment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Theft</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Losses  - Model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Calculation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Code Assignment Error</a:t>
            </a:r>
          </a:p>
        </p:txBody>
      </p:sp>
      <p:sp>
        <p:nvSpPr>
          <p:cNvPr id="7" name="Slide Number Placeholder 6">
            <a:extLst>
              <a:ext uri="{FF2B5EF4-FFF2-40B4-BE49-F238E27FC236}">
                <a16:creationId xmlns:a16="http://schemas.microsoft.com/office/drawing/2014/main" id="{2D997516-F804-8B2C-FB42-25C55B398F8E}"/>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8" name="Footer Placeholder 7">
            <a:extLst>
              <a:ext uri="{FF2B5EF4-FFF2-40B4-BE49-F238E27FC236}">
                <a16:creationId xmlns:a16="http://schemas.microsoft.com/office/drawing/2014/main" id="{2D74EFAA-4E12-2845-EDDC-B0EA9CAB6E7A}"/>
              </a:ext>
            </a:extLst>
          </p:cNvPr>
          <p:cNvSpPr>
            <a:spLocks noGrp="1"/>
          </p:cNvSpPr>
          <p:nvPr>
            <p:ph type="ftr" sz="quarter" idx="11"/>
          </p:nvPr>
        </p:nvSpPr>
        <p:spPr/>
        <p:txBody>
          <a:bodyPr/>
          <a:lstStyle/>
          <a:p>
            <a:r>
              <a:rPr lang="en-US"/>
              <a:t>May 2025 WMS</a:t>
            </a:r>
            <a:endParaRPr lang="en-US" dirty="0"/>
          </a:p>
        </p:txBody>
      </p:sp>
    </p:spTree>
    <p:extLst>
      <p:ext uri="{BB962C8B-B14F-4D97-AF65-F5344CB8AC3E}">
        <p14:creationId xmlns:p14="http://schemas.microsoft.com/office/powerpoint/2010/main" val="102405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a:t>UFE Basics 2</a:t>
            </a:r>
            <a:endParaRPr lang="en-US" sz="2300" b="1" dirty="0">
              <a:solidFill>
                <a:schemeClr val="accent1"/>
              </a:solidFill>
            </a:endParaRPr>
          </a:p>
        </p:txBody>
      </p:sp>
      <p:sp>
        <p:nvSpPr>
          <p:cNvPr id="6" name="Text Box 5"/>
          <p:cNvSpPr txBox="1">
            <a:spLocks noGrp="1" noChangeArrowheads="1"/>
          </p:cNvSpPr>
          <p:nvPr>
            <p:ph idx="1"/>
          </p:nvPr>
        </p:nvSpPr>
        <p:spPr bwMode="auto">
          <a:xfrm>
            <a:off x="870426" y="1371601"/>
            <a:ext cx="2667000" cy="4494212"/>
          </a:xfrm>
          <a:prstGeom prst="rect">
            <a:avLst/>
          </a:prstGeom>
          <a:gradFill rotWithShape="0">
            <a:gsLst>
              <a:gs pos="0">
                <a:srgbClr val="FFFF99"/>
              </a:gs>
              <a:gs pos="100000">
                <a:srgbClr val="CC9900"/>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contourClr>
              <a:srgbClr val="FFFF99"/>
            </a:contourClr>
          </a:sp3d>
        </p:spPr>
        <p:txBody>
          <a:bodyPr lIns="45720" tIns="46800" rIns="45720" bIns="46800">
            <a:flatTx/>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800" b="0">
                <a:solidFill>
                  <a:srgbClr val="000066"/>
                </a:solidFill>
                <a:latin typeface="Times New Roman" panose="02020603050405020304" pitchFamily="18" charset="0"/>
              </a:rPr>
              <a:t>Net Generation for Settlement Interval</a:t>
            </a:r>
          </a:p>
          <a:p>
            <a:pPr algn="ctr" eaLnBrk="1" hangingPunct="1">
              <a:spcBef>
                <a:spcPct val="0"/>
              </a:spcBef>
              <a:buFontTx/>
              <a:buNone/>
            </a:pPr>
            <a:endParaRPr lang="en-US" altLang="en-US" sz="1800" b="0">
              <a:solidFill>
                <a:srgbClr val="000066"/>
              </a:solidFill>
              <a:latin typeface="Times New Roman" panose="02020603050405020304" pitchFamily="18" charset="0"/>
            </a:endParaRPr>
          </a:p>
          <a:p>
            <a:pPr eaLnBrk="1" hangingPunct="1">
              <a:spcBef>
                <a:spcPct val="0"/>
              </a:spcBef>
              <a:buFontTx/>
              <a:buNone/>
            </a:pPr>
            <a:endParaRPr lang="en-US" altLang="en-US" sz="1800" b="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p:txBody>
      </p:sp>
      <p:grpSp>
        <p:nvGrpSpPr>
          <p:cNvPr id="7" name="Group 6"/>
          <p:cNvGrpSpPr>
            <a:grpSpLocks/>
          </p:cNvGrpSpPr>
          <p:nvPr/>
        </p:nvGrpSpPr>
        <p:grpSpPr bwMode="auto">
          <a:xfrm>
            <a:off x="5410200" y="1219200"/>
            <a:ext cx="2516188" cy="4646613"/>
            <a:chOff x="3503" y="1056"/>
            <a:chExt cx="1585" cy="2831"/>
          </a:xfrm>
        </p:grpSpPr>
        <p:sp>
          <p:nvSpPr>
            <p:cNvPr id="8" name="AutoShape 7"/>
            <p:cNvSpPr>
              <a:spLocks noChangeArrowheads="1"/>
            </p:cNvSpPr>
            <p:nvPr/>
          </p:nvSpPr>
          <p:spPr bwMode="auto">
            <a:xfrm>
              <a:off x="3505" y="3291"/>
              <a:ext cx="1583" cy="596"/>
            </a:xfrm>
            <a:prstGeom prst="cube">
              <a:avLst>
                <a:gd name="adj" fmla="val 18236"/>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Profiled Energy Usage</a:t>
              </a:r>
            </a:p>
            <a:p>
              <a:pPr algn="ctr" eaLnBrk="1" hangingPunct="1">
                <a:spcBef>
                  <a:spcPct val="0"/>
                </a:spcBef>
                <a:buFontTx/>
                <a:buNone/>
              </a:pPr>
              <a:r>
                <a:rPr lang="en-US" altLang="en-US" sz="1400" b="0">
                  <a:latin typeface="Times New Roman" panose="02020603050405020304" pitchFamily="18" charset="0"/>
                </a:rPr>
                <a:t> Non-Metered Accounts</a:t>
              </a:r>
            </a:p>
          </p:txBody>
        </p:sp>
        <p:sp>
          <p:nvSpPr>
            <p:cNvPr id="9" name="AutoShape 8"/>
            <p:cNvSpPr>
              <a:spLocks noChangeArrowheads="1"/>
            </p:cNvSpPr>
            <p:nvPr/>
          </p:nvSpPr>
          <p:spPr bwMode="auto">
            <a:xfrm>
              <a:off x="3503" y="1623"/>
              <a:ext cx="1575" cy="1733"/>
            </a:xfrm>
            <a:prstGeom prst="cube">
              <a:avLst>
                <a:gd name="adj" fmla="val 6153"/>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Interval Data</a:t>
              </a:r>
            </a:p>
            <a:p>
              <a:pPr algn="ctr" eaLnBrk="1" hangingPunct="1">
                <a:spcBef>
                  <a:spcPct val="0"/>
                </a:spcBef>
                <a:buFontTx/>
                <a:buNone/>
              </a:pPr>
              <a:r>
                <a:rPr lang="en-US" altLang="en-US" sz="1400" b="0">
                  <a:latin typeface="Times New Roman" panose="02020603050405020304" pitchFamily="18" charset="0"/>
                </a:rPr>
                <a:t>Energy Usage</a:t>
              </a:r>
            </a:p>
          </p:txBody>
        </p:sp>
        <p:sp>
          <p:nvSpPr>
            <p:cNvPr id="10" name="AutoShape 9"/>
            <p:cNvSpPr>
              <a:spLocks noChangeArrowheads="1"/>
            </p:cNvSpPr>
            <p:nvPr/>
          </p:nvSpPr>
          <p:spPr bwMode="auto">
            <a:xfrm>
              <a:off x="3507" y="1320"/>
              <a:ext cx="1568" cy="384"/>
            </a:xfrm>
            <a:prstGeom prst="cube">
              <a:avLst>
                <a:gd name="adj" fmla="val 33111"/>
              </a:avLst>
            </a:prstGeom>
            <a:solidFill>
              <a:srgbClr val="CCFF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Losses:</a:t>
              </a:r>
            </a:p>
            <a:p>
              <a:pPr algn="ctr" eaLnBrk="1" hangingPunct="1">
                <a:spcBef>
                  <a:spcPct val="0"/>
                </a:spcBef>
                <a:buFontTx/>
                <a:buNone/>
              </a:pPr>
              <a:r>
                <a:rPr lang="en-US" altLang="en-US" sz="1400" b="0">
                  <a:latin typeface="Times New Roman" panose="02020603050405020304" pitchFamily="18" charset="0"/>
                </a:rPr>
                <a:t>Transmission &amp; Distribution</a:t>
              </a:r>
            </a:p>
          </p:txBody>
        </p:sp>
        <p:sp>
          <p:nvSpPr>
            <p:cNvPr id="11" name="AutoShape 10"/>
            <p:cNvSpPr>
              <a:spLocks noChangeArrowheads="1"/>
            </p:cNvSpPr>
            <p:nvPr/>
          </p:nvSpPr>
          <p:spPr bwMode="auto">
            <a:xfrm>
              <a:off x="3515" y="1056"/>
              <a:ext cx="1568" cy="370"/>
            </a:xfrm>
            <a:prstGeom prst="cube">
              <a:avLst>
                <a:gd name="adj" fmla="val 33111"/>
              </a:avLst>
            </a:prstGeom>
            <a:solidFill>
              <a:srgbClr val="FF99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UFE</a:t>
              </a:r>
            </a:p>
          </p:txBody>
        </p:sp>
      </p:grpSp>
      <p:sp>
        <p:nvSpPr>
          <p:cNvPr id="12" name="Text Box 32"/>
          <p:cNvSpPr txBox="1">
            <a:spLocks noChangeArrowheads="1"/>
          </p:cNvSpPr>
          <p:nvPr/>
        </p:nvSpPr>
        <p:spPr bwMode="ltGray">
          <a:xfrm>
            <a:off x="3727767" y="3657600"/>
            <a:ext cx="14541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400" b="0" dirty="0"/>
              <a:t>Net Generation</a:t>
            </a:r>
          </a:p>
          <a:p>
            <a:pPr eaLnBrk="1" hangingPunct="1">
              <a:spcBef>
                <a:spcPct val="0"/>
              </a:spcBef>
              <a:buFontTx/>
              <a:buNone/>
            </a:pPr>
            <a:r>
              <a:rPr lang="en-US" altLang="en-US" sz="1400" b="0" dirty="0"/>
              <a:t>Compared to</a:t>
            </a:r>
          </a:p>
          <a:p>
            <a:pPr eaLnBrk="1" hangingPunct="1">
              <a:spcBef>
                <a:spcPct val="0"/>
              </a:spcBef>
              <a:buFontTx/>
              <a:buNone/>
            </a:pPr>
            <a:r>
              <a:rPr lang="en-US" altLang="en-US" sz="1400" b="0" dirty="0"/>
              <a:t>Load Buildup</a:t>
            </a:r>
          </a:p>
        </p:txBody>
      </p:sp>
      <p:sp>
        <p:nvSpPr>
          <p:cNvPr id="13" name="TextBox 15"/>
          <p:cNvSpPr txBox="1">
            <a:spLocks noChangeArrowheads="1"/>
          </p:cNvSpPr>
          <p:nvPr/>
        </p:nvSpPr>
        <p:spPr bwMode="auto">
          <a:xfrm>
            <a:off x="3886200" y="1425742"/>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600" b="0" dirty="0">
                <a:latin typeface="Times New Roman" panose="02020603050405020304" pitchFamily="18" charset="0"/>
              </a:rPr>
              <a:t>GAP - - - - - - &gt;</a:t>
            </a:r>
          </a:p>
        </p:txBody>
      </p:sp>
      <p:sp>
        <p:nvSpPr>
          <p:cNvPr id="5" name="Slide Number Placeholder 4">
            <a:extLst>
              <a:ext uri="{FF2B5EF4-FFF2-40B4-BE49-F238E27FC236}">
                <a16:creationId xmlns:a16="http://schemas.microsoft.com/office/drawing/2014/main" id="{12AFB9C2-6F4A-B58B-907A-3F8073F6DE8C}"/>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17" name="Footer Placeholder 16">
            <a:extLst>
              <a:ext uri="{FF2B5EF4-FFF2-40B4-BE49-F238E27FC236}">
                <a16:creationId xmlns:a16="http://schemas.microsoft.com/office/drawing/2014/main" id="{B552FE9A-EAF1-2BCE-BC4D-9C2D3CF3914E}"/>
              </a:ext>
            </a:extLst>
          </p:cNvPr>
          <p:cNvSpPr>
            <a:spLocks noGrp="1"/>
          </p:cNvSpPr>
          <p:nvPr>
            <p:ph type="ftr" sz="quarter" idx="11"/>
          </p:nvPr>
        </p:nvSpPr>
        <p:spPr/>
        <p:txBody>
          <a:bodyPr/>
          <a:lstStyle/>
          <a:p>
            <a:r>
              <a:rPr lang="en-US"/>
              <a:t>May 2025 WMS</a:t>
            </a:r>
            <a:endParaRPr lang="en-US" dirty="0"/>
          </a:p>
        </p:txBody>
      </p:sp>
    </p:spTree>
    <p:extLst>
      <p:ext uri="{BB962C8B-B14F-4D97-AF65-F5344CB8AC3E}">
        <p14:creationId xmlns:p14="http://schemas.microsoft.com/office/powerpoint/2010/main" val="1324424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Protocol Language 11.6 – Unaccounted for Energy Analysis</a:t>
            </a:r>
            <a:endParaRPr lang="en-US" sz="2300" b="1" dirty="0">
              <a:solidFill>
                <a:schemeClr val="accent1"/>
              </a:solidFill>
            </a:endParaRPr>
          </a:p>
        </p:txBody>
      </p:sp>
      <p:sp>
        <p:nvSpPr>
          <p:cNvPr id="6" name="Rectangle 4"/>
          <p:cNvSpPr>
            <a:spLocks noGrp="1" noChangeArrowheads="1"/>
          </p:cNvSpPr>
          <p:nvPr>
            <p:ph idx="1"/>
          </p:nvPr>
        </p:nvSpPr>
        <p:spPr bwMode="auto">
          <a:xfrm>
            <a:off x="304800" y="1219200"/>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11.6.1	Overview</a:t>
            </a:r>
          </a:p>
          <a:p>
            <a:pPr eaLnBrk="1" hangingPunct="1">
              <a:spcBef>
                <a:spcPct val="0"/>
              </a:spcBef>
              <a:buFontTx/>
              <a:buNone/>
            </a:pPr>
            <a:r>
              <a:rPr lang="en-US" altLang="en-US" sz="1800" b="0" dirty="0"/>
              <a:t>(1)	ERCOT will provide an annual Unaccounted For Energy (UFE) analysis report consisting of UFE data analysis from the preceding calendar year.  This report will be based on final Settlement data and will be posted to the Market Information System (MIS) Public Area by April 30</a:t>
            </a:r>
            <a:r>
              <a:rPr lang="en-US" altLang="en-US" sz="1800" b="0" baseline="30000" dirty="0"/>
              <a:t>th</a:t>
            </a:r>
            <a:r>
              <a:rPr lang="en-US" altLang="en-US" sz="1800" b="0" dirty="0"/>
              <a:t>.  The appropriate …</a:t>
            </a:r>
          </a:p>
        </p:txBody>
      </p:sp>
      <p:sp>
        <p:nvSpPr>
          <p:cNvPr id="7" name="Rectangle 5"/>
          <p:cNvSpPr>
            <a:spLocks noChangeArrowheads="1"/>
          </p:cNvSpPr>
          <p:nvPr/>
        </p:nvSpPr>
        <p:spPr bwMode="auto">
          <a:xfrm>
            <a:off x="312420" y="3187561"/>
            <a:ext cx="7467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11.6.2	Annual Unaccounted For Energy Analysis Report</a:t>
            </a:r>
          </a:p>
          <a:p>
            <a:pPr eaLnBrk="1" hangingPunct="1">
              <a:spcBef>
                <a:spcPct val="0"/>
              </a:spcBef>
              <a:buFontTx/>
              <a:buNone/>
            </a:pPr>
            <a:r>
              <a:rPr lang="en-US" altLang="en-US" sz="1800" b="0" dirty="0"/>
              <a:t>The annual UFE analysis report will contain both ERCOT-wide and UFE allocation category quantities as follows:   </a:t>
            </a:r>
          </a:p>
          <a:p>
            <a:pPr eaLnBrk="1" hangingPunct="1">
              <a:spcBef>
                <a:spcPct val="0"/>
              </a:spcBef>
              <a:buFontTx/>
              <a:buNone/>
            </a:pPr>
            <a:r>
              <a:rPr lang="en-US" altLang="en-US" sz="1800" b="0" dirty="0"/>
              <a:t>(a)	Total UFE MWHs;</a:t>
            </a:r>
          </a:p>
          <a:p>
            <a:pPr eaLnBrk="1" hangingPunct="1">
              <a:spcBef>
                <a:spcPct val="0"/>
              </a:spcBef>
              <a:buFontTx/>
              <a:buNone/>
            </a:pPr>
            <a:r>
              <a:rPr lang="en-US" altLang="en-US" sz="1800" b="0" dirty="0"/>
              <a:t>(b)	Total UFE cost;</a:t>
            </a:r>
          </a:p>
          <a:p>
            <a:pPr eaLnBrk="1" hangingPunct="1">
              <a:spcBef>
                <a:spcPct val="0"/>
              </a:spcBef>
              <a:buFontTx/>
              <a:buNone/>
            </a:pPr>
            <a:r>
              <a:rPr lang="en-US" altLang="en-US" sz="1800" b="0" dirty="0"/>
              <a:t>(c)	Percent of total UFE to ERCOT Load;</a:t>
            </a:r>
          </a:p>
          <a:p>
            <a:pPr eaLnBrk="1" hangingPunct="1">
              <a:spcBef>
                <a:spcPct val="0"/>
              </a:spcBef>
              <a:buFontTx/>
              <a:buNone/>
            </a:pPr>
            <a:r>
              <a:rPr lang="en-US" altLang="en-US" sz="1800" b="0" dirty="0"/>
              <a:t>(d)	Percent of total UFE cost; and</a:t>
            </a:r>
          </a:p>
          <a:p>
            <a:pPr eaLnBrk="1" hangingPunct="1">
              <a:spcBef>
                <a:spcPct val="0"/>
              </a:spcBef>
              <a:buFontTx/>
              <a:buNone/>
            </a:pPr>
            <a:r>
              <a:rPr lang="en-US" altLang="en-US" sz="1800" b="0" dirty="0"/>
              <a:t>(e)	Notice of any factors that may be contributing to UFE.</a:t>
            </a:r>
          </a:p>
        </p:txBody>
      </p:sp>
      <p:sp>
        <p:nvSpPr>
          <p:cNvPr id="5" name="Slide Number Placeholder 4">
            <a:extLst>
              <a:ext uri="{FF2B5EF4-FFF2-40B4-BE49-F238E27FC236}">
                <a16:creationId xmlns:a16="http://schemas.microsoft.com/office/drawing/2014/main" id="{7A6BD4FD-0839-042A-E8DD-4A19A9E3E4A2}"/>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8" name="Footer Placeholder 7">
            <a:extLst>
              <a:ext uri="{FF2B5EF4-FFF2-40B4-BE49-F238E27FC236}">
                <a16:creationId xmlns:a16="http://schemas.microsoft.com/office/drawing/2014/main" id="{430EE5CC-1143-0BFB-B4A7-3C951FA56396}"/>
              </a:ext>
            </a:extLst>
          </p:cNvPr>
          <p:cNvSpPr>
            <a:spLocks noGrp="1"/>
          </p:cNvSpPr>
          <p:nvPr>
            <p:ph type="ftr" sz="quarter" idx="11"/>
          </p:nvPr>
        </p:nvSpPr>
        <p:spPr/>
        <p:txBody>
          <a:bodyPr/>
          <a:lstStyle/>
          <a:p>
            <a:r>
              <a:rPr lang="en-US"/>
              <a:t>May 2025 WMS</a:t>
            </a:r>
            <a:endParaRPr lang="en-US" dirty="0"/>
          </a:p>
        </p:txBody>
      </p:sp>
    </p:spTree>
    <p:extLst>
      <p:ext uri="{BB962C8B-B14F-4D97-AF65-F5344CB8AC3E}">
        <p14:creationId xmlns:p14="http://schemas.microsoft.com/office/powerpoint/2010/main" val="3650375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Data Required Per Protocol Section 11.6.2</a:t>
            </a:r>
            <a:endParaRPr lang="en-US" sz="2300" b="1" dirty="0">
              <a:solidFill>
                <a:schemeClr val="accent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31544916"/>
              </p:ext>
            </p:extLst>
          </p:nvPr>
        </p:nvGraphicFramePr>
        <p:xfrm>
          <a:off x="304800" y="1447800"/>
          <a:ext cx="8534400" cy="2407920"/>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914400">
                <a:tc>
                  <a:txBody>
                    <a:bodyPr/>
                    <a:lstStyle/>
                    <a:p>
                      <a:endParaRPr lang="en-US" dirty="0"/>
                    </a:p>
                  </a:txBody>
                  <a:tcPr/>
                </a:tc>
                <a:tc>
                  <a:txBody>
                    <a:bodyPr/>
                    <a:lstStyle/>
                    <a:p>
                      <a:r>
                        <a:rPr lang="en-US" dirty="0"/>
                        <a:t>A – Total</a:t>
                      </a:r>
                    </a:p>
                    <a:p>
                      <a:r>
                        <a:rPr lang="en-US" dirty="0"/>
                        <a:t>UFE MWHs</a:t>
                      </a:r>
                    </a:p>
                  </a:txBody>
                  <a:tcPr/>
                </a:tc>
                <a:tc>
                  <a:txBody>
                    <a:bodyPr/>
                    <a:lstStyle/>
                    <a:p>
                      <a:r>
                        <a:rPr lang="en-US" dirty="0"/>
                        <a:t>B – Total</a:t>
                      </a:r>
                    </a:p>
                    <a:p>
                      <a:r>
                        <a:rPr lang="en-US" dirty="0"/>
                        <a:t>UFE Cost</a:t>
                      </a:r>
                    </a:p>
                  </a:txBody>
                  <a:tcPr/>
                </a:tc>
                <a:tc>
                  <a:txBody>
                    <a:bodyPr/>
                    <a:lstStyle/>
                    <a:p>
                      <a:r>
                        <a:rPr lang="en-US" dirty="0"/>
                        <a:t>C – Percent of</a:t>
                      </a:r>
                    </a:p>
                    <a:p>
                      <a:r>
                        <a:rPr lang="en-US" dirty="0"/>
                        <a:t>Total UFE to</a:t>
                      </a:r>
                    </a:p>
                    <a:p>
                      <a:r>
                        <a:rPr lang="en-US" dirty="0"/>
                        <a:t>ERCOT load </a:t>
                      </a:r>
                    </a:p>
                  </a:txBody>
                  <a:tcPr/>
                </a:tc>
                <a:tc>
                  <a:txBody>
                    <a:bodyPr/>
                    <a:lstStyle/>
                    <a:p>
                      <a:r>
                        <a:rPr lang="en-US" dirty="0"/>
                        <a:t>D – Percent of</a:t>
                      </a:r>
                    </a:p>
                    <a:p>
                      <a:r>
                        <a:rPr lang="en-US" dirty="0"/>
                        <a:t>Total UFE</a:t>
                      </a:r>
                    </a:p>
                    <a:p>
                      <a:r>
                        <a:rPr lang="en-US" dirty="0"/>
                        <a:t>Cost</a:t>
                      </a:r>
                    </a:p>
                  </a:txBody>
                  <a:tcPr/>
                </a:tc>
                <a:extLst>
                  <a:ext uri="{0D108BD9-81ED-4DB2-BD59-A6C34878D82A}">
                    <a16:rowId xmlns:a16="http://schemas.microsoft.com/office/drawing/2014/main" val="10000"/>
                  </a:ext>
                </a:extLst>
              </a:tr>
              <a:tr h="381000">
                <a:tc>
                  <a:txBody>
                    <a:bodyPr/>
                    <a:lstStyle/>
                    <a:p>
                      <a:pPr algn="l" fontAlgn="b"/>
                      <a:r>
                        <a:rPr lang="en-US" sz="1800" b="0" i="0" u="none" strike="noStrike">
                          <a:solidFill>
                            <a:srgbClr val="000000"/>
                          </a:solidFill>
                          <a:effectLst/>
                          <a:latin typeface="+Body"/>
                        </a:rPr>
                        <a:t>TOTUFE_U1</a:t>
                      </a:r>
                    </a:p>
                  </a:txBody>
                  <a:tcPr marL="9525" marR="9525" marT="9525" marB="0" anchor="b"/>
                </a:tc>
                <a:tc>
                  <a:txBody>
                    <a:bodyPr/>
                    <a:lstStyle/>
                    <a:p>
                      <a:pPr algn="ctr" fontAlgn="b"/>
                      <a:r>
                        <a:rPr lang="en-US" sz="1800" b="0" i="0" u="none" strike="noStrike">
                          <a:solidFill>
                            <a:srgbClr val="000000"/>
                          </a:solidFill>
                          <a:effectLst/>
                          <a:latin typeface="+Body"/>
                        </a:rPr>
                        <a:t>-4,080,762</a:t>
                      </a:r>
                    </a:p>
                  </a:txBody>
                  <a:tcPr marL="9525" marR="9525" marT="9525" marB="0" anchor="b"/>
                </a:tc>
                <a:tc>
                  <a:txBody>
                    <a:bodyPr/>
                    <a:lstStyle/>
                    <a:p>
                      <a:pPr algn="ctr" fontAlgn="b"/>
                      <a:r>
                        <a:rPr lang="en-US" sz="1800" b="0" i="0" u="none" strike="noStrike">
                          <a:solidFill>
                            <a:srgbClr val="000000"/>
                          </a:solidFill>
                          <a:effectLst/>
                          <a:latin typeface="+Body"/>
                        </a:rPr>
                        <a:t>-$144,444,551</a:t>
                      </a:r>
                    </a:p>
                  </a:txBody>
                  <a:tcPr marL="9525" marR="9525" marT="9525" marB="0" anchor="b"/>
                </a:tc>
                <a:tc>
                  <a:txBody>
                    <a:bodyPr/>
                    <a:lstStyle/>
                    <a:p>
                      <a:pPr algn="ctr" fontAlgn="b"/>
                      <a:r>
                        <a:rPr lang="en-US" sz="1800" b="0" i="0" u="none" strike="noStrike">
                          <a:solidFill>
                            <a:srgbClr val="000000"/>
                          </a:solidFill>
                          <a:effectLst/>
                          <a:latin typeface="+Body"/>
                        </a:rPr>
                        <a:t>-0.8759%</a:t>
                      </a:r>
                    </a:p>
                  </a:txBody>
                  <a:tcPr marL="9525" marR="9525" marT="9525" marB="0" anchor="b"/>
                </a:tc>
                <a:tc>
                  <a:txBody>
                    <a:bodyPr/>
                    <a:lstStyle/>
                    <a:p>
                      <a:pPr algn="ctr" fontAlgn="b"/>
                      <a:r>
                        <a:rPr lang="en-US" sz="1800" b="0" i="0" u="none" strike="noStrike">
                          <a:solidFill>
                            <a:srgbClr val="000000"/>
                          </a:solidFill>
                          <a:effectLst/>
                          <a:latin typeface="+Body"/>
                        </a:rPr>
                        <a:t>100.00%</a:t>
                      </a:r>
                    </a:p>
                  </a:txBody>
                  <a:tcPr marL="9525" marR="9525" marT="9525" marB="0" anchor="b"/>
                </a:tc>
                <a:extLst>
                  <a:ext uri="{0D108BD9-81ED-4DB2-BD59-A6C34878D82A}">
                    <a16:rowId xmlns:a16="http://schemas.microsoft.com/office/drawing/2014/main" val="10001"/>
                  </a:ext>
                </a:extLst>
              </a:tr>
              <a:tr h="370840">
                <a:tc>
                  <a:txBody>
                    <a:bodyPr/>
                    <a:lstStyle/>
                    <a:p>
                      <a:pPr algn="l" fontAlgn="b"/>
                      <a:r>
                        <a:rPr lang="en-US" sz="1800" b="0" i="0" u="none" strike="noStrike">
                          <a:solidFill>
                            <a:srgbClr val="000000"/>
                          </a:solidFill>
                          <a:effectLst/>
                          <a:latin typeface="+Body"/>
                        </a:rPr>
                        <a:t>UFEIDR_U1</a:t>
                      </a:r>
                    </a:p>
                  </a:txBody>
                  <a:tcPr marL="9525" marR="9525" marT="9525" marB="0" anchor="b"/>
                </a:tc>
                <a:tc>
                  <a:txBody>
                    <a:bodyPr/>
                    <a:lstStyle/>
                    <a:p>
                      <a:pPr algn="ctr" fontAlgn="b"/>
                      <a:r>
                        <a:rPr lang="en-US" sz="1800" b="0" i="0" u="none" strike="noStrike">
                          <a:solidFill>
                            <a:srgbClr val="000000"/>
                          </a:solidFill>
                          <a:effectLst/>
                          <a:latin typeface="+Body"/>
                        </a:rPr>
                        <a:t>-3,753,989</a:t>
                      </a:r>
                    </a:p>
                  </a:txBody>
                  <a:tcPr marL="9525" marR="9525" marT="9525" marB="0" anchor="b"/>
                </a:tc>
                <a:tc>
                  <a:txBody>
                    <a:bodyPr/>
                    <a:lstStyle/>
                    <a:p>
                      <a:pPr algn="ctr" fontAlgn="b"/>
                      <a:r>
                        <a:rPr lang="en-US" sz="1800" b="0" i="0" u="none" strike="noStrike">
                          <a:solidFill>
                            <a:srgbClr val="000000"/>
                          </a:solidFill>
                          <a:effectLst/>
                          <a:latin typeface="+Body"/>
                        </a:rPr>
                        <a:t>-$133,719,690</a:t>
                      </a:r>
                    </a:p>
                  </a:txBody>
                  <a:tcPr marL="9525" marR="9525" marT="9525" marB="0" anchor="b"/>
                </a:tc>
                <a:tc>
                  <a:txBody>
                    <a:bodyPr/>
                    <a:lstStyle/>
                    <a:p>
                      <a:pPr algn="ctr" fontAlgn="b"/>
                      <a:r>
                        <a:rPr lang="en-US" sz="1800" b="0" i="0" u="none" strike="noStrike">
                          <a:solidFill>
                            <a:srgbClr val="000000"/>
                          </a:solidFill>
                          <a:effectLst/>
                          <a:latin typeface="+Body"/>
                        </a:rPr>
                        <a:t>-0.8058%</a:t>
                      </a:r>
                    </a:p>
                  </a:txBody>
                  <a:tcPr marL="9525" marR="9525" marT="9525" marB="0" anchor="b"/>
                </a:tc>
                <a:tc>
                  <a:txBody>
                    <a:bodyPr/>
                    <a:lstStyle/>
                    <a:p>
                      <a:pPr algn="ctr" fontAlgn="b"/>
                      <a:r>
                        <a:rPr lang="en-US" sz="1800" b="0" i="0" u="none" strike="noStrike">
                          <a:solidFill>
                            <a:srgbClr val="000000"/>
                          </a:solidFill>
                          <a:effectLst/>
                          <a:latin typeface="+Body"/>
                        </a:rPr>
                        <a:t>92.58%</a:t>
                      </a:r>
                    </a:p>
                  </a:txBody>
                  <a:tcPr marL="9525" marR="9525" marT="9525" marB="0" anchor="b"/>
                </a:tc>
                <a:extLst>
                  <a:ext uri="{0D108BD9-81ED-4DB2-BD59-A6C34878D82A}">
                    <a16:rowId xmlns:a16="http://schemas.microsoft.com/office/drawing/2014/main" val="10002"/>
                  </a:ext>
                </a:extLst>
              </a:tr>
              <a:tr h="370840">
                <a:tc>
                  <a:txBody>
                    <a:bodyPr/>
                    <a:lstStyle/>
                    <a:p>
                      <a:pPr algn="l" fontAlgn="b"/>
                      <a:r>
                        <a:rPr lang="en-US" sz="1800" b="0" i="0" u="none" strike="noStrike">
                          <a:solidFill>
                            <a:srgbClr val="000000"/>
                          </a:solidFill>
                          <a:effectLst/>
                          <a:latin typeface="+Body"/>
                        </a:rPr>
                        <a:t>UFENIDR_U1</a:t>
                      </a:r>
                    </a:p>
                  </a:txBody>
                  <a:tcPr marL="9525" marR="9525" marT="9525" marB="0" anchor="b"/>
                </a:tc>
                <a:tc>
                  <a:txBody>
                    <a:bodyPr/>
                    <a:lstStyle/>
                    <a:p>
                      <a:pPr algn="ctr" fontAlgn="b"/>
                      <a:r>
                        <a:rPr lang="en-US" sz="1800" b="0" i="0" u="none" strike="noStrike">
                          <a:solidFill>
                            <a:srgbClr val="000000"/>
                          </a:solidFill>
                          <a:effectLst/>
                          <a:latin typeface="+Body"/>
                        </a:rPr>
                        <a:t>-42,103</a:t>
                      </a:r>
                    </a:p>
                  </a:txBody>
                  <a:tcPr marL="9525" marR="9525" marT="9525" marB="0" anchor="b"/>
                </a:tc>
                <a:tc>
                  <a:txBody>
                    <a:bodyPr/>
                    <a:lstStyle/>
                    <a:p>
                      <a:pPr algn="ctr" fontAlgn="b"/>
                      <a:r>
                        <a:rPr lang="en-US" sz="1800" b="0" i="0" u="none" strike="noStrike">
                          <a:solidFill>
                            <a:srgbClr val="000000"/>
                          </a:solidFill>
                          <a:effectLst/>
                          <a:latin typeface="+Body"/>
                        </a:rPr>
                        <a:t>-$1,434,246</a:t>
                      </a:r>
                    </a:p>
                  </a:txBody>
                  <a:tcPr marL="9525" marR="9525" marT="9525" marB="0" anchor="b"/>
                </a:tc>
                <a:tc>
                  <a:txBody>
                    <a:bodyPr/>
                    <a:lstStyle/>
                    <a:p>
                      <a:pPr algn="ctr" fontAlgn="b"/>
                      <a:r>
                        <a:rPr lang="en-US" sz="1800" b="0" i="0" u="none" strike="noStrike">
                          <a:solidFill>
                            <a:srgbClr val="000000"/>
                          </a:solidFill>
                          <a:effectLst/>
                          <a:latin typeface="+Body"/>
                        </a:rPr>
                        <a:t>-0.0090%</a:t>
                      </a:r>
                    </a:p>
                  </a:txBody>
                  <a:tcPr marL="9525" marR="9525" marT="9525" marB="0" anchor="b"/>
                </a:tc>
                <a:tc>
                  <a:txBody>
                    <a:bodyPr/>
                    <a:lstStyle/>
                    <a:p>
                      <a:pPr algn="ctr" fontAlgn="b"/>
                      <a:r>
                        <a:rPr lang="en-US" sz="1800" b="0" i="0" u="none" strike="noStrike">
                          <a:solidFill>
                            <a:srgbClr val="000000"/>
                          </a:solidFill>
                          <a:effectLst/>
                          <a:latin typeface="+Body"/>
                        </a:rPr>
                        <a:t>0.99%</a:t>
                      </a:r>
                    </a:p>
                  </a:txBody>
                  <a:tcPr marL="9525" marR="9525" marT="9525" marB="0" anchor="b"/>
                </a:tc>
                <a:extLst>
                  <a:ext uri="{0D108BD9-81ED-4DB2-BD59-A6C34878D82A}">
                    <a16:rowId xmlns:a16="http://schemas.microsoft.com/office/drawing/2014/main" val="10003"/>
                  </a:ext>
                </a:extLst>
              </a:tr>
              <a:tr h="370840">
                <a:tc>
                  <a:txBody>
                    <a:bodyPr/>
                    <a:lstStyle/>
                    <a:p>
                      <a:pPr algn="l" fontAlgn="b"/>
                      <a:r>
                        <a:rPr lang="en-US" sz="1800" b="0" i="0" u="none" strike="noStrike">
                          <a:solidFill>
                            <a:srgbClr val="000000"/>
                          </a:solidFill>
                          <a:effectLst/>
                          <a:latin typeface="+Body"/>
                        </a:rPr>
                        <a:t>UFETRANS_U1</a:t>
                      </a:r>
                    </a:p>
                  </a:txBody>
                  <a:tcPr marL="9525" marR="9525" marT="9525" marB="0" anchor="b"/>
                </a:tc>
                <a:tc>
                  <a:txBody>
                    <a:bodyPr/>
                    <a:lstStyle/>
                    <a:p>
                      <a:pPr algn="ctr" fontAlgn="b"/>
                      <a:r>
                        <a:rPr lang="en-US" sz="1800" b="0" i="0" u="none" strike="noStrike">
                          <a:solidFill>
                            <a:srgbClr val="000000"/>
                          </a:solidFill>
                          <a:effectLst/>
                          <a:latin typeface="+Body"/>
                        </a:rPr>
                        <a:t>-284,670</a:t>
                      </a:r>
                    </a:p>
                  </a:txBody>
                  <a:tcPr marL="9525" marR="9525" marT="9525" marB="0" anchor="b"/>
                </a:tc>
                <a:tc>
                  <a:txBody>
                    <a:bodyPr/>
                    <a:lstStyle/>
                    <a:p>
                      <a:pPr algn="ctr" fontAlgn="b"/>
                      <a:r>
                        <a:rPr lang="en-US" sz="1800" b="0" i="0" u="none" strike="noStrike">
                          <a:solidFill>
                            <a:srgbClr val="000000"/>
                          </a:solidFill>
                          <a:effectLst/>
                          <a:latin typeface="+Body"/>
                        </a:rPr>
                        <a:t>-$9,290,616</a:t>
                      </a:r>
                    </a:p>
                  </a:txBody>
                  <a:tcPr marL="9525" marR="9525" marT="9525" marB="0" anchor="b"/>
                </a:tc>
                <a:tc>
                  <a:txBody>
                    <a:bodyPr/>
                    <a:lstStyle/>
                    <a:p>
                      <a:pPr algn="ctr" fontAlgn="b"/>
                      <a:r>
                        <a:rPr lang="en-US" sz="1800" b="0" i="0" u="none" strike="noStrike">
                          <a:solidFill>
                            <a:srgbClr val="000000"/>
                          </a:solidFill>
                          <a:effectLst/>
                          <a:latin typeface="+Body"/>
                        </a:rPr>
                        <a:t>-0.0611%</a:t>
                      </a:r>
                    </a:p>
                  </a:txBody>
                  <a:tcPr marL="9525" marR="9525" marT="9525" marB="0" anchor="b"/>
                </a:tc>
                <a:tc>
                  <a:txBody>
                    <a:bodyPr/>
                    <a:lstStyle/>
                    <a:p>
                      <a:pPr algn="ctr" fontAlgn="b"/>
                      <a:r>
                        <a:rPr lang="en-US" sz="1800" b="0" i="0" u="none" strike="noStrike" dirty="0">
                          <a:solidFill>
                            <a:srgbClr val="000000"/>
                          </a:solidFill>
                          <a:effectLst/>
                          <a:latin typeface="+Body"/>
                        </a:rPr>
                        <a:t>6.43%</a:t>
                      </a:r>
                    </a:p>
                  </a:txBody>
                  <a:tcPr marL="9525" marR="9525" marT="9525" marB="0" anchor="b"/>
                </a:tc>
                <a:extLst>
                  <a:ext uri="{0D108BD9-81ED-4DB2-BD59-A6C34878D82A}">
                    <a16:rowId xmlns:a16="http://schemas.microsoft.com/office/drawing/2014/main" val="10004"/>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791065527"/>
              </p:ext>
            </p:extLst>
          </p:nvPr>
        </p:nvGraphicFramePr>
        <p:xfrm>
          <a:off x="350520" y="4275454"/>
          <a:ext cx="3251200" cy="809625"/>
        </p:xfrm>
        <a:graphic>
          <a:graphicData uri="http://schemas.openxmlformats.org/drawingml/2006/table">
            <a:tbl>
              <a:tblPr/>
              <a:tblGrid>
                <a:gridCol w="1471763">
                  <a:extLst>
                    <a:ext uri="{9D8B030D-6E8A-4147-A177-3AD203B41FA5}">
                      <a16:colId xmlns:a16="http://schemas.microsoft.com/office/drawing/2014/main" val="20000"/>
                    </a:ext>
                  </a:extLst>
                </a:gridCol>
                <a:gridCol w="1779437">
                  <a:extLst>
                    <a:ext uri="{9D8B030D-6E8A-4147-A177-3AD203B41FA5}">
                      <a16:colId xmlns:a16="http://schemas.microsoft.com/office/drawing/2014/main" val="20001"/>
                    </a:ext>
                  </a:extLst>
                </a:gridCol>
              </a:tblGrid>
              <a:tr h="161925">
                <a:tc>
                  <a:txBody>
                    <a:bodyPr/>
                    <a:lstStyle/>
                    <a:p>
                      <a:pPr algn="l" fontAlgn="b"/>
                      <a:r>
                        <a:rPr lang="en-US" sz="1000" b="1" i="0" u="none" strike="noStrike" dirty="0">
                          <a:solidFill>
                            <a:srgbClr val="000000"/>
                          </a:solidFill>
                          <a:effectLst/>
                          <a:latin typeface="MS Sans Serif"/>
                        </a:rPr>
                        <a:t>Legend:</a:t>
                      </a:r>
                    </a:p>
                  </a:txBody>
                  <a:tcPr marL="9525" marR="9525" marT="9525" marB="0" anchor="b">
                    <a:lnL>
                      <a:noFill/>
                    </a:lnL>
                    <a:lnR>
                      <a:noFill/>
                    </a:lnR>
                    <a:lnT>
                      <a:noFill/>
                    </a:lnT>
                    <a:lnB>
                      <a:noFill/>
                    </a:lnB>
                  </a:tcPr>
                </a:tc>
                <a:tc>
                  <a:txBody>
                    <a:bodyPr/>
                    <a:lstStyle/>
                    <a:p>
                      <a:pPr algn="l" fontAlgn="b"/>
                      <a:endParaRPr lang="en-US" sz="1000" b="0" i="0" u="none" strike="noStrike">
                        <a:solidFill>
                          <a:srgbClr val="000000"/>
                        </a:solidFill>
                        <a:effectLst/>
                        <a:latin typeface="MS Sans Serif"/>
                      </a:endParaRP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r h="161925">
                <a:tc gridSpan="2">
                  <a:txBody>
                    <a:bodyPr/>
                    <a:lstStyle/>
                    <a:p>
                      <a:pPr algn="l" fontAlgn="b"/>
                      <a:r>
                        <a:rPr lang="en-US" sz="1000" b="0" i="0" u="none" strike="noStrike">
                          <a:solidFill>
                            <a:srgbClr val="000000"/>
                          </a:solidFill>
                          <a:effectLst/>
                          <a:latin typeface="MS Sans Serif"/>
                        </a:rPr>
                        <a:t>TOTUFE_U1 - Total ERCOT Wide UFE</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161925">
                <a:tc gridSpan="2">
                  <a:txBody>
                    <a:bodyPr/>
                    <a:lstStyle/>
                    <a:p>
                      <a:pPr algn="l" fontAlgn="b"/>
                      <a:r>
                        <a:rPr lang="en-US" sz="1000" b="0" i="0" u="none" strike="noStrike" dirty="0">
                          <a:solidFill>
                            <a:srgbClr val="000000"/>
                          </a:solidFill>
                          <a:effectLst/>
                          <a:latin typeface="MS Sans Serif"/>
                        </a:rPr>
                        <a:t>UFEIDR_U1 - Distribution IDR UFE</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2"/>
                  </a:ext>
                </a:extLst>
              </a:tr>
              <a:tr h="161925">
                <a:tc gridSpan="2">
                  <a:txBody>
                    <a:bodyPr/>
                    <a:lstStyle/>
                    <a:p>
                      <a:pPr algn="l" fontAlgn="b"/>
                      <a:r>
                        <a:rPr lang="en-US" sz="1000" b="0" i="0" u="none" strike="noStrike">
                          <a:solidFill>
                            <a:srgbClr val="000000"/>
                          </a:solidFill>
                          <a:effectLst/>
                          <a:latin typeface="MS Sans Serif"/>
                        </a:rPr>
                        <a:t>UFENIDR_U1 - NIDR UFE</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3"/>
                  </a:ext>
                </a:extLst>
              </a:tr>
              <a:tr h="161925">
                <a:tc gridSpan="2">
                  <a:txBody>
                    <a:bodyPr/>
                    <a:lstStyle/>
                    <a:p>
                      <a:pPr algn="l" fontAlgn="b"/>
                      <a:r>
                        <a:rPr lang="en-US" sz="1000" b="0" i="0" u="none" strike="noStrike" dirty="0">
                          <a:solidFill>
                            <a:srgbClr val="000000"/>
                          </a:solidFill>
                          <a:effectLst/>
                          <a:latin typeface="MS Sans Serif"/>
                        </a:rPr>
                        <a:t>UFETRANS_U1 - Transmission IDR UFE</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5" name="Slide Number Placeholder 4">
            <a:extLst>
              <a:ext uri="{FF2B5EF4-FFF2-40B4-BE49-F238E27FC236}">
                <a16:creationId xmlns:a16="http://schemas.microsoft.com/office/drawing/2014/main" id="{2D95C7C0-1A4E-E4AC-7FA1-D4FE91AA4276}"/>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3" name="Footer Placeholder 4">
            <a:extLst>
              <a:ext uri="{FF2B5EF4-FFF2-40B4-BE49-F238E27FC236}">
                <a16:creationId xmlns:a16="http://schemas.microsoft.com/office/drawing/2014/main" id="{8C10DD53-0703-E7BA-AE3A-EB289892454E}"/>
              </a:ext>
            </a:extLst>
          </p:cNvPr>
          <p:cNvSpPr txBox="1">
            <a:spLocks/>
          </p:cNvSpPr>
          <p:nvPr/>
        </p:nvSpPr>
        <p:spPr>
          <a:xfrm>
            <a:off x="2743200" y="6553200"/>
            <a:ext cx="4038600" cy="228600"/>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May 2025 WMS</a:t>
            </a:r>
            <a:endParaRPr lang="en-US" dirty="0"/>
          </a:p>
        </p:txBody>
      </p:sp>
      <p:sp>
        <p:nvSpPr>
          <p:cNvPr id="6" name="Footer Placeholder 5">
            <a:extLst>
              <a:ext uri="{FF2B5EF4-FFF2-40B4-BE49-F238E27FC236}">
                <a16:creationId xmlns:a16="http://schemas.microsoft.com/office/drawing/2014/main" id="{0EE8F208-02DB-5F65-42A2-43BC9EDC77D5}"/>
              </a:ext>
            </a:extLst>
          </p:cNvPr>
          <p:cNvSpPr>
            <a:spLocks noGrp="1"/>
          </p:cNvSpPr>
          <p:nvPr>
            <p:ph type="ftr" sz="quarter" idx="11"/>
          </p:nvPr>
        </p:nvSpPr>
        <p:spPr/>
        <p:txBody>
          <a:bodyPr/>
          <a:lstStyle/>
          <a:p>
            <a:r>
              <a:rPr lang="en-US"/>
              <a:t>May 2025 WMS</a:t>
            </a:r>
            <a:endParaRPr lang="en-US" dirty="0"/>
          </a:p>
        </p:txBody>
      </p:sp>
    </p:spTree>
    <p:extLst>
      <p:ext uri="{BB962C8B-B14F-4D97-AF65-F5344CB8AC3E}">
        <p14:creationId xmlns:p14="http://schemas.microsoft.com/office/powerpoint/2010/main" val="2198234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365333" cy="670718"/>
          </a:xfrm>
        </p:spPr>
        <p:txBody>
          <a:bodyPr/>
          <a:lstStyle/>
          <a:p>
            <a:pPr algn="ctr"/>
            <a:r>
              <a:rPr lang="en-US" sz="2300"/>
              <a:t>Average Daily % UFE</a:t>
            </a:r>
            <a:br>
              <a:rPr lang="en-US" sz="1600"/>
            </a:br>
            <a:r>
              <a:rPr lang="en-US" sz="2000"/>
              <a:t>(sorted low to high)</a:t>
            </a:r>
            <a:endParaRPr lang="en-US" sz="2000" b="1" dirty="0">
              <a:solidFill>
                <a:schemeClr val="accent1"/>
              </a:solidFill>
            </a:endParaRPr>
          </a:p>
        </p:txBody>
      </p:sp>
      <p:sp>
        <p:nvSpPr>
          <p:cNvPr id="5" name="Slide Number Placeholder 4">
            <a:extLst>
              <a:ext uri="{FF2B5EF4-FFF2-40B4-BE49-F238E27FC236}">
                <a16:creationId xmlns:a16="http://schemas.microsoft.com/office/drawing/2014/main" id="{0DA6AD61-5FAE-A47B-56A2-EA6CE4143326}"/>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7" name="Content Placeholder 6">
            <a:extLst>
              <a:ext uri="{FF2B5EF4-FFF2-40B4-BE49-F238E27FC236}">
                <a16:creationId xmlns:a16="http://schemas.microsoft.com/office/drawing/2014/main" id="{8E4FD301-01D8-AB62-B84A-D2CCD5E6CE11}"/>
              </a:ext>
            </a:extLst>
          </p:cNvPr>
          <p:cNvPicPr>
            <a:picLocks noGrp="1" noChangeAspect="1"/>
          </p:cNvPicPr>
          <p:nvPr>
            <p:ph idx="1"/>
          </p:nvPr>
        </p:nvPicPr>
        <p:blipFill>
          <a:blip r:embed="rId3"/>
          <a:stretch>
            <a:fillRect/>
          </a:stretch>
        </p:blipFill>
        <p:spPr>
          <a:xfrm>
            <a:off x="1094999" y="990600"/>
            <a:ext cx="6954001" cy="5053013"/>
          </a:xfrm>
          <a:prstGeom prst="rect">
            <a:avLst/>
          </a:prstGeom>
        </p:spPr>
      </p:pic>
      <p:sp>
        <p:nvSpPr>
          <p:cNvPr id="9" name="Footer Placeholder 8">
            <a:extLst>
              <a:ext uri="{FF2B5EF4-FFF2-40B4-BE49-F238E27FC236}">
                <a16:creationId xmlns:a16="http://schemas.microsoft.com/office/drawing/2014/main" id="{1A28F464-D5F2-BEE0-8596-433A19B44947}"/>
              </a:ext>
            </a:extLst>
          </p:cNvPr>
          <p:cNvSpPr>
            <a:spLocks noGrp="1"/>
          </p:cNvSpPr>
          <p:nvPr>
            <p:ph type="ftr" sz="quarter" idx="11"/>
          </p:nvPr>
        </p:nvSpPr>
        <p:spPr/>
        <p:txBody>
          <a:bodyPr/>
          <a:lstStyle/>
          <a:p>
            <a:r>
              <a:rPr lang="en-US"/>
              <a:t>May 2025 WMS</a:t>
            </a:r>
            <a:endParaRPr lang="en-US" dirty="0"/>
          </a:p>
        </p:txBody>
      </p:sp>
    </p:spTree>
    <p:extLst>
      <p:ext uri="{BB962C8B-B14F-4D97-AF65-F5344CB8AC3E}">
        <p14:creationId xmlns:p14="http://schemas.microsoft.com/office/powerpoint/2010/main" val="2389037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UFE Monthly MWH</a:t>
            </a:r>
            <a:endParaRPr lang="en-US" sz="2300" b="1" dirty="0">
              <a:solidFill>
                <a:schemeClr val="accent1"/>
              </a:solidFill>
            </a:endParaRPr>
          </a:p>
        </p:txBody>
      </p:sp>
      <p:sp>
        <p:nvSpPr>
          <p:cNvPr id="5" name="Slide Number Placeholder 4">
            <a:extLst>
              <a:ext uri="{FF2B5EF4-FFF2-40B4-BE49-F238E27FC236}">
                <a16:creationId xmlns:a16="http://schemas.microsoft.com/office/drawing/2014/main" id="{B6A7B3CC-956C-D90A-B4CC-514D54C927F7}"/>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8" name="Content Placeholder 7">
            <a:extLst>
              <a:ext uri="{FF2B5EF4-FFF2-40B4-BE49-F238E27FC236}">
                <a16:creationId xmlns:a16="http://schemas.microsoft.com/office/drawing/2014/main" id="{B61F103B-3DA9-809E-F5FA-16EE3C7DE171}"/>
              </a:ext>
            </a:extLst>
          </p:cNvPr>
          <p:cNvPicPr>
            <a:picLocks noGrp="1" noChangeAspect="1"/>
          </p:cNvPicPr>
          <p:nvPr>
            <p:ph idx="1"/>
          </p:nvPr>
        </p:nvPicPr>
        <p:blipFill>
          <a:blip r:embed="rId3"/>
          <a:stretch>
            <a:fillRect/>
          </a:stretch>
        </p:blipFill>
        <p:spPr>
          <a:xfrm>
            <a:off x="1094999" y="990600"/>
            <a:ext cx="6954001" cy="5053013"/>
          </a:xfrm>
          <a:prstGeom prst="rect">
            <a:avLst/>
          </a:prstGeom>
        </p:spPr>
      </p:pic>
      <p:sp>
        <p:nvSpPr>
          <p:cNvPr id="3" name="Footer Placeholder 2">
            <a:extLst>
              <a:ext uri="{FF2B5EF4-FFF2-40B4-BE49-F238E27FC236}">
                <a16:creationId xmlns:a16="http://schemas.microsoft.com/office/drawing/2014/main" id="{6C1B7D48-0A5E-8238-241A-BD7FDF21A005}"/>
              </a:ext>
            </a:extLst>
          </p:cNvPr>
          <p:cNvSpPr>
            <a:spLocks noGrp="1"/>
          </p:cNvSpPr>
          <p:nvPr>
            <p:ph type="ftr" sz="quarter" idx="11"/>
          </p:nvPr>
        </p:nvSpPr>
        <p:spPr/>
        <p:txBody>
          <a:bodyPr/>
          <a:lstStyle/>
          <a:p>
            <a:r>
              <a:rPr lang="en-US"/>
              <a:t>May 2025 WMS</a:t>
            </a:r>
            <a:endParaRPr lang="en-US" dirty="0"/>
          </a:p>
        </p:txBody>
      </p:sp>
    </p:spTree>
    <p:extLst>
      <p:ext uri="{BB962C8B-B14F-4D97-AF65-F5344CB8AC3E}">
        <p14:creationId xmlns:p14="http://schemas.microsoft.com/office/powerpoint/2010/main" val="1141732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UFE Monthly Cost</a:t>
            </a:r>
            <a:endParaRPr lang="en-US" sz="2300" b="1" dirty="0">
              <a:solidFill>
                <a:schemeClr val="accent1"/>
              </a:solidFill>
            </a:endParaRPr>
          </a:p>
        </p:txBody>
      </p:sp>
      <p:sp>
        <p:nvSpPr>
          <p:cNvPr id="5" name="Slide Number Placeholder 4">
            <a:extLst>
              <a:ext uri="{FF2B5EF4-FFF2-40B4-BE49-F238E27FC236}">
                <a16:creationId xmlns:a16="http://schemas.microsoft.com/office/drawing/2014/main" id="{B626DAEF-37DB-46E8-6D42-CD6C2FCD3EF0}"/>
              </a:ext>
            </a:extLst>
          </p:cNvPr>
          <p:cNvSpPr>
            <a:spLocks noGrp="1"/>
          </p:cNvSpPr>
          <p:nvPr>
            <p:ph type="sldNum" sz="quarter" idx="4"/>
          </p:nvPr>
        </p:nvSpPr>
        <p:spPr/>
        <p:txBody>
          <a:bodyPr/>
          <a:lstStyle/>
          <a:p>
            <a:fld id="{1D93BD3E-1E9A-4970-A6F7-E7AC52762E0C}" type="slidenum">
              <a:rPr lang="en-US" smtClean="0"/>
              <a:pPr/>
              <a:t>8</a:t>
            </a:fld>
            <a:endParaRPr lang="en-US"/>
          </a:p>
        </p:txBody>
      </p:sp>
      <p:pic>
        <p:nvPicPr>
          <p:cNvPr id="7" name="Content Placeholder 6">
            <a:extLst>
              <a:ext uri="{FF2B5EF4-FFF2-40B4-BE49-F238E27FC236}">
                <a16:creationId xmlns:a16="http://schemas.microsoft.com/office/drawing/2014/main" id="{4CFBB45F-F328-1CA5-F758-8DFF0797BF43}"/>
              </a:ext>
            </a:extLst>
          </p:cNvPr>
          <p:cNvPicPr>
            <a:picLocks noGrp="1" noChangeAspect="1"/>
          </p:cNvPicPr>
          <p:nvPr>
            <p:ph idx="1"/>
          </p:nvPr>
        </p:nvPicPr>
        <p:blipFill>
          <a:blip r:embed="rId3"/>
          <a:stretch>
            <a:fillRect/>
          </a:stretch>
        </p:blipFill>
        <p:spPr>
          <a:xfrm>
            <a:off x="1094999" y="990600"/>
            <a:ext cx="6954001" cy="5053013"/>
          </a:xfrm>
          <a:prstGeom prst="rect">
            <a:avLst/>
          </a:prstGeom>
        </p:spPr>
      </p:pic>
      <p:sp>
        <p:nvSpPr>
          <p:cNvPr id="3" name="Footer Placeholder 2">
            <a:extLst>
              <a:ext uri="{FF2B5EF4-FFF2-40B4-BE49-F238E27FC236}">
                <a16:creationId xmlns:a16="http://schemas.microsoft.com/office/drawing/2014/main" id="{B23D70DC-1FDE-149E-1785-291D1956C435}"/>
              </a:ext>
            </a:extLst>
          </p:cNvPr>
          <p:cNvSpPr>
            <a:spLocks noGrp="1"/>
          </p:cNvSpPr>
          <p:nvPr>
            <p:ph type="ftr" sz="quarter" idx="11"/>
          </p:nvPr>
        </p:nvSpPr>
        <p:spPr/>
        <p:txBody>
          <a:bodyPr/>
          <a:lstStyle/>
          <a:p>
            <a:r>
              <a:rPr lang="en-US"/>
              <a:t>May 2025 WMS</a:t>
            </a:r>
            <a:endParaRPr lang="en-US" dirty="0"/>
          </a:p>
        </p:txBody>
      </p:sp>
    </p:spTree>
    <p:extLst>
      <p:ext uri="{BB962C8B-B14F-4D97-AF65-F5344CB8AC3E}">
        <p14:creationId xmlns:p14="http://schemas.microsoft.com/office/powerpoint/2010/main" val="1734923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Historical Yearly Values</a:t>
            </a:r>
            <a:endParaRPr lang="en-US" sz="2300" b="1"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74579134"/>
              </p:ext>
            </p:extLst>
          </p:nvPr>
        </p:nvGraphicFramePr>
        <p:xfrm>
          <a:off x="304800" y="762000"/>
          <a:ext cx="8534400" cy="5191858"/>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1798320">
                  <a:extLst>
                    <a:ext uri="{9D8B030D-6E8A-4147-A177-3AD203B41FA5}">
                      <a16:colId xmlns:a16="http://schemas.microsoft.com/office/drawing/2014/main" val="20003"/>
                    </a:ext>
                  </a:extLst>
                </a:gridCol>
                <a:gridCol w="1706880">
                  <a:extLst>
                    <a:ext uri="{9D8B030D-6E8A-4147-A177-3AD203B41FA5}">
                      <a16:colId xmlns:a16="http://schemas.microsoft.com/office/drawing/2014/main" val="20004"/>
                    </a:ext>
                  </a:extLst>
                </a:gridCol>
              </a:tblGrid>
              <a:tr h="378857">
                <a:tc>
                  <a:txBody>
                    <a:bodyPr/>
                    <a:lstStyle/>
                    <a:p>
                      <a:endParaRPr lang="en-US" dirty="0"/>
                    </a:p>
                  </a:txBody>
                  <a:tcPr/>
                </a:tc>
                <a:tc>
                  <a:txBody>
                    <a:bodyPr/>
                    <a:lstStyle/>
                    <a:p>
                      <a:r>
                        <a:rPr lang="en-US" dirty="0"/>
                        <a:t>       MWH</a:t>
                      </a:r>
                    </a:p>
                  </a:txBody>
                  <a:tcPr/>
                </a:tc>
                <a:tc>
                  <a:txBody>
                    <a:bodyPr/>
                    <a:lstStyle/>
                    <a:p>
                      <a:r>
                        <a:rPr lang="en-US" dirty="0"/>
                        <a:t>       COST</a:t>
                      </a:r>
                    </a:p>
                  </a:txBody>
                  <a:tcPr/>
                </a:tc>
                <a:tc>
                  <a:txBody>
                    <a:bodyPr/>
                    <a:lstStyle/>
                    <a:p>
                      <a:r>
                        <a:rPr lang="en-US" dirty="0"/>
                        <a:t>  % of LOAD</a:t>
                      </a:r>
                    </a:p>
                  </a:txBody>
                  <a:tcPr/>
                </a:tc>
                <a:tc>
                  <a:txBody>
                    <a:bodyPr/>
                    <a:lstStyle/>
                    <a:p>
                      <a:r>
                        <a:rPr lang="en-US" dirty="0"/>
                        <a:t>  AVG MCP</a:t>
                      </a:r>
                    </a:p>
                  </a:txBody>
                  <a:tcPr/>
                </a:tc>
                <a:extLst>
                  <a:ext uri="{0D108BD9-81ED-4DB2-BD59-A6C34878D82A}">
                    <a16:rowId xmlns:a16="http://schemas.microsoft.com/office/drawing/2014/main" val="10000"/>
                  </a:ext>
                </a:extLst>
              </a:tr>
              <a:tr h="264957">
                <a:tc>
                  <a:txBody>
                    <a:bodyPr/>
                    <a:lstStyle/>
                    <a:p>
                      <a:pPr algn="l" fontAlgn="b"/>
                      <a:r>
                        <a:rPr lang="en-US" sz="1400" b="0" i="0" u="none" strike="noStrike">
                          <a:solidFill>
                            <a:srgbClr val="000000"/>
                          </a:solidFill>
                          <a:effectLst/>
                          <a:latin typeface="+Body"/>
                        </a:rPr>
                        <a:t>2006</a:t>
                      </a:r>
                    </a:p>
                  </a:txBody>
                  <a:tcPr marL="9525" marR="9525" marT="9525" marB="0" anchor="b"/>
                </a:tc>
                <a:tc>
                  <a:txBody>
                    <a:bodyPr/>
                    <a:lstStyle/>
                    <a:p>
                      <a:pPr algn="ctr" fontAlgn="b"/>
                      <a:r>
                        <a:rPr lang="en-US" sz="1400" b="0" i="0" u="none" strike="noStrike" dirty="0">
                          <a:solidFill>
                            <a:srgbClr val="000000"/>
                          </a:solidFill>
                          <a:effectLst/>
                          <a:latin typeface="+Body"/>
                        </a:rPr>
                        <a:t>2,304,458</a:t>
                      </a:r>
                    </a:p>
                  </a:txBody>
                  <a:tcPr marL="9525" marR="9525" marT="9525" marB="0" anchor="b"/>
                </a:tc>
                <a:tc>
                  <a:txBody>
                    <a:bodyPr/>
                    <a:lstStyle/>
                    <a:p>
                      <a:pPr algn="ctr" fontAlgn="b"/>
                      <a:r>
                        <a:rPr lang="en-US" sz="1400" b="0" i="0" u="none" strike="noStrike">
                          <a:solidFill>
                            <a:srgbClr val="000000"/>
                          </a:solidFill>
                          <a:effectLst/>
                          <a:latin typeface="+Body"/>
                        </a:rPr>
                        <a:t>$187,975,534</a:t>
                      </a:r>
                    </a:p>
                  </a:txBody>
                  <a:tcPr marL="9525" marR="9525" marT="9525" marB="0" anchor="b"/>
                </a:tc>
                <a:tc>
                  <a:txBody>
                    <a:bodyPr/>
                    <a:lstStyle/>
                    <a:p>
                      <a:pPr algn="ctr" fontAlgn="b"/>
                      <a:r>
                        <a:rPr lang="en-US" sz="1400" b="0" i="0" u="none" strike="noStrike">
                          <a:solidFill>
                            <a:srgbClr val="000000"/>
                          </a:solidFill>
                          <a:effectLst/>
                          <a:latin typeface="+Body"/>
                        </a:rPr>
                        <a:t>0.70%</a:t>
                      </a:r>
                    </a:p>
                  </a:txBody>
                  <a:tcPr marL="9525" marR="9525" marT="9525" marB="0" anchor="b"/>
                </a:tc>
                <a:tc>
                  <a:txBody>
                    <a:bodyPr/>
                    <a:lstStyle/>
                    <a:p>
                      <a:pPr algn="ctr" fontAlgn="b"/>
                      <a:r>
                        <a:rPr lang="en-US" sz="1400" b="0" i="0" u="none" strike="noStrike" dirty="0">
                          <a:solidFill>
                            <a:srgbClr val="000000"/>
                          </a:solidFill>
                          <a:effectLst/>
                          <a:latin typeface="+Body"/>
                        </a:rPr>
                        <a:t>$51.26 </a:t>
                      </a:r>
                    </a:p>
                  </a:txBody>
                  <a:tcPr marL="9525" marR="9525" marT="9525" marB="0" anchor="b"/>
                </a:tc>
                <a:extLst>
                  <a:ext uri="{0D108BD9-81ED-4DB2-BD59-A6C34878D82A}">
                    <a16:rowId xmlns:a16="http://schemas.microsoft.com/office/drawing/2014/main" val="10003"/>
                  </a:ext>
                </a:extLst>
              </a:tr>
              <a:tr h="264957">
                <a:tc>
                  <a:txBody>
                    <a:bodyPr/>
                    <a:lstStyle/>
                    <a:p>
                      <a:pPr algn="l" fontAlgn="b"/>
                      <a:r>
                        <a:rPr lang="en-US" sz="1400" b="0" i="0" u="none" strike="noStrike" dirty="0">
                          <a:solidFill>
                            <a:srgbClr val="000000"/>
                          </a:solidFill>
                          <a:effectLst/>
                          <a:latin typeface="+Body"/>
                        </a:rPr>
                        <a:t>2007</a:t>
                      </a:r>
                    </a:p>
                  </a:txBody>
                  <a:tcPr marL="9525" marR="9525" marT="9525" marB="0" anchor="b"/>
                </a:tc>
                <a:tc>
                  <a:txBody>
                    <a:bodyPr/>
                    <a:lstStyle/>
                    <a:p>
                      <a:pPr algn="ctr" fontAlgn="b"/>
                      <a:r>
                        <a:rPr lang="en-US" sz="1400" b="0" i="0" u="none" strike="noStrike">
                          <a:solidFill>
                            <a:srgbClr val="000000"/>
                          </a:solidFill>
                          <a:effectLst/>
                          <a:latin typeface="+Body"/>
                        </a:rPr>
                        <a:t>2,914,297</a:t>
                      </a:r>
                    </a:p>
                  </a:txBody>
                  <a:tcPr marL="9525" marR="9525" marT="9525" marB="0" anchor="b"/>
                </a:tc>
                <a:tc>
                  <a:txBody>
                    <a:bodyPr/>
                    <a:lstStyle/>
                    <a:p>
                      <a:pPr algn="ctr" fontAlgn="b"/>
                      <a:r>
                        <a:rPr lang="en-US" sz="1400" b="0" i="0" u="none" strike="noStrike">
                          <a:solidFill>
                            <a:srgbClr val="000000"/>
                          </a:solidFill>
                          <a:effectLst/>
                          <a:latin typeface="+Body"/>
                        </a:rPr>
                        <a:t>$206,949,832</a:t>
                      </a:r>
                    </a:p>
                  </a:txBody>
                  <a:tcPr marL="9525" marR="9525" marT="9525" marB="0" anchor="b"/>
                </a:tc>
                <a:tc>
                  <a:txBody>
                    <a:bodyPr/>
                    <a:lstStyle/>
                    <a:p>
                      <a:pPr algn="ctr" fontAlgn="b"/>
                      <a:r>
                        <a:rPr lang="en-US" sz="1400" b="0" i="0" u="none" strike="noStrike">
                          <a:solidFill>
                            <a:srgbClr val="000000"/>
                          </a:solidFill>
                          <a:effectLst/>
                          <a:latin typeface="+Body"/>
                        </a:rPr>
                        <a:t>0.90%</a:t>
                      </a:r>
                    </a:p>
                  </a:txBody>
                  <a:tcPr marL="9525" marR="9525" marT="9525" marB="0" anchor="b"/>
                </a:tc>
                <a:tc>
                  <a:txBody>
                    <a:bodyPr/>
                    <a:lstStyle/>
                    <a:p>
                      <a:pPr algn="ctr" fontAlgn="b"/>
                      <a:r>
                        <a:rPr lang="en-US" sz="1400" b="0" i="0" u="none" strike="noStrike">
                          <a:solidFill>
                            <a:srgbClr val="000000"/>
                          </a:solidFill>
                          <a:effectLst/>
                          <a:latin typeface="+Body"/>
                        </a:rPr>
                        <a:t>$52.77 </a:t>
                      </a:r>
                    </a:p>
                  </a:txBody>
                  <a:tcPr marL="9525" marR="9525" marT="9525" marB="0" anchor="b"/>
                </a:tc>
                <a:extLst>
                  <a:ext uri="{0D108BD9-81ED-4DB2-BD59-A6C34878D82A}">
                    <a16:rowId xmlns:a16="http://schemas.microsoft.com/office/drawing/2014/main" val="10004"/>
                  </a:ext>
                </a:extLst>
              </a:tr>
              <a:tr h="264957">
                <a:tc>
                  <a:txBody>
                    <a:bodyPr/>
                    <a:lstStyle/>
                    <a:p>
                      <a:pPr algn="l" fontAlgn="b"/>
                      <a:r>
                        <a:rPr lang="en-US" sz="1400" b="0" i="0" u="none" strike="noStrike" dirty="0">
                          <a:solidFill>
                            <a:srgbClr val="000000"/>
                          </a:solidFill>
                          <a:effectLst/>
                          <a:latin typeface="+Body"/>
                        </a:rPr>
                        <a:t>2008</a:t>
                      </a:r>
                    </a:p>
                  </a:txBody>
                  <a:tcPr marL="9525" marR="9525" marT="9525" marB="0" anchor="b"/>
                </a:tc>
                <a:tc>
                  <a:txBody>
                    <a:bodyPr/>
                    <a:lstStyle/>
                    <a:p>
                      <a:pPr algn="ctr" fontAlgn="b"/>
                      <a:r>
                        <a:rPr lang="en-US" sz="1400" b="0" i="0" u="none" strike="noStrike">
                          <a:solidFill>
                            <a:srgbClr val="000000"/>
                          </a:solidFill>
                          <a:effectLst/>
                          <a:latin typeface="+Body"/>
                        </a:rPr>
                        <a:t>1,541,086</a:t>
                      </a:r>
                    </a:p>
                  </a:txBody>
                  <a:tcPr marL="9525" marR="9525" marT="9525" marB="0" anchor="b"/>
                </a:tc>
                <a:tc>
                  <a:txBody>
                    <a:bodyPr/>
                    <a:lstStyle/>
                    <a:p>
                      <a:pPr algn="ctr" fontAlgn="b"/>
                      <a:r>
                        <a:rPr lang="en-US" sz="1400" b="0" i="0" u="none" strike="noStrike">
                          <a:solidFill>
                            <a:srgbClr val="000000"/>
                          </a:solidFill>
                          <a:effectLst/>
                          <a:latin typeface="+Body"/>
                        </a:rPr>
                        <a:t>$134,692,211</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$68.04 </a:t>
                      </a:r>
                    </a:p>
                  </a:txBody>
                  <a:tcPr marL="9525" marR="9525" marT="9525" marB="0" anchor="b"/>
                </a:tc>
                <a:extLst>
                  <a:ext uri="{0D108BD9-81ED-4DB2-BD59-A6C34878D82A}">
                    <a16:rowId xmlns:a16="http://schemas.microsoft.com/office/drawing/2014/main" val="10005"/>
                  </a:ext>
                </a:extLst>
              </a:tr>
              <a:tr h="264957">
                <a:tc>
                  <a:txBody>
                    <a:bodyPr/>
                    <a:lstStyle/>
                    <a:p>
                      <a:pPr algn="l" fontAlgn="b"/>
                      <a:r>
                        <a:rPr lang="en-US" sz="1400" b="0" i="0" u="none" strike="noStrike" dirty="0">
                          <a:solidFill>
                            <a:srgbClr val="000000"/>
                          </a:solidFill>
                          <a:effectLst/>
                          <a:latin typeface="+Body"/>
                        </a:rPr>
                        <a:t>2009</a:t>
                      </a:r>
                    </a:p>
                  </a:txBody>
                  <a:tcPr marL="9525" marR="9525" marT="9525" marB="0" anchor="b"/>
                </a:tc>
                <a:tc>
                  <a:txBody>
                    <a:bodyPr/>
                    <a:lstStyle/>
                    <a:p>
                      <a:pPr algn="ctr" fontAlgn="b"/>
                      <a:r>
                        <a:rPr lang="en-US" sz="1400" b="0" i="0" u="none" strike="noStrike">
                          <a:solidFill>
                            <a:srgbClr val="000000"/>
                          </a:solidFill>
                          <a:effectLst/>
                          <a:latin typeface="+Body"/>
                        </a:rPr>
                        <a:t>1,351,187</a:t>
                      </a:r>
                    </a:p>
                  </a:txBody>
                  <a:tcPr marL="9525" marR="9525" marT="9525" marB="0" anchor="b"/>
                </a:tc>
                <a:tc>
                  <a:txBody>
                    <a:bodyPr/>
                    <a:lstStyle/>
                    <a:p>
                      <a:pPr algn="ctr" fontAlgn="b"/>
                      <a:r>
                        <a:rPr lang="en-US" sz="1400" b="0" i="0" u="none" strike="noStrike" dirty="0">
                          <a:solidFill>
                            <a:srgbClr val="000000"/>
                          </a:solidFill>
                          <a:effectLst/>
                          <a:latin typeface="+Body"/>
                        </a:rPr>
                        <a:t>$44,857,873</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$30.89 </a:t>
                      </a:r>
                    </a:p>
                  </a:txBody>
                  <a:tcPr marL="9525" marR="9525" marT="9525" marB="0" anchor="b"/>
                </a:tc>
                <a:extLst>
                  <a:ext uri="{0D108BD9-81ED-4DB2-BD59-A6C34878D82A}">
                    <a16:rowId xmlns:a16="http://schemas.microsoft.com/office/drawing/2014/main" val="10006"/>
                  </a:ext>
                </a:extLst>
              </a:tr>
              <a:tr h="264957">
                <a:tc>
                  <a:txBody>
                    <a:bodyPr/>
                    <a:lstStyle/>
                    <a:p>
                      <a:pPr algn="l" fontAlgn="b"/>
                      <a:r>
                        <a:rPr lang="en-US" sz="1400" b="0" i="0" u="none" strike="noStrike" dirty="0">
                          <a:solidFill>
                            <a:srgbClr val="000000"/>
                          </a:solidFill>
                          <a:effectLst/>
                          <a:latin typeface="+Body"/>
                        </a:rPr>
                        <a:t>2010</a:t>
                      </a:r>
                    </a:p>
                  </a:txBody>
                  <a:tcPr marL="9525" marR="9525" marT="9525" marB="0" anchor="b"/>
                </a:tc>
                <a:tc>
                  <a:txBody>
                    <a:bodyPr/>
                    <a:lstStyle/>
                    <a:p>
                      <a:pPr algn="ctr" fontAlgn="b"/>
                      <a:r>
                        <a:rPr lang="en-US" sz="1400" b="0" i="0" u="none" strike="noStrike">
                          <a:solidFill>
                            <a:srgbClr val="000000"/>
                          </a:solidFill>
                          <a:effectLst/>
                          <a:latin typeface="+Body"/>
                        </a:rPr>
                        <a:t>1,756,344</a:t>
                      </a:r>
                    </a:p>
                  </a:txBody>
                  <a:tcPr marL="9525" marR="9525" marT="9525" marB="0" anchor="b"/>
                </a:tc>
                <a:tc>
                  <a:txBody>
                    <a:bodyPr/>
                    <a:lstStyle/>
                    <a:p>
                      <a:pPr algn="ctr" fontAlgn="b"/>
                      <a:r>
                        <a:rPr lang="en-US" sz="1400" b="0" i="0" u="none" strike="noStrike" dirty="0">
                          <a:solidFill>
                            <a:srgbClr val="000000"/>
                          </a:solidFill>
                          <a:effectLst/>
                          <a:latin typeface="+Body"/>
                        </a:rPr>
                        <a:t>$85,406,714</a:t>
                      </a:r>
                    </a:p>
                  </a:txBody>
                  <a:tcPr marL="9525" marR="9525" marT="9525" marB="0" anchor="b"/>
                </a:tc>
                <a:tc>
                  <a:txBody>
                    <a:bodyPr/>
                    <a:lstStyle/>
                    <a:p>
                      <a:pPr algn="ctr" fontAlgn="b"/>
                      <a:r>
                        <a:rPr lang="en-US" sz="1400" b="0" i="0" u="none" strike="noStrike">
                          <a:solidFill>
                            <a:srgbClr val="000000"/>
                          </a:solidFill>
                          <a:effectLst/>
                          <a:latin typeface="+Body"/>
                        </a:rPr>
                        <a:t>0.55%</a:t>
                      </a:r>
                    </a:p>
                  </a:txBody>
                  <a:tcPr marL="9525" marR="9525" marT="9525" marB="0" anchor="b"/>
                </a:tc>
                <a:tc>
                  <a:txBody>
                    <a:bodyPr/>
                    <a:lstStyle/>
                    <a:p>
                      <a:pPr algn="ctr" fontAlgn="b"/>
                      <a:r>
                        <a:rPr lang="en-US" sz="1400" b="0" i="0" u="none" strike="noStrike">
                          <a:solidFill>
                            <a:srgbClr val="000000"/>
                          </a:solidFill>
                          <a:effectLst/>
                          <a:latin typeface="+Body"/>
                        </a:rPr>
                        <a:t>$35.74 </a:t>
                      </a:r>
                    </a:p>
                  </a:txBody>
                  <a:tcPr marL="9525" marR="9525" marT="9525" marB="0" anchor="b"/>
                </a:tc>
                <a:extLst>
                  <a:ext uri="{0D108BD9-81ED-4DB2-BD59-A6C34878D82A}">
                    <a16:rowId xmlns:a16="http://schemas.microsoft.com/office/drawing/2014/main" val="10007"/>
                  </a:ext>
                </a:extLst>
              </a:tr>
              <a:tr h="264957">
                <a:tc>
                  <a:txBody>
                    <a:bodyPr/>
                    <a:lstStyle/>
                    <a:p>
                      <a:pPr algn="l" fontAlgn="b"/>
                      <a:r>
                        <a:rPr lang="en-US" sz="1400" b="0" i="0" u="none" strike="noStrike">
                          <a:solidFill>
                            <a:srgbClr val="000000"/>
                          </a:solidFill>
                          <a:effectLst/>
                          <a:latin typeface="+Body"/>
                        </a:rPr>
                        <a:t>2011</a:t>
                      </a:r>
                    </a:p>
                  </a:txBody>
                  <a:tcPr marL="9525" marR="9525" marT="9525" marB="0" anchor="b"/>
                </a:tc>
                <a:tc>
                  <a:txBody>
                    <a:bodyPr/>
                    <a:lstStyle/>
                    <a:p>
                      <a:pPr algn="ctr" fontAlgn="b"/>
                      <a:r>
                        <a:rPr lang="en-US" sz="1400" b="0" i="0" u="none" strike="noStrike" dirty="0">
                          <a:solidFill>
                            <a:srgbClr val="000000"/>
                          </a:solidFill>
                          <a:effectLst/>
                          <a:latin typeface="+Body"/>
                        </a:rPr>
                        <a:t>1,453,256</a:t>
                      </a:r>
                    </a:p>
                  </a:txBody>
                  <a:tcPr marL="9525" marR="9525" marT="9525" marB="0" anchor="b"/>
                </a:tc>
                <a:tc>
                  <a:txBody>
                    <a:bodyPr/>
                    <a:lstStyle/>
                    <a:p>
                      <a:pPr algn="ctr" fontAlgn="b"/>
                      <a:r>
                        <a:rPr lang="en-US" sz="1400" b="0" i="0" u="none" strike="noStrike">
                          <a:solidFill>
                            <a:srgbClr val="000000"/>
                          </a:solidFill>
                          <a:effectLst/>
                          <a:latin typeface="+Body"/>
                        </a:rPr>
                        <a:t>$31,666,952</a:t>
                      </a:r>
                    </a:p>
                  </a:txBody>
                  <a:tcPr marL="9525" marR="9525" marT="9525" marB="0" anchor="b"/>
                </a:tc>
                <a:tc>
                  <a:txBody>
                    <a:bodyPr/>
                    <a:lstStyle/>
                    <a:p>
                      <a:pPr algn="ctr" fontAlgn="b"/>
                      <a:r>
                        <a:rPr lang="en-US" sz="1400" b="0" i="0" u="none" strike="noStrike">
                          <a:solidFill>
                            <a:srgbClr val="000000"/>
                          </a:solidFill>
                          <a:effectLst/>
                          <a:latin typeface="+Body"/>
                        </a:rPr>
                        <a:t>0.43%</a:t>
                      </a:r>
                    </a:p>
                  </a:txBody>
                  <a:tcPr marL="9525" marR="9525" marT="9525" marB="0" anchor="b"/>
                </a:tc>
                <a:tc>
                  <a:txBody>
                    <a:bodyPr/>
                    <a:lstStyle/>
                    <a:p>
                      <a:pPr algn="ctr" fontAlgn="b"/>
                      <a:r>
                        <a:rPr lang="en-US" sz="1400" b="0" i="0" u="none" strike="noStrike">
                          <a:solidFill>
                            <a:srgbClr val="000000"/>
                          </a:solidFill>
                          <a:effectLst/>
                          <a:latin typeface="+Body"/>
                        </a:rPr>
                        <a:t>$43.30 </a:t>
                      </a:r>
                    </a:p>
                  </a:txBody>
                  <a:tcPr marL="9525" marR="9525" marT="9525" marB="0" anchor="b"/>
                </a:tc>
                <a:extLst>
                  <a:ext uri="{0D108BD9-81ED-4DB2-BD59-A6C34878D82A}">
                    <a16:rowId xmlns:a16="http://schemas.microsoft.com/office/drawing/2014/main" val="10008"/>
                  </a:ext>
                </a:extLst>
              </a:tr>
              <a:tr h="264957">
                <a:tc>
                  <a:txBody>
                    <a:bodyPr/>
                    <a:lstStyle/>
                    <a:p>
                      <a:pPr algn="l" fontAlgn="b"/>
                      <a:r>
                        <a:rPr lang="en-US" sz="1400" b="0" i="0" u="none" strike="noStrike">
                          <a:solidFill>
                            <a:srgbClr val="000000"/>
                          </a:solidFill>
                          <a:effectLst/>
                          <a:latin typeface="+Body"/>
                        </a:rPr>
                        <a:t>2012</a:t>
                      </a:r>
                    </a:p>
                  </a:txBody>
                  <a:tcPr marL="9525" marR="9525" marT="9525" marB="0" anchor="b"/>
                </a:tc>
                <a:tc>
                  <a:txBody>
                    <a:bodyPr/>
                    <a:lstStyle/>
                    <a:p>
                      <a:pPr algn="ctr" fontAlgn="b"/>
                      <a:r>
                        <a:rPr lang="en-US" sz="1400" b="0" i="0" u="none" strike="noStrike">
                          <a:solidFill>
                            <a:srgbClr val="000000"/>
                          </a:solidFill>
                          <a:effectLst/>
                          <a:latin typeface="+Body"/>
                        </a:rPr>
                        <a:t>1,002,761</a:t>
                      </a:r>
                    </a:p>
                  </a:txBody>
                  <a:tcPr marL="9525" marR="9525" marT="9525" marB="0" anchor="b"/>
                </a:tc>
                <a:tc>
                  <a:txBody>
                    <a:bodyPr/>
                    <a:lstStyle/>
                    <a:p>
                      <a:pPr algn="ctr" fontAlgn="b"/>
                      <a:r>
                        <a:rPr lang="en-US" sz="1400" b="0" i="0" u="none" strike="noStrike">
                          <a:solidFill>
                            <a:srgbClr val="000000"/>
                          </a:solidFill>
                          <a:effectLst/>
                          <a:latin typeface="+Body"/>
                        </a:rPr>
                        <a:t>$25,945,816</a:t>
                      </a:r>
                    </a:p>
                  </a:txBody>
                  <a:tcPr marL="9525" marR="9525" marT="9525" marB="0" anchor="b"/>
                </a:tc>
                <a:tc>
                  <a:txBody>
                    <a:bodyPr/>
                    <a:lstStyle/>
                    <a:p>
                      <a:pPr algn="ctr" fontAlgn="b"/>
                      <a:r>
                        <a:rPr lang="en-US" sz="1400" b="0" i="0" u="none" strike="noStrike" dirty="0">
                          <a:solidFill>
                            <a:srgbClr val="000000"/>
                          </a:solidFill>
                          <a:effectLst/>
                          <a:latin typeface="+Body"/>
                        </a:rPr>
                        <a:t>0.31%</a:t>
                      </a:r>
                    </a:p>
                  </a:txBody>
                  <a:tcPr marL="9525" marR="9525" marT="9525" marB="0" anchor="b"/>
                </a:tc>
                <a:tc>
                  <a:txBody>
                    <a:bodyPr/>
                    <a:lstStyle/>
                    <a:p>
                      <a:pPr algn="ctr" fontAlgn="b"/>
                      <a:r>
                        <a:rPr lang="en-US" sz="1400" b="0" i="0" u="none" strike="noStrike">
                          <a:solidFill>
                            <a:srgbClr val="000000"/>
                          </a:solidFill>
                          <a:effectLst/>
                          <a:latin typeface="+Body"/>
                        </a:rPr>
                        <a:t>$26.60 </a:t>
                      </a:r>
                    </a:p>
                  </a:txBody>
                  <a:tcPr marL="9525" marR="9525" marT="9525" marB="0" anchor="b"/>
                </a:tc>
                <a:extLst>
                  <a:ext uri="{0D108BD9-81ED-4DB2-BD59-A6C34878D82A}">
                    <a16:rowId xmlns:a16="http://schemas.microsoft.com/office/drawing/2014/main" val="10009"/>
                  </a:ext>
                </a:extLst>
              </a:tr>
              <a:tr h="242877">
                <a:tc>
                  <a:txBody>
                    <a:bodyPr/>
                    <a:lstStyle/>
                    <a:p>
                      <a:pPr algn="l" fontAlgn="b"/>
                      <a:r>
                        <a:rPr lang="en-US" sz="1400" b="0" i="0" u="none" strike="noStrike">
                          <a:solidFill>
                            <a:srgbClr val="000000"/>
                          </a:solidFill>
                          <a:effectLst/>
                          <a:latin typeface="+Body"/>
                        </a:rPr>
                        <a:t>2013</a:t>
                      </a:r>
                    </a:p>
                  </a:txBody>
                  <a:tcPr marL="9525" marR="9525" marT="9525" marB="0" anchor="b"/>
                </a:tc>
                <a:tc>
                  <a:txBody>
                    <a:bodyPr/>
                    <a:lstStyle/>
                    <a:p>
                      <a:pPr algn="ctr" fontAlgn="b"/>
                      <a:r>
                        <a:rPr lang="en-US" sz="1400" b="0" i="0" u="none" strike="noStrike">
                          <a:solidFill>
                            <a:srgbClr val="000000"/>
                          </a:solidFill>
                          <a:effectLst/>
                          <a:latin typeface="+Body"/>
                        </a:rPr>
                        <a:t>-395,393</a:t>
                      </a:r>
                    </a:p>
                  </a:txBody>
                  <a:tcPr marL="9525" marR="9525" marT="9525" marB="0" anchor="b"/>
                </a:tc>
                <a:tc>
                  <a:txBody>
                    <a:bodyPr/>
                    <a:lstStyle/>
                    <a:p>
                      <a:pPr algn="ctr" fontAlgn="b"/>
                      <a:r>
                        <a:rPr lang="en-US" sz="1400" b="0" i="0" u="none" strike="noStrike" dirty="0">
                          <a:solidFill>
                            <a:srgbClr val="000000"/>
                          </a:solidFill>
                          <a:effectLst/>
                          <a:latin typeface="+Body"/>
                        </a:rPr>
                        <a:t>-$17,061,127</a:t>
                      </a:r>
                    </a:p>
                  </a:txBody>
                  <a:tcPr marL="9525" marR="9525" marT="9525" marB="0" anchor="b"/>
                </a:tc>
                <a:tc>
                  <a:txBody>
                    <a:bodyPr/>
                    <a:lstStyle/>
                    <a:p>
                      <a:pPr algn="ctr" fontAlgn="b"/>
                      <a:r>
                        <a:rPr lang="en-US" sz="1400" b="0" i="0" u="none" strike="noStrike">
                          <a:solidFill>
                            <a:srgbClr val="000000"/>
                          </a:solidFill>
                          <a:effectLst/>
                          <a:latin typeface="+Body"/>
                        </a:rPr>
                        <a:t>-0.12%</a:t>
                      </a:r>
                    </a:p>
                  </a:txBody>
                  <a:tcPr marL="9525" marR="9525" marT="9525" marB="0" anchor="b"/>
                </a:tc>
                <a:tc>
                  <a:txBody>
                    <a:bodyPr/>
                    <a:lstStyle/>
                    <a:p>
                      <a:pPr algn="ctr" fontAlgn="b"/>
                      <a:r>
                        <a:rPr lang="en-US" sz="1400" b="0" i="0" u="none" strike="noStrike">
                          <a:solidFill>
                            <a:srgbClr val="000000"/>
                          </a:solidFill>
                          <a:effectLst/>
                          <a:latin typeface="+Body"/>
                        </a:rPr>
                        <a:t>$31.71 </a:t>
                      </a:r>
                    </a:p>
                  </a:txBody>
                  <a:tcPr marL="9525" marR="9525" marT="9525" marB="0" anchor="b"/>
                </a:tc>
                <a:extLst>
                  <a:ext uri="{0D108BD9-81ED-4DB2-BD59-A6C34878D82A}">
                    <a16:rowId xmlns:a16="http://schemas.microsoft.com/office/drawing/2014/main" val="10010"/>
                  </a:ext>
                </a:extLst>
              </a:tr>
              <a:tr h="251708">
                <a:tc>
                  <a:txBody>
                    <a:bodyPr/>
                    <a:lstStyle/>
                    <a:p>
                      <a:pPr algn="l" fontAlgn="b"/>
                      <a:r>
                        <a:rPr lang="en-US" sz="1400" b="0" i="0" u="none" strike="noStrike">
                          <a:solidFill>
                            <a:srgbClr val="000000"/>
                          </a:solidFill>
                          <a:effectLst/>
                          <a:latin typeface="+Body"/>
                        </a:rPr>
                        <a:t>2014</a:t>
                      </a:r>
                    </a:p>
                  </a:txBody>
                  <a:tcPr marL="9525" marR="9525" marT="9525" marB="0" anchor="b"/>
                </a:tc>
                <a:tc>
                  <a:txBody>
                    <a:bodyPr/>
                    <a:lstStyle/>
                    <a:p>
                      <a:pPr algn="ctr" fontAlgn="b"/>
                      <a:r>
                        <a:rPr lang="en-US" sz="1400" b="0" i="0" u="none" strike="noStrike">
                          <a:solidFill>
                            <a:srgbClr val="000000"/>
                          </a:solidFill>
                          <a:effectLst/>
                          <a:latin typeface="+Body"/>
                        </a:rPr>
                        <a:t>298,578</a:t>
                      </a:r>
                    </a:p>
                  </a:txBody>
                  <a:tcPr marL="9525" marR="9525" marT="9525" marB="0" anchor="b"/>
                </a:tc>
                <a:tc>
                  <a:txBody>
                    <a:bodyPr/>
                    <a:lstStyle/>
                    <a:p>
                      <a:pPr algn="ctr" fontAlgn="b"/>
                      <a:r>
                        <a:rPr lang="en-US" sz="1400" b="0" i="0" u="none" strike="noStrike">
                          <a:solidFill>
                            <a:srgbClr val="000000"/>
                          </a:solidFill>
                          <a:effectLst/>
                          <a:latin typeface="+Body"/>
                        </a:rPr>
                        <a:t>$2,286,431</a:t>
                      </a:r>
                    </a:p>
                  </a:txBody>
                  <a:tcPr marL="9525" marR="9525" marT="9525" marB="0" anchor="b"/>
                </a:tc>
                <a:tc>
                  <a:txBody>
                    <a:bodyPr/>
                    <a:lstStyle/>
                    <a:p>
                      <a:pPr algn="ctr" fontAlgn="b"/>
                      <a:r>
                        <a:rPr lang="en-US" sz="1400" b="0" i="0" u="none" strike="noStrike">
                          <a:solidFill>
                            <a:srgbClr val="000000"/>
                          </a:solidFill>
                          <a:effectLst/>
                          <a:latin typeface="+Body"/>
                        </a:rPr>
                        <a:t>0.09%</a:t>
                      </a:r>
                    </a:p>
                  </a:txBody>
                  <a:tcPr marL="9525" marR="9525" marT="9525" marB="0" anchor="b"/>
                </a:tc>
                <a:tc>
                  <a:txBody>
                    <a:bodyPr/>
                    <a:lstStyle/>
                    <a:p>
                      <a:pPr algn="ctr" fontAlgn="b"/>
                      <a:r>
                        <a:rPr lang="en-US" sz="1400" b="0" i="0" u="none" strike="noStrike">
                          <a:solidFill>
                            <a:srgbClr val="000000"/>
                          </a:solidFill>
                          <a:effectLst/>
                          <a:latin typeface="+Body"/>
                        </a:rPr>
                        <a:t>$38.02 </a:t>
                      </a:r>
                    </a:p>
                  </a:txBody>
                  <a:tcPr marL="9525" marR="9525" marT="9525" marB="0" anchor="b"/>
                </a:tc>
                <a:extLst>
                  <a:ext uri="{0D108BD9-81ED-4DB2-BD59-A6C34878D82A}">
                    <a16:rowId xmlns:a16="http://schemas.microsoft.com/office/drawing/2014/main" val="10011"/>
                  </a:ext>
                </a:extLst>
              </a:tr>
              <a:tr h="234044">
                <a:tc>
                  <a:txBody>
                    <a:bodyPr/>
                    <a:lstStyle/>
                    <a:p>
                      <a:pPr algn="l" fontAlgn="b"/>
                      <a:r>
                        <a:rPr lang="en-US" sz="1400" b="0" i="0" u="none" strike="noStrike">
                          <a:solidFill>
                            <a:srgbClr val="000000"/>
                          </a:solidFill>
                          <a:effectLst/>
                          <a:latin typeface="+Body"/>
                        </a:rPr>
                        <a:t>2015</a:t>
                      </a:r>
                    </a:p>
                  </a:txBody>
                  <a:tcPr marL="9525" marR="9525" marT="9525" marB="0" anchor="b"/>
                </a:tc>
                <a:tc>
                  <a:txBody>
                    <a:bodyPr/>
                    <a:lstStyle/>
                    <a:p>
                      <a:pPr algn="ctr" fontAlgn="b"/>
                      <a:r>
                        <a:rPr lang="en-US" sz="1400" b="0" i="0" u="none" strike="noStrike" dirty="0">
                          <a:solidFill>
                            <a:srgbClr val="000000"/>
                          </a:solidFill>
                          <a:effectLst/>
                          <a:latin typeface="+Body"/>
                        </a:rPr>
                        <a:t>240,091</a:t>
                      </a:r>
                    </a:p>
                  </a:txBody>
                  <a:tcPr marL="9525" marR="9525" marT="9525" marB="0" anchor="b"/>
                </a:tc>
                <a:tc>
                  <a:txBody>
                    <a:bodyPr/>
                    <a:lstStyle/>
                    <a:p>
                      <a:pPr algn="ctr" fontAlgn="b"/>
                      <a:r>
                        <a:rPr lang="en-US" sz="1400" b="0" i="0" u="none" strike="noStrike" dirty="0">
                          <a:solidFill>
                            <a:srgbClr val="000000"/>
                          </a:solidFill>
                          <a:effectLst/>
                          <a:latin typeface="+Body"/>
                        </a:rPr>
                        <a:t>$1,441,929</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$24.80 </a:t>
                      </a:r>
                    </a:p>
                  </a:txBody>
                  <a:tcPr marL="9525" marR="9525" marT="9525" marB="0" anchor="b"/>
                </a:tc>
                <a:extLst>
                  <a:ext uri="{0D108BD9-81ED-4DB2-BD59-A6C34878D82A}">
                    <a16:rowId xmlns:a16="http://schemas.microsoft.com/office/drawing/2014/main" val="10012"/>
                  </a:ext>
                </a:extLst>
              </a:tr>
              <a:tr h="253621">
                <a:tc>
                  <a:txBody>
                    <a:bodyPr/>
                    <a:lstStyle/>
                    <a:p>
                      <a:pPr algn="l" fontAlgn="b"/>
                      <a:r>
                        <a:rPr lang="en-US" sz="1400" b="0" i="0" u="none" strike="noStrike" dirty="0">
                          <a:solidFill>
                            <a:srgbClr val="000000"/>
                          </a:solidFill>
                          <a:effectLst/>
                          <a:latin typeface="+Body"/>
                        </a:rPr>
                        <a:t>2016</a:t>
                      </a:r>
                    </a:p>
                  </a:txBody>
                  <a:tcPr marL="9525" marR="9525" marT="9525" marB="0" anchor="b"/>
                </a:tc>
                <a:tc>
                  <a:txBody>
                    <a:bodyPr/>
                    <a:lstStyle/>
                    <a:p>
                      <a:pPr algn="ctr" fontAlgn="b"/>
                      <a:r>
                        <a:rPr lang="en-US" sz="1400" b="0" i="0" u="none" strike="noStrike">
                          <a:solidFill>
                            <a:srgbClr val="000000"/>
                          </a:solidFill>
                          <a:effectLst/>
                          <a:latin typeface="+Body"/>
                        </a:rPr>
                        <a:t>644,293</a:t>
                      </a:r>
                    </a:p>
                  </a:txBody>
                  <a:tcPr marL="9525" marR="9525" marT="9525" marB="0" anchor="b"/>
                </a:tc>
                <a:tc>
                  <a:txBody>
                    <a:bodyPr/>
                    <a:lstStyle/>
                    <a:p>
                      <a:pPr algn="ctr" fontAlgn="b"/>
                      <a:r>
                        <a:rPr lang="en-US" sz="1400" b="0" i="0" u="none" strike="noStrike">
                          <a:solidFill>
                            <a:srgbClr val="000000"/>
                          </a:solidFill>
                          <a:effectLst/>
                          <a:latin typeface="+Body"/>
                        </a:rPr>
                        <a:t>$11,037,155</a:t>
                      </a:r>
                    </a:p>
                  </a:txBody>
                  <a:tcPr marL="9525" marR="9525" marT="9525" marB="0" anchor="b"/>
                </a:tc>
                <a:tc>
                  <a:txBody>
                    <a:bodyPr/>
                    <a:lstStyle/>
                    <a:p>
                      <a:pPr algn="ctr" fontAlgn="b"/>
                      <a:r>
                        <a:rPr lang="en-US" sz="1400" b="0" i="0" u="none" strike="noStrike">
                          <a:solidFill>
                            <a:srgbClr val="000000"/>
                          </a:solidFill>
                          <a:effectLst/>
                          <a:latin typeface="+Body"/>
                        </a:rPr>
                        <a:t>0.18%</a:t>
                      </a:r>
                    </a:p>
                  </a:txBody>
                  <a:tcPr marL="9525" marR="9525" marT="9525" marB="0" anchor="b"/>
                </a:tc>
                <a:tc>
                  <a:txBody>
                    <a:bodyPr/>
                    <a:lstStyle/>
                    <a:p>
                      <a:pPr algn="ctr" fontAlgn="b"/>
                      <a:r>
                        <a:rPr lang="en-US" sz="1400" b="0" i="0" u="none" strike="noStrike" dirty="0">
                          <a:solidFill>
                            <a:srgbClr val="000000"/>
                          </a:solidFill>
                          <a:effectLst/>
                          <a:latin typeface="+Body"/>
                        </a:rPr>
                        <a:t>$22.60 </a:t>
                      </a:r>
                    </a:p>
                  </a:txBody>
                  <a:tcPr marL="9525" marR="9525" marT="9525" marB="0" anchor="b"/>
                </a:tc>
                <a:extLst>
                  <a:ext uri="{0D108BD9-81ED-4DB2-BD59-A6C34878D82A}">
                    <a16:rowId xmlns:a16="http://schemas.microsoft.com/office/drawing/2014/main" val="10013"/>
                  </a:ext>
                </a:extLst>
              </a:tr>
              <a:tr h="255047">
                <a:tc>
                  <a:txBody>
                    <a:bodyPr/>
                    <a:lstStyle/>
                    <a:p>
                      <a:pPr algn="l" fontAlgn="b"/>
                      <a:r>
                        <a:rPr lang="en-US" sz="1400" b="0" i="0" u="none" strike="noStrike" dirty="0">
                          <a:solidFill>
                            <a:srgbClr val="000000"/>
                          </a:solidFill>
                          <a:effectLst/>
                          <a:latin typeface="+Body"/>
                        </a:rPr>
                        <a:t>2017</a:t>
                      </a:r>
                    </a:p>
                  </a:txBody>
                  <a:tcPr marL="9525" marR="9525" marT="9525" marB="0" anchor="b"/>
                </a:tc>
                <a:tc>
                  <a:txBody>
                    <a:bodyPr/>
                    <a:lstStyle/>
                    <a:p>
                      <a:pPr algn="ctr" fontAlgn="b"/>
                      <a:r>
                        <a:rPr lang="en-US" sz="1400" b="0" i="0" u="none" strike="noStrike" dirty="0">
                          <a:solidFill>
                            <a:srgbClr val="000000"/>
                          </a:solidFill>
                          <a:effectLst/>
                          <a:latin typeface="+Body"/>
                        </a:rPr>
                        <a:t>-452,775</a:t>
                      </a:r>
                    </a:p>
                  </a:txBody>
                  <a:tcPr marL="9525" marR="9525" marT="9525" marB="0" anchor="b"/>
                </a:tc>
                <a:tc>
                  <a:txBody>
                    <a:bodyPr/>
                    <a:lstStyle/>
                    <a:p>
                      <a:pPr algn="ctr" fontAlgn="b"/>
                      <a:r>
                        <a:rPr lang="en-US" sz="1400" b="0" i="0" u="none" strike="noStrike" dirty="0">
                          <a:solidFill>
                            <a:srgbClr val="000000"/>
                          </a:solidFill>
                          <a:effectLst/>
                          <a:latin typeface="+Body"/>
                        </a:rPr>
                        <a:t>-$20,469,613</a:t>
                      </a:r>
                    </a:p>
                  </a:txBody>
                  <a:tcPr marL="9525" marR="9525" marT="9525" marB="0" anchor="b"/>
                </a:tc>
                <a:tc>
                  <a:txBody>
                    <a:bodyPr/>
                    <a:lstStyle/>
                    <a:p>
                      <a:pPr algn="ctr" fontAlgn="b"/>
                      <a:r>
                        <a:rPr lang="en-US" sz="1400" b="0" i="0" u="none" strike="noStrike" dirty="0">
                          <a:solidFill>
                            <a:srgbClr val="000000"/>
                          </a:solidFill>
                          <a:effectLst/>
                          <a:latin typeface="+Body"/>
                        </a:rPr>
                        <a:t>-0.13%</a:t>
                      </a:r>
                    </a:p>
                  </a:txBody>
                  <a:tcPr marL="9525" marR="9525" marT="9525" marB="0" anchor="b"/>
                </a:tc>
                <a:tc>
                  <a:txBody>
                    <a:bodyPr/>
                    <a:lstStyle/>
                    <a:p>
                      <a:pPr algn="ctr" fontAlgn="b"/>
                      <a:r>
                        <a:rPr lang="en-US" sz="1400" b="0" i="0" u="none" strike="noStrike" dirty="0">
                          <a:solidFill>
                            <a:srgbClr val="000000"/>
                          </a:solidFill>
                          <a:effectLst/>
                          <a:latin typeface="+Body"/>
                        </a:rPr>
                        <a:t>$26.53 </a:t>
                      </a:r>
                    </a:p>
                  </a:txBody>
                  <a:tcPr marL="9525" marR="9525" marT="9525" marB="0" anchor="b"/>
                </a:tc>
                <a:extLst>
                  <a:ext uri="{0D108BD9-81ED-4DB2-BD59-A6C34878D82A}">
                    <a16:rowId xmlns:a16="http://schemas.microsoft.com/office/drawing/2014/main" val="10014"/>
                  </a:ext>
                </a:extLst>
              </a:tr>
              <a:tr h="255047">
                <a:tc>
                  <a:txBody>
                    <a:bodyPr/>
                    <a:lstStyle/>
                    <a:p>
                      <a:pPr algn="l" fontAlgn="b"/>
                      <a:r>
                        <a:rPr lang="en-US" sz="1400" b="0" i="0" u="none" strike="noStrike" dirty="0">
                          <a:solidFill>
                            <a:srgbClr val="000000"/>
                          </a:solidFill>
                          <a:effectLst/>
                          <a:latin typeface="+Body"/>
                        </a:rPr>
                        <a:t>2018</a:t>
                      </a:r>
                    </a:p>
                  </a:txBody>
                  <a:tcPr marL="9525" marR="9525" marT="9525" marB="0" anchor="b"/>
                </a:tc>
                <a:tc>
                  <a:txBody>
                    <a:bodyPr/>
                    <a:lstStyle/>
                    <a:p>
                      <a:pPr algn="ctr" fontAlgn="b"/>
                      <a:r>
                        <a:rPr lang="en-US" sz="1400" b="0" i="0" u="none" strike="noStrike">
                          <a:solidFill>
                            <a:srgbClr val="000000"/>
                          </a:solidFill>
                          <a:effectLst/>
                          <a:latin typeface="+Body"/>
                        </a:rPr>
                        <a:t>657,974</a:t>
                      </a:r>
                    </a:p>
                  </a:txBody>
                  <a:tcPr marL="9525" marR="9525" marT="9525" marB="0" anchor="b"/>
                </a:tc>
                <a:tc>
                  <a:txBody>
                    <a:bodyPr/>
                    <a:lstStyle/>
                    <a:p>
                      <a:pPr algn="ctr" fontAlgn="b"/>
                      <a:r>
                        <a:rPr lang="en-US" sz="1400" b="0" i="0" u="none" strike="noStrike">
                          <a:solidFill>
                            <a:srgbClr val="000000"/>
                          </a:solidFill>
                          <a:effectLst/>
                          <a:latin typeface="+Body"/>
                        </a:rPr>
                        <a:t>$7,209,457</a:t>
                      </a:r>
                    </a:p>
                  </a:txBody>
                  <a:tcPr marL="9525" marR="9525" marT="9525" marB="0" anchor="b"/>
                </a:tc>
                <a:tc>
                  <a:txBody>
                    <a:bodyPr/>
                    <a:lstStyle/>
                    <a:p>
                      <a:pPr algn="ctr" fontAlgn="b"/>
                      <a:r>
                        <a:rPr lang="en-US" sz="1400" b="0" i="0" u="none" strike="noStrike">
                          <a:solidFill>
                            <a:srgbClr val="000000"/>
                          </a:solidFill>
                          <a:effectLst/>
                          <a:latin typeface="+Body"/>
                        </a:rPr>
                        <a:t>0.17%</a:t>
                      </a:r>
                    </a:p>
                  </a:txBody>
                  <a:tcPr marL="9525" marR="9525" marT="9525" marB="0" anchor="b"/>
                </a:tc>
                <a:tc>
                  <a:txBody>
                    <a:bodyPr/>
                    <a:lstStyle/>
                    <a:p>
                      <a:pPr algn="ctr" fontAlgn="b"/>
                      <a:r>
                        <a:rPr lang="en-US" sz="1400" b="0" i="0" u="none" strike="noStrike" dirty="0">
                          <a:solidFill>
                            <a:srgbClr val="000000"/>
                          </a:solidFill>
                          <a:effectLst/>
                          <a:latin typeface="+Body"/>
                        </a:rPr>
                        <a:t>$32.28 </a:t>
                      </a:r>
                    </a:p>
                  </a:txBody>
                  <a:tcPr marL="9525" marR="9525" marT="9525" marB="0" anchor="b"/>
                </a:tc>
                <a:extLst>
                  <a:ext uri="{0D108BD9-81ED-4DB2-BD59-A6C34878D82A}">
                    <a16:rowId xmlns:a16="http://schemas.microsoft.com/office/drawing/2014/main" val="10015"/>
                  </a:ext>
                </a:extLst>
              </a:tr>
              <a:tr h="255047">
                <a:tc>
                  <a:txBody>
                    <a:bodyPr/>
                    <a:lstStyle/>
                    <a:p>
                      <a:pPr algn="l" fontAlgn="b"/>
                      <a:r>
                        <a:rPr lang="en-US" sz="1400" b="0" i="0" u="none" strike="noStrike" dirty="0">
                          <a:solidFill>
                            <a:srgbClr val="000000"/>
                          </a:solidFill>
                          <a:effectLst/>
                          <a:latin typeface="+Body"/>
                        </a:rPr>
                        <a:t>2019</a:t>
                      </a:r>
                    </a:p>
                  </a:txBody>
                  <a:tcPr marL="9525" marR="9525" marT="9525" marB="0" anchor="b"/>
                </a:tc>
                <a:tc>
                  <a:txBody>
                    <a:bodyPr/>
                    <a:lstStyle/>
                    <a:p>
                      <a:pPr algn="ctr" fontAlgn="b"/>
                      <a:r>
                        <a:rPr lang="en-US" sz="1400" b="0" i="0" u="none" strike="noStrike" dirty="0">
                          <a:solidFill>
                            <a:srgbClr val="000000"/>
                          </a:solidFill>
                          <a:effectLst/>
                          <a:latin typeface="+Body"/>
                        </a:rPr>
                        <a:t>252,851</a:t>
                      </a:r>
                    </a:p>
                  </a:txBody>
                  <a:tcPr marL="9525" marR="9525" marT="9525" marB="0" anchor="b"/>
                </a:tc>
                <a:tc>
                  <a:txBody>
                    <a:bodyPr/>
                    <a:lstStyle/>
                    <a:p>
                      <a:pPr algn="ctr" fontAlgn="b"/>
                      <a:r>
                        <a:rPr lang="en-US" sz="1400" b="0" i="0" u="none" strike="noStrike">
                          <a:solidFill>
                            <a:srgbClr val="000000"/>
                          </a:solidFill>
                          <a:effectLst/>
                          <a:latin typeface="+Body"/>
                        </a:rPr>
                        <a:t>-$22,095,272</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$38.83 </a:t>
                      </a:r>
                    </a:p>
                  </a:txBody>
                  <a:tcPr marL="9525" marR="9525" marT="9525" marB="0" anchor="b"/>
                </a:tc>
                <a:extLst>
                  <a:ext uri="{0D108BD9-81ED-4DB2-BD59-A6C34878D82A}">
                    <a16:rowId xmlns:a16="http://schemas.microsoft.com/office/drawing/2014/main" val="10016"/>
                  </a:ext>
                </a:extLst>
              </a:tr>
              <a:tr h="255047">
                <a:tc>
                  <a:txBody>
                    <a:bodyPr/>
                    <a:lstStyle/>
                    <a:p>
                      <a:pPr algn="l" fontAlgn="b"/>
                      <a:r>
                        <a:rPr lang="en-US" sz="1400" b="0" i="0" u="none" strike="noStrike" dirty="0">
                          <a:solidFill>
                            <a:srgbClr val="000000"/>
                          </a:solidFill>
                          <a:effectLst/>
                          <a:latin typeface="+Body"/>
                        </a:rPr>
                        <a:t>2020</a:t>
                      </a:r>
                    </a:p>
                  </a:txBody>
                  <a:tcPr marL="9525" marR="9525" marT="9525" marB="0" anchor="b"/>
                </a:tc>
                <a:tc>
                  <a:txBody>
                    <a:bodyPr/>
                    <a:lstStyle/>
                    <a:p>
                      <a:pPr algn="ctr" fontAlgn="b"/>
                      <a:r>
                        <a:rPr lang="en-US" sz="1400" b="0" i="0" u="none" strike="noStrike" dirty="0">
                          <a:solidFill>
                            <a:srgbClr val="000000"/>
                          </a:solidFill>
                          <a:effectLst/>
                          <a:latin typeface="+Body"/>
                        </a:rPr>
                        <a:t>-265,915</a:t>
                      </a:r>
                    </a:p>
                  </a:txBody>
                  <a:tcPr marL="9525" marR="9525" marT="9525" marB="0" anchor="b"/>
                </a:tc>
                <a:tc>
                  <a:txBody>
                    <a:bodyPr/>
                    <a:lstStyle/>
                    <a:p>
                      <a:pPr algn="ctr" fontAlgn="b"/>
                      <a:r>
                        <a:rPr lang="en-US" sz="1400" b="0" i="0" u="none" strike="noStrike">
                          <a:solidFill>
                            <a:srgbClr val="000000"/>
                          </a:solidFill>
                          <a:effectLst/>
                          <a:latin typeface="+Body"/>
                        </a:rPr>
                        <a:t>-$20,023,844</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$24.03 </a:t>
                      </a:r>
                    </a:p>
                  </a:txBody>
                  <a:tcPr marL="9525" marR="9525" marT="9525" marB="0" anchor="b"/>
                </a:tc>
                <a:extLst>
                  <a:ext uri="{0D108BD9-81ED-4DB2-BD59-A6C34878D82A}">
                    <a16:rowId xmlns:a16="http://schemas.microsoft.com/office/drawing/2014/main" val="10017"/>
                  </a:ext>
                </a:extLst>
              </a:tr>
              <a:tr h="255047">
                <a:tc>
                  <a:txBody>
                    <a:bodyPr/>
                    <a:lstStyle/>
                    <a:p>
                      <a:pPr algn="l" fontAlgn="b"/>
                      <a:r>
                        <a:rPr lang="en-US" sz="1400" b="0" i="0" u="none" strike="noStrike" dirty="0">
                          <a:solidFill>
                            <a:srgbClr val="000000"/>
                          </a:solidFill>
                          <a:effectLst/>
                          <a:latin typeface="+Body"/>
                        </a:rPr>
                        <a:t>2021</a:t>
                      </a:r>
                    </a:p>
                  </a:txBody>
                  <a:tcPr marL="9525" marR="9525" marT="9525" marB="0" anchor="b"/>
                </a:tc>
                <a:tc>
                  <a:txBody>
                    <a:bodyPr/>
                    <a:lstStyle/>
                    <a:p>
                      <a:pPr algn="ctr" fontAlgn="b"/>
                      <a:r>
                        <a:rPr lang="en-US" sz="1400" b="0" i="0" u="none" strike="noStrike">
                          <a:solidFill>
                            <a:srgbClr val="000000"/>
                          </a:solidFill>
                          <a:effectLst/>
                          <a:latin typeface="+Body"/>
                        </a:rPr>
                        <a:t>356,388</a:t>
                      </a:r>
                    </a:p>
                  </a:txBody>
                  <a:tcPr marL="9525" marR="9525" marT="9525" marB="0" anchor="b"/>
                </a:tc>
                <a:tc>
                  <a:txBody>
                    <a:bodyPr/>
                    <a:lstStyle/>
                    <a:p>
                      <a:pPr algn="ctr" fontAlgn="b"/>
                      <a:r>
                        <a:rPr lang="en-US" sz="1400" b="0" i="0" u="none" strike="noStrike" dirty="0">
                          <a:solidFill>
                            <a:srgbClr val="000000"/>
                          </a:solidFill>
                          <a:effectLst/>
                          <a:latin typeface="+Body"/>
                        </a:rPr>
                        <a:t>$246,439,449</a:t>
                      </a:r>
                    </a:p>
                  </a:txBody>
                  <a:tcPr marL="9525" marR="9525" marT="9525" marB="0" anchor="b"/>
                </a:tc>
                <a:tc>
                  <a:txBody>
                    <a:bodyPr/>
                    <a:lstStyle/>
                    <a:p>
                      <a:pPr algn="ctr" fontAlgn="b"/>
                      <a:r>
                        <a:rPr lang="en-US" sz="1400" b="0" i="0" u="none" strike="noStrike">
                          <a:solidFill>
                            <a:srgbClr val="000000"/>
                          </a:solidFill>
                          <a:effectLst/>
                          <a:latin typeface="+Body"/>
                        </a:rPr>
                        <a:t>0.09%</a:t>
                      </a:r>
                    </a:p>
                  </a:txBody>
                  <a:tcPr marL="9525" marR="9525" marT="9525" marB="0" anchor="b"/>
                </a:tc>
                <a:tc>
                  <a:txBody>
                    <a:bodyPr/>
                    <a:lstStyle/>
                    <a:p>
                      <a:pPr algn="ctr" fontAlgn="b"/>
                      <a:r>
                        <a:rPr lang="en-US" sz="1400" b="0" i="0" u="none" strike="noStrike" dirty="0">
                          <a:solidFill>
                            <a:srgbClr val="000000"/>
                          </a:solidFill>
                          <a:effectLst/>
                          <a:latin typeface="+Body"/>
                        </a:rPr>
                        <a:t>$150.40 </a:t>
                      </a:r>
                    </a:p>
                  </a:txBody>
                  <a:tcPr marL="9525" marR="9525" marT="9525" marB="0" anchor="b"/>
                </a:tc>
                <a:extLst>
                  <a:ext uri="{0D108BD9-81ED-4DB2-BD59-A6C34878D82A}">
                    <a16:rowId xmlns:a16="http://schemas.microsoft.com/office/drawing/2014/main" val="10018"/>
                  </a:ext>
                </a:extLst>
              </a:tr>
              <a:tr h="255047">
                <a:tc>
                  <a:txBody>
                    <a:bodyPr/>
                    <a:lstStyle/>
                    <a:p>
                      <a:pPr algn="l" fontAlgn="b"/>
                      <a:r>
                        <a:rPr lang="en-US" sz="1400" b="0" i="0" u="none" strike="noStrike" dirty="0">
                          <a:solidFill>
                            <a:srgbClr val="000000"/>
                          </a:solidFill>
                          <a:effectLst/>
                          <a:latin typeface="+Body"/>
                        </a:rPr>
                        <a:t>2022</a:t>
                      </a:r>
                    </a:p>
                  </a:txBody>
                  <a:tcPr marL="9525" marR="9525" marT="9525" marB="0" anchor="b"/>
                </a:tc>
                <a:tc>
                  <a:txBody>
                    <a:bodyPr/>
                    <a:lstStyle/>
                    <a:p>
                      <a:pPr algn="ctr" fontAlgn="b"/>
                      <a:r>
                        <a:rPr lang="en-US" sz="1400" b="0" i="0" u="none" strike="noStrike">
                          <a:solidFill>
                            <a:srgbClr val="000000"/>
                          </a:solidFill>
                          <a:effectLst/>
                          <a:latin typeface="+Body"/>
                        </a:rPr>
                        <a:t>1,126,521</a:t>
                      </a:r>
                    </a:p>
                  </a:txBody>
                  <a:tcPr marL="9525" marR="9525" marT="9525" marB="0" anchor="b"/>
                </a:tc>
                <a:tc>
                  <a:txBody>
                    <a:bodyPr/>
                    <a:lstStyle/>
                    <a:p>
                      <a:pPr algn="ctr" fontAlgn="b"/>
                      <a:r>
                        <a:rPr lang="en-US" sz="1400" b="0" i="0" u="none" strike="noStrike">
                          <a:solidFill>
                            <a:srgbClr val="000000"/>
                          </a:solidFill>
                          <a:effectLst/>
                          <a:latin typeface="+Body"/>
                        </a:rPr>
                        <a:t>$20,085,214</a:t>
                      </a:r>
                    </a:p>
                  </a:txBody>
                  <a:tcPr marL="9525" marR="9525" marT="9525" marB="0" anchor="b"/>
                </a:tc>
                <a:tc>
                  <a:txBody>
                    <a:bodyPr/>
                    <a:lstStyle/>
                    <a:p>
                      <a:pPr algn="ctr" fontAlgn="b"/>
                      <a:r>
                        <a:rPr lang="en-US" sz="1400" b="0" i="0" u="none" strike="noStrike">
                          <a:solidFill>
                            <a:srgbClr val="000000"/>
                          </a:solidFill>
                          <a:effectLst/>
                          <a:latin typeface="+Body"/>
                        </a:rPr>
                        <a:t>0.26%</a:t>
                      </a:r>
                    </a:p>
                  </a:txBody>
                  <a:tcPr marL="9525" marR="9525" marT="9525" marB="0" anchor="b"/>
                </a:tc>
                <a:tc>
                  <a:txBody>
                    <a:bodyPr/>
                    <a:lstStyle/>
                    <a:p>
                      <a:pPr algn="ctr" fontAlgn="b"/>
                      <a:r>
                        <a:rPr lang="en-US" sz="1400" b="0" i="0" u="none" strike="noStrike" dirty="0">
                          <a:solidFill>
                            <a:srgbClr val="000000"/>
                          </a:solidFill>
                          <a:effectLst/>
                          <a:latin typeface="+Body"/>
                        </a:rPr>
                        <a:t>$64.89 </a:t>
                      </a:r>
                    </a:p>
                  </a:txBody>
                  <a:tcPr marL="9525" marR="9525" marT="9525" marB="0" anchor="b"/>
                </a:tc>
                <a:extLst>
                  <a:ext uri="{0D108BD9-81ED-4DB2-BD59-A6C34878D82A}">
                    <a16:rowId xmlns:a16="http://schemas.microsoft.com/office/drawing/2014/main" val="1664889242"/>
                  </a:ext>
                </a:extLst>
              </a:tr>
              <a:tr h="197704">
                <a:tc>
                  <a:txBody>
                    <a:bodyPr/>
                    <a:lstStyle/>
                    <a:p>
                      <a:pPr algn="l" fontAlgn="b"/>
                      <a:r>
                        <a:rPr lang="en-US" sz="1400" b="0" i="0" u="none" strike="noStrike" dirty="0">
                          <a:solidFill>
                            <a:srgbClr val="000000"/>
                          </a:solidFill>
                          <a:effectLst/>
                          <a:latin typeface="+Body"/>
                        </a:rPr>
                        <a:t>2023</a:t>
                      </a:r>
                    </a:p>
                  </a:txBody>
                  <a:tcPr marL="9525" marR="9525" marT="9525" marB="0" anchor="b"/>
                </a:tc>
                <a:tc>
                  <a:txBody>
                    <a:bodyPr/>
                    <a:lstStyle/>
                    <a:p>
                      <a:pPr algn="ctr" fontAlgn="b"/>
                      <a:r>
                        <a:rPr lang="en-US" sz="1400" b="0" i="0" u="none" strike="noStrike" dirty="0">
                          <a:solidFill>
                            <a:srgbClr val="000000"/>
                          </a:solidFill>
                          <a:effectLst/>
                          <a:latin typeface="+Body"/>
                        </a:rPr>
                        <a:t>-1,078,199</a:t>
                      </a:r>
                    </a:p>
                  </a:txBody>
                  <a:tcPr marL="9525" marR="9525" marT="9525" marB="0" anchor="b"/>
                </a:tc>
                <a:tc>
                  <a:txBody>
                    <a:bodyPr/>
                    <a:lstStyle/>
                    <a:p>
                      <a:pPr algn="ctr" fontAlgn="b"/>
                      <a:r>
                        <a:rPr lang="en-US" sz="1400" b="0" i="0" u="none" strike="noStrike">
                          <a:solidFill>
                            <a:srgbClr val="000000"/>
                          </a:solidFill>
                          <a:effectLst/>
                          <a:latin typeface="+Body"/>
                        </a:rPr>
                        <a:t>-$92,779,500</a:t>
                      </a:r>
                    </a:p>
                  </a:txBody>
                  <a:tcPr marL="9525" marR="9525" marT="9525" marB="0" anchor="b"/>
                </a:tc>
                <a:tc>
                  <a:txBody>
                    <a:bodyPr/>
                    <a:lstStyle/>
                    <a:p>
                      <a:pPr algn="ctr" fontAlgn="b"/>
                      <a:r>
                        <a:rPr lang="en-US" sz="1400" b="0" i="0" u="none" strike="noStrike">
                          <a:solidFill>
                            <a:srgbClr val="000000"/>
                          </a:solidFill>
                          <a:effectLst/>
                          <a:latin typeface="+Body"/>
                        </a:rPr>
                        <a:t>-0.24%</a:t>
                      </a:r>
                    </a:p>
                  </a:txBody>
                  <a:tcPr marL="9525" marR="9525" marT="9525" marB="0" anchor="b"/>
                </a:tc>
                <a:tc>
                  <a:txBody>
                    <a:bodyPr/>
                    <a:lstStyle/>
                    <a:p>
                      <a:pPr algn="ctr" fontAlgn="b"/>
                      <a:r>
                        <a:rPr lang="en-US" sz="1400" b="0" i="0" u="none" strike="noStrike" dirty="0">
                          <a:solidFill>
                            <a:srgbClr val="000000"/>
                          </a:solidFill>
                          <a:effectLst/>
                          <a:latin typeface="+Body"/>
                        </a:rPr>
                        <a:t>$50.68 </a:t>
                      </a:r>
                    </a:p>
                  </a:txBody>
                  <a:tcPr marL="9525" marR="9525" marT="9525" marB="0" anchor="b"/>
                </a:tc>
                <a:extLst>
                  <a:ext uri="{0D108BD9-81ED-4DB2-BD59-A6C34878D82A}">
                    <a16:rowId xmlns:a16="http://schemas.microsoft.com/office/drawing/2014/main" val="401509589"/>
                  </a:ext>
                </a:extLst>
              </a:tr>
              <a:tr h="197704">
                <a:tc>
                  <a:txBody>
                    <a:bodyPr/>
                    <a:lstStyle/>
                    <a:p>
                      <a:pPr algn="l" fontAlgn="b"/>
                      <a:r>
                        <a:rPr lang="en-US" sz="1400" b="0" i="0" u="none" strike="noStrike" dirty="0">
                          <a:solidFill>
                            <a:srgbClr val="000000"/>
                          </a:solidFill>
                          <a:effectLst/>
                          <a:latin typeface="+Body"/>
                        </a:rPr>
                        <a:t>2024</a:t>
                      </a:r>
                    </a:p>
                  </a:txBody>
                  <a:tcPr marL="9525" marR="9525" marT="9525" marB="0" anchor="b"/>
                </a:tc>
                <a:tc>
                  <a:txBody>
                    <a:bodyPr/>
                    <a:lstStyle/>
                    <a:p>
                      <a:pPr algn="ctr" fontAlgn="b"/>
                      <a:r>
                        <a:rPr lang="en-US" sz="1400" b="0" i="0" u="none" strike="noStrike" dirty="0">
                          <a:solidFill>
                            <a:srgbClr val="000000"/>
                          </a:solidFill>
                          <a:effectLst/>
                          <a:latin typeface="+Body"/>
                        </a:rPr>
                        <a:t>-4,080,762</a:t>
                      </a:r>
                    </a:p>
                  </a:txBody>
                  <a:tcPr marL="9525" marR="9525" marT="9525" marB="0" anchor="b"/>
                </a:tc>
                <a:tc>
                  <a:txBody>
                    <a:bodyPr/>
                    <a:lstStyle/>
                    <a:p>
                      <a:pPr algn="ctr" fontAlgn="b"/>
                      <a:r>
                        <a:rPr lang="en-US" sz="1400" b="0" i="0" u="none" strike="noStrike">
                          <a:solidFill>
                            <a:srgbClr val="000000"/>
                          </a:solidFill>
                          <a:effectLst/>
                          <a:latin typeface="+Body"/>
                        </a:rPr>
                        <a:t>-$144,444,551</a:t>
                      </a:r>
                    </a:p>
                  </a:txBody>
                  <a:tcPr marL="9525" marR="9525" marT="9525" marB="0" anchor="b"/>
                </a:tc>
                <a:tc>
                  <a:txBody>
                    <a:bodyPr/>
                    <a:lstStyle/>
                    <a:p>
                      <a:pPr algn="ctr" fontAlgn="b"/>
                      <a:r>
                        <a:rPr lang="en-US" sz="1400" b="0" i="0" u="none" strike="noStrike">
                          <a:solidFill>
                            <a:srgbClr val="000000"/>
                          </a:solidFill>
                          <a:effectLst/>
                          <a:latin typeface="+Body"/>
                        </a:rPr>
                        <a:t>-0.88%</a:t>
                      </a:r>
                    </a:p>
                  </a:txBody>
                  <a:tcPr marL="9525" marR="9525" marT="9525" marB="0" anchor="b"/>
                </a:tc>
                <a:tc>
                  <a:txBody>
                    <a:bodyPr/>
                    <a:lstStyle/>
                    <a:p>
                      <a:pPr algn="ctr" fontAlgn="b"/>
                      <a:r>
                        <a:rPr lang="en-US" sz="1400" b="0" i="0" u="none" strike="noStrike" dirty="0">
                          <a:solidFill>
                            <a:srgbClr val="000000"/>
                          </a:solidFill>
                          <a:effectLst/>
                          <a:latin typeface="+Body"/>
                        </a:rPr>
                        <a:t>$29.37 </a:t>
                      </a:r>
                    </a:p>
                  </a:txBody>
                  <a:tcPr marL="9525" marR="9525" marT="9525" marB="0" anchor="b"/>
                </a:tc>
                <a:extLst>
                  <a:ext uri="{0D108BD9-81ED-4DB2-BD59-A6C34878D82A}">
                    <a16:rowId xmlns:a16="http://schemas.microsoft.com/office/drawing/2014/main" val="3980102128"/>
                  </a:ext>
                </a:extLst>
              </a:tr>
            </a:tbl>
          </a:graphicData>
        </a:graphic>
      </p:graphicFrame>
      <p:sp>
        <p:nvSpPr>
          <p:cNvPr id="5" name="Slide Number Placeholder 4">
            <a:extLst>
              <a:ext uri="{FF2B5EF4-FFF2-40B4-BE49-F238E27FC236}">
                <a16:creationId xmlns:a16="http://schemas.microsoft.com/office/drawing/2014/main" id="{1EF7925D-63F9-A152-1EC0-C3E9D02414AA}"/>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3" name="Footer Placeholder 2">
            <a:extLst>
              <a:ext uri="{FF2B5EF4-FFF2-40B4-BE49-F238E27FC236}">
                <a16:creationId xmlns:a16="http://schemas.microsoft.com/office/drawing/2014/main" id="{398AB080-24C6-762A-70D2-69B4EBE6787C}"/>
              </a:ext>
            </a:extLst>
          </p:cNvPr>
          <p:cNvSpPr>
            <a:spLocks noGrp="1"/>
          </p:cNvSpPr>
          <p:nvPr>
            <p:ph type="ftr" sz="quarter" idx="11"/>
          </p:nvPr>
        </p:nvSpPr>
        <p:spPr/>
        <p:txBody>
          <a:bodyPr/>
          <a:lstStyle/>
          <a:p>
            <a:r>
              <a:rPr lang="en-US" dirty="0"/>
              <a:t>May 2025 WMS</a:t>
            </a:r>
          </a:p>
        </p:txBody>
      </p:sp>
      <p:sp>
        <p:nvSpPr>
          <p:cNvPr id="4" name="Rectangle 3">
            <a:extLst>
              <a:ext uri="{FF2B5EF4-FFF2-40B4-BE49-F238E27FC236}">
                <a16:creationId xmlns:a16="http://schemas.microsoft.com/office/drawing/2014/main" id="{951CCE26-D50E-F6FF-66EE-AF372F36C14A}"/>
              </a:ext>
            </a:extLst>
          </p:cNvPr>
          <p:cNvSpPr/>
          <p:nvPr/>
        </p:nvSpPr>
        <p:spPr>
          <a:xfrm>
            <a:off x="323088" y="5981700"/>
            <a:ext cx="8516112" cy="228600"/>
          </a:xfrm>
          <a:prstGeom prst="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000" dirty="0"/>
              <a:t>Notes: (1) Negative Cost indicates load/losses are overestimated. (2) [Loss Adjusted Load] + UFE = [Final Aggregation for Settlements]</a:t>
            </a:r>
          </a:p>
        </p:txBody>
      </p:sp>
    </p:spTree>
    <p:extLst>
      <p:ext uri="{BB962C8B-B14F-4D97-AF65-F5344CB8AC3E}">
        <p14:creationId xmlns:p14="http://schemas.microsoft.com/office/powerpoint/2010/main" val="12906959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2493</TotalTime>
  <Words>881</Words>
  <Application>Microsoft Office PowerPoint</Application>
  <PresentationFormat>On-screen Show (4:3)</PresentationFormat>
  <Paragraphs>249</Paragraphs>
  <Slides>14</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+Body</vt:lpstr>
      <vt:lpstr>Arial</vt:lpstr>
      <vt:lpstr>Calibri</vt:lpstr>
      <vt:lpstr>MS Sans Serif</vt:lpstr>
      <vt:lpstr>Times New Roman</vt:lpstr>
      <vt:lpstr>Wingdings</vt:lpstr>
      <vt:lpstr>1_Custom Design</vt:lpstr>
      <vt:lpstr>Office Theme</vt:lpstr>
      <vt:lpstr>PowerPoint Presentation</vt:lpstr>
      <vt:lpstr>UFE Basics 1</vt:lpstr>
      <vt:lpstr>UFE Basics 2</vt:lpstr>
      <vt:lpstr>Protocol Language 11.6 – Unaccounted for Energy Analysis</vt:lpstr>
      <vt:lpstr>Data Required Per Protocol Section 11.6.2</vt:lpstr>
      <vt:lpstr>Average Daily % UFE (sorted low to high)</vt:lpstr>
      <vt:lpstr>UFE Monthly MWH</vt:lpstr>
      <vt:lpstr>UFE Monthly Cost</vt:lpstr>
      <vt:lpstr>Historical Yearly Values</vt:lpstr>
      <vt:lpstr>Transmission Loss Factor Calculation Review Following implementation of NPRR 1145</vt:lpstr>
      <vt:lpstr>2024 Deemed Transmission Loss vs. UFE</vt:lpstr>
      <vt:lpstr>2025 Transmission Losses &amp; Actual UFE To Date</vt:lpstr>
      <vt:lpstr>2025 Transmission Losses &amp; Actual UFE To Date</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Lara, Jose</cp:lastModifiedBy>
  <cp:revision>155</cp:revision>
  <cp:lastPrinted>2016-01-21T20:53:15Z</cp:lastPrinted>
  <dcterms:created xsi:type="dcterms:W3CDTF">2016-01-21T15:20:31Z</dcterms:created>
  <dcterms:modified xsi:type="dcterms:W3CDTF">2025-04-22T15:31:08Z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2024-04-17T19:01:47Z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481f6be5-cd5c-4f31-a670-51d4969bb893</vt:lpwstr>
  </property>
  <property fmtid="{D5CDD505-2E9C-101B-9397-08002B2CF9AE}" pid="9" name="MSIP_Label_7084cbda-52b8-46fb-a7b7-cb5bd465ed85_ContentBits">
    <vt:lpwstr>0</vt:lpwstr>
  </property>
</Properties>
</file>