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 id="2147493497" r:id="rId6"/>
  </p:sldMasterIdLst>
  <p:notesMasterIdLst>
    <p:notesMasterId r:id="rId24"/>
  </p:notesMasterIdLst>
  <p:handoutMasterIdLst>
    <p:handoutMasterId r:id="rId25"/>
  </p:handoutMasterIdLst>
  <p:sldIdLst>
    <p:sldId id="260" r:id="rId7"/>
    <p:sldId id="284" r:id="rId8"/>
    <p:sldId id="294" r:id="rId9"/>
    <p:sldId id="296" r:id="rId10"/>
    <p:sldId id="262" r:id="rId11"/>
    <p:sldId id="286" r:id="rId12"/>
    <p:sldId id="287" r:id="rId13"/>
    <p:sldId id="288" r:id="rId14"/>
    <p:sldId id="289" r:id="rId15"/>
    <p:sldId id="290" r:id="rId16"/>
    <p:sldId id="291" r:id="rId17"/>
    <p:sldId id="292" r:id="rId18"/>
    <p:sldId id="293" r:id="rId19"/>
    <p:sldId id="297" r:id="rId20"/>
    <p:sldId id="298" r:id="rId21"/>
    <p:sldId id="303" r:id="rId22"/>
    <p:sldId id="307"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Lst>
        </p14:section>
        <p14:section name="FMEs &amp; IMFR" id="{7B07A7F3-E643-48FA-B8F7-0A8F95EAB17B}">
          <p14:sldIdLst>
            <p14:sldId id="294"/>
            <p14:sldId id="296"/>
          </p14:sldIdLst>
        </p14:section>
        <p14:section name="Questions" id="{96F416E3-8143-44F1-BC34-31FDEEEDC0B2}">
          <p14:sldIdLst>
            <p14:sldId id="262"/>
          </p14:sldIdLst>
        </p14:section>
        <p14:section name="Frequency Control" id="{B8F210D6-5D03-4ACD-A13A-59DB9A6E0761}">
          <p14:sldIdLst>
            <p14:sldId id="286"/>
            <p14:sldId id="287"/>
            <p14:sldId id="288"/>
            <p14:sldId id="289"/>
            <p14:sldId id="290"/>
            <p14:sldId id="291"/>
            <p14:sldId id="292"/>
            <p14:sldId id="293"/>
            <p14:sldId id="297"/>
            <p14:sldId id="298"/>
            <p14:sldId id="303"/>
            <p14:sldId id="307"/>
          </p14:sldIdLst>
        </p14:section>
      </p14:sectionLst>
    </p:ex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578D5-9577-48BD-A5E5-4629A75B9104}" v="2" dt="2025-04-28T16:41:48.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74618" autoAdjust="0"/>
  </p:normalViewPr>
  <p:slideViewPr>
    <p:cSldViewPr snapToGrid="0" snapToObjects="1">
      <p:cViewPr varScale="1">
        <p:scale>
          <a:sx n="62" d="100"/>
          <a:sy n="62" d="100"/>
        </p:scale>
        <p:origin x="636" y="72"/>
      </p:cViewPr>
      <p:guideLst>
        <p:guide orient="horz" pos="4032"/>
        <p:guide pos="2880"/>
      </p:guideLst>
    </p:cSldViewPr>
  </p:slideViewPr>
  <p:outlineViewPr>
    <p:cViewPr>
      <p:scale>
        <a:sx n="33" d="100"/>
        <a:sy n="33" d="100"/>
      </p:scale>
      <p:origin x="0" y="-402"/>
    </p:cViewPr>
  </p:outlineViewPr>
  <p:notesTextViewPr>
    <p:cViewPr>
      <p:scale>
        <a:sx n="100" d="100"/>
        <a:sy n="100" d="100"/>
      </p:scale>
      <p:origin x="0" y="0"/>
    </p:cViewPr>
  </p:notesTextViewPr>
  <p:sorterViewPr>
    <p:cViewPr>
      <p:scale>
        <a:sx n="149" d="100"/>
        <a:sy n="149" d="100"/>
      </p:scale>
      <p:origin x="0" y="-2472"/>
    </p:cViewPr>
  </p:sorterViewPr>
  <p:notesViewPr>
    <p:cSldViewPr snapToGrid="0" snapToObjects="1" showGuides="1">
      <p:cViewPr varScale="1">
        <p:scale>
          <a:sx n="66" d="100"/>
          <a:sy n="66" d="100"/>
        </p:scale>
        <p:origin x="2808" y="5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F69DE495-51AC-4723-A7B4-B1B58AAC8C5A}" type="datetimeFigureOut">
              <a:rPr lang="en-US" smtClean="0"/>
              <a:t>4/29/2025</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D1DF52B9-7E6C-4146-83FC-76B5AB271E46}" type="datetimeFigureOut">
              <a:rPr lang="en-US" smtClean="0"/>
              <a:t>4/29/2025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5,143,399</a:t>
            </a:r>
            <a:r>
              <a:rPr lang="en-US" sz="2800" b="0" i="0" u="none" strike="noStrike" dirty="0">
                <a:effectLst/>
                <a:latin typeface="Arial" panose="020B0604020202020204" pitchFamily="34" charset="0"/>
              </a:rPr>
              <a:t> </a:t>
            </a:r>
            <a:r>
              <a:rPr lang="en-US" sz="1200" b="1" i="0" dirty="0">
                <a:solidFill>
                  <a:schemeClr val="accent2"/>
                </a:solidFill>
              </a:rPr>
              <a:t>MWh</a:t>
            </a:r>
            <a:endParaRPr lang="en-US" sz="1800" dirty="0"/>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14</a:t>
            </a:fld>
            <a:endParaRPr lang="en-US"/>
          </a:p>
        </p:txBody>
      </p:sp>
    </p:spTree>
    <p:extLst>
      <p:ext uri="{BB962C8B-B14F-4D97-AF65-F5344CB8AC3E}">
        <p14:creationId xmlns:p14="http://schemas.microsoft.com/office/powerpoint/2010/main" val="202279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b="0" i="0" u="none" strike="noStrike" dirty="0">
                <a:solidFill>
                  <a:srgbClr val="000000"/>
                </a:solidFill>
                <a:effectLst/>
                <a:latin typeface="Calibri" panose="020F0502020204030204" pitchFamily="34" charset="0"/>
              </a:rPr>
              <a:t>14.61% </a:t>
            </a:r>
            <a:r>
              <a:rPr lang="en-US" sz="9600" b="0" i="0" u="none" strike="noStrike" dirty="0">
                <a:effectLst/>
                <a:latin typeface="Arial" panose="020B0604020202020204" pitchFamily="34" charset="0"/>
              </a:rPr>
              <a:t>of total energy was provided by solar generation</a:t>
            </a:r>
            <a:endParaRPr lang="en-US" sz="9600" dirty="0"/>
          </a:p>
        </p:txBody>
      </p:sp>
      <p:sp>
        <p:nvSpPr>
          <p:cNvPr id="4" name="Slide Number Placeholder 3"/>
          <p:cNvSpPr>
            <a:spLocks noGrp="1"/>
          </p:cNvSpPr>
          <p:nvPr>
            <p:ph type="sldNum" sz="quarter" idx="10"/>
          </p:nvPr>
        </p:nvSpPr>
        <p:spPr/>
        <p:txBody>
          <a:bodyPr/>
          <a:lstStyle/>
          <a:p>
            <a:fld id="{E41B3D22-F502-4A52-A06E-717BD3D70E2C}" type="slidenum">
              <a:rPr lang="en-US" smtClean="0"/>
              <a:t>15</a:t>
            </a:fld>
            <a:endParaRPr lang="en-US"/>
          </a:p>
        </p:txBody>
      </p:sp>
    </p:spTree>
    <p:extLst>
      <p:ext uri="{BB962C8B-B14F-4D97-AF65-F5344CB8AC3E}">
        <p14:creationId xmlns:p14="http://schemas.microsoft.com/office/powerpoint/2010/main" val="21793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t>Minimum Inertia</a:t>
            </a:r>
            <a:r>
              <a:rPr lang="en-US" sz="1600" strike="noStrike" baseline="0" dirty="0"/>
              <a:t> in March 2025 = </a:t>
            </a:r>
            <a:r>
              <a:rPr lang="en-US" sz="2400" b="0" i="0" u="none" strike="noStrike" dirty="0">
                <a:solidFill>
                  <a:srgbClr val="000000"/>
                </a:solidFill>
                <a:effectLst/>
                <a:latin typeface="Calibri" panose="020F0502020204030204" pitchFamily="34" charset="0"/>
              </a:rPr>
              <a:t>118,032</a:t>
            </a:r>
            <a:r>
              <a:rPr lang="en-US" sz="4000" strike="noStrike" dirty="0"/>
              <a:t>  </a:t>
            </a:r>
            <a:r>
              <a:rPr lang="en-US" sz="4000" b="1" strike="noStrike" dirty="0"/>
              <a:t> </a:t>
            </a:r>
            <a:r>
              <a:rPr lang="en-US" sz="2400" b="1" strike="noStrike" dirty="0">
                <a:solidFill>
                  <a:schemeClr val="accent2"/>
                </a:solidFill>
              </a:rPr>
              <a:t>MW*s</a:t>
            </a:r>
            <a:r>
              <a:rPr lang="en-US" sz="2400" b="1" strike="noStrike" baseline="0" dirty="0">
                <a:solidFill>
                  <a:schemeClr val="accent2"/>
                </a:solidFill>
              </a:rPr>
              <a:t>  </a:t>
            </a:r>
            <a:r>
              <a:rPr lang="en-US" sz="2400" strike="noStrike" dirty="0">
                <a:solidFill>
                  <a:schemeClr val="accent2"/>
                </a:solidFill>
              </a:rPr>
              <a:t>on March 18th</a:t>
            </a:r>
            <a:endParaRPr lang="en-US" sz="1600"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baseline="0" dirty="0"/>
              <a:t>Historical Overall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strike="sngStri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strike="noStrike" baseline="0" dirty="0"/>
              <a:t>March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Mean: </a:t>
            </a:r>
            <a:r>
              <a:rPr lang="en-US" sz="1800" b="0" i="0" u="none" strike="noStrike" dirty="0">
                <a:solidFill>
                  <a:srgbClr val="000000"/>
                </a:solidFill>
                <a:effectLst/>
                <a:latin typeface="Calibri" panose="020F0502020204030204" pitchFamily="34" charset="0"/>
              </a:rPr>
              <a:t>154,700</a:t>
            </a:r>
            <a:r>
              <a:rPr lang="en-US" sz="2800" dirty="0"/>
              <a:t>  </a:t>
            </a:r>
            <a:r>
              <a:rPr lang="en-US" sz="1600" b="1" strike="noStrike" dirty="0">
                <a:solidFill>
                  <a:schemeClr val="accent2"/>
                </a:solidFill>
              </a:rPr>
              <a:t>MW*s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Max: </a:t>
            </a:r>
            <a:r>
              <a:rPr lang="en-US" sz="1800" b="0" i="0" u="none" strike="noStrike" dirty="0">
                <a:solidFill>
                  <a:srgbClr val="000000"/>
                </a:solidFill>
                <a:effectLst/>
                <a:latin typeface="Calibri" panose="020F0502020204030204" pitchFamily="34" charset="0"/>
              </a:rPr>
              <a:t>224,372</a:t>
            </a:r>
            <a:r>
              <a:rPr lang="en-US" sz="2800" dirty="0"/>
              <a:t> </a:t>
            </a:r>
            <a:r>
              <a:rPr lang="en-US" sz="1600" b="1" strike="noStrike" dirty="0">
                <a:solidFill>
                  <a:schemeClr val="accent2"/>
                </a:solidFill>
              </a:rPr>
              <a:t>MW*s</a:t>
            </a:r>
            <a:r>
              <a:rPr lang="en-US" sz="1600" b="1" strike="noStrike" baseline="0" dirty="0">
                <a:solidFill>
                  <a:schemeClr val="accent2"/>
                </a:solidFill>
              </a:rPr>
              <a:t>  </a:t>
            </a:r>
            <a:r>
              <a:rPr lang="en-US" sz="1600" strike="noStrike" dirty="0">
                <a:solidFill>
                  <a:schemeClr val="accent2"/>
                </a:solidFill>
              </a:rPr>
              <a:t>on March 24</a:t>
            </a:r>
            <a:r>
              <a:rPr lang="en-US" sz="1600" strike="noStrike" baseline="30000" dirty="0">
                <a:solidFill>
                  <a:schemeClr val="accent2"/>
                </a:solidFill>
              </a:rPr>
              <a:t>th</a:t>
            </a:r>
            <a:r>
              <a:rPr lang="en-US" sz="1600" strike="noStrike" dirty="0">
                <a:solidFill>
                  <a:schemeClr val="accent2"/>
                </a:solidFill>
              </a:rPr>
              <a:t> </a:t>
            </a:r>
            <a:endParaRPr lang="en-US" sz="1600" b="1" strike="noStrike"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dirty="0">
                <a:solidFill>
                  <a:schemeClr val="accent2"/>
                </a:solidFill>
              </a:rPr>
              <a:t>Min: </a:t>
            </a:r>
            <a:r>
              <a:rPr lang="en-US" sz="1800" b="0" i="0" u="none" strike="noStrike" dirty="0">
                <a:solidFill>
                  <a:srgbClr val="000000"/>
                </a:solidFill>
                <a:effectLst/>
                <a:latin typeface="Calibri" panose="020F0502020204030204" pitchFamily="34" charset="0"/>
              </a:rPr>
              <a:t>118, 032</a:t>
            </a:r>
            <a:r>
              <a:rPr lang="en-US" sz="2800" dirty="0"/>
              <a:t> </a:t>
            </a:r>
            <a:r>
              <a:rPr lang="en-US" sz="1600" b="1" strike="noStrike" dirty="0">
                <a:solidFill>
                  <a:schemeClr val="accent2"/>
                </a:solidFill>
              </a:rPr>
              <a:t>MW*s</a:t>
            </a:r>
            <a:r>
              <a:rPr lang="en-US" sz="1600" b="1" strike="noStrike" baseline="0" dirty="0">
                <a:solidFill>
                  <a:schemeClr val="accent2"/>
                </a:solidFill>
              </a:rPr>
              <a:t> </a:t>
            </a:r>
            <a:r>
              <a:rPr lang="en-US" sz="1600" b="1" strike="noStrike" dirty="0">
                <a:solidFill>
                  <a:schemeClr val="accent2"/>
                </a:solidFill>
              </a:rPr>
              <a:t> </a:t>
            </a:r>
            <a:r>
              <a:rPr lang="en-US" sz="1600" strike="noStrike" dirty="0">
                <a:solidFill>
                  <a:schemeClr val="accent2"/>
                </a:solidFill>
              </a:rPr>
              <a:t>on March 18</a:t>
            </a:r>
            <a:r>
              <a:rPr lang="en-US" sz="1600" strike="noStrike" baseline="30000" dirty="0">
                <a:solidFill>
                  <a:schemeClr val="accent2"/>
                </a:solidFill>
              </a:rPr>
              <a:t>th</a:t>
            </a:r>
            <a:r>
              <a:rPr lang="en-US" sz="1600" strike="noStrike" dirty="0">
                <a:solidFill>
                  <a:schemeClr val="accent2"/>
                </a:solidFill>
              </a:rPr>
              <a:t> </a:t>
            </a:r>
            <a:endParaRPr lang="en-US" sz="1600" b="1" strike="noStrike" baseline="0" dirty="0"/>
          </a:p>
        </p:txBody>
      </p:sp>
      <p:sp>
        <p:nvSpPr>
          <p:cNvPr id="4" name="Slide Number Placeholder 3"/>
          <p:cNvSpPr>
            <a:spLocks noGrp="1"/>
          </p:cNvSpPr>
          <p:nvPr>
            <p:ph type="sldNum" sz="quarter" idx="10"/>
          </p:nvPr>
        </p:nvSpPr>
        <p:spPr/>
        <p:txBody>
          <a:bodyPr/>
          <a:lstStyle/>
          <a:p>
            <a:fld id="{E41B3D22-F502-4A52-A06E-717BD3D70E2C}" type="slidenum">
              <a:rPr lang="en-US" smtClean="0"/>
              <a:t>16</a:t>
            </a:fld>
            <a:endParaRPr lang="en-US"/>
          </a:p>
        </p:txBody>
      </p:sp>
    </p:spTree>
    <p:extLst>
      <p:ext uri="{BB962C8B-B14F-4D97-AF65-F5344CB8AC3E}">
        <p14:creationId xmlns:p14="http://schemas.microsoft.com/office/powerpoint/2010/main" val="14960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Summary of ERCOT inertia for the previous 10 years. Lowest inertia this year was on March 18th.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4385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2</a:t>
            </a:fld>
            <a:endParaRPr lang="en-US"/>
          </a:p>
        </p:txBody>
      </p:sp>
    </p:spTree>
    <p:extLst>
      <p:ext uri="{BB962C8B-B14F-4D97-AF65-F5344CB8AC3E}">
        <p14:creationId xmlns:p14="http://schemas.microsoft.com/office/powerpoint/2010/main" val="194024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353907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B3D22-F502-4A52-A06E-717BD3D70E2C}" type="slidenum">
              <a:rPr lang="en-US" smtClean="0"/>
              <a:t>4</a:t>
            </a:fld>
            <a:endParaRPr lang="en-US"/>
          </a:p>
        </p:txBody>
      </p:sp>
    </p:spTree>
    <p:extLst>
      <p:ext uri="{BB962C8B-B14F-4D97-AF65-F5344CB8AC3E}">
        <p14:creationId xmlns:p14="http://schemas.microsoft.com/office/powerpoint/2010/main" val="209439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14.18</a:t>
            </a:r>
            <a:r>
              <a:rPr lang="en-US" sz="1800" dirty="0"/>
              <a:t> </a:t>
            </a:r>
            <a:r>
              <a:rPr lang="en-US" sz="1800" dirty="0" err="1"/>
              <a:t>mHz</a:t>
            </a:r>
            <a:r>
              <a:rPr lang="en-US" sz="1800" dirty="0"/>
              <a:t> on avg for March 2025</a:t>
            </a:r>
          </a:p>
          <a:p>
            <a:endParaRPr lang="en-US" dirty="0"/>
          </a:p>
        </p:txBody>
      </p:sp>
      <p:sp>
        <p:nvSpPr>
          <p:cNvPr id="4" name="Slide Number Placeholder 3"/>
          <p:cNvSpPr>
            <a:spLocks noGrp="1"/>
          </p:cNvSpPr>
          <p:nvPr>
            <p:ph type="sldNum" sz="quarter" idx="5"/>
          </p:nvPr>
        </p:nvSpPr>
        <p:spPr/>
        <p:txBody>
          <a:bodyPr/>
          <a:lstStyle/>
          <a:p>
            <a:fld id="{E41B3D22-F502-4A52-A06E-717BD3D70E2C}" type="slidenum">
              <a:rPr lang="en-US" smtClean="0"/>
              <a:t>8</a:t>
            </a:fld>
            <a:endParaRPr lang="en-US"/>
          </a:p>
        </p:txBody>
      </p:sp>
    </p:spTree>
    <p:extLst>
      <p:ext uri="{BB962C8B-B14F-4D97-AF65-F5344CB8AC3E}">
        <p14:creationId xmlns:p14="http://schemas.microsoft.com/office/powerpoint/2010/main" val="425604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trike="noStrike" baseline="0" dirty="0"/>
              <a:t>Time error is negative throughout March. We saw significant accumulation </a:t>
            </a:r>
            <a:r>
              <a:rPr lang="en-US" strike="noStrike" baseline="0"/>
              <a:t>in the </a:t>
            </a:r>
            <a:r>
              <a:rPr lang="en-US" strike="noStrike" baseline="0" dirty="0"/>
              <a:t>first two weeks. ERCOT observed real-time telemetry and operational issues from wind and solar units which effected the ERCOT frequency control. ERCOT has been working with the Market Participants to address the operational issues. ERCOT tuned the GTBD ACE integral feedback to recover the time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10</a:t>
            </a:fld>
            <a:endParaRPr lang="en-US"/>
          </a:p>
        </p:txBody>
      </p:sp>
    </p:spTree>
    <p:extLst>
      <p:ext uri="{BB962C8B-B14F-4D97-AF65-F5344CB8AC3E}">
        <p14:creationId xmlns:p14="http://schemas.microsoft.com/office/powerpoint/2010/main" val="34763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Arial" panose="020B0604020202020204" pitchFamily="34" charset="0"/>
              </a:rPr>
              <a:t>35,208,781</a:t>
            </a:r>
            <a:r>
              <a:rPr lang="en-US" sz="1800" dirty="0"/>
              <a:t> </a:t>
            </a:r>
            <a:r>
              <a:rPr lang="en-US" sz="1200" b="1" dirty="0">
                <a:solidFill>
                  <a:schemeClr val="accent2"/>
                </a:solidFill>
              </a:rPr>
              <a:t>MWh</a:t>
            </a:r>
            <a:endParaRPr lang="en-US" sz="1200" b="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E41B3D22-F502-4A52-A06E-717BD3D70E2C}" type="slidenum">
              <a:rPr lang="en-US" smtClean="0"/>
              <a:t>11</a:t>
            </a:fld>
            <a:endParaRPr lang="en-US"/>
          </a:p>
        </p:txBody>
      </p:sp>
    </p:spTree>
    <p:extLst>
      <p:ext uri="{BB962C8B-B14F-4D97-AF65-F5344CB8AC3E}">
        <p14:creationId xmlns:p14="http://schemas.microsoft.com/office/powerpoint/2010/main" val="242861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12,055,131</a:t>
            </a:r>
            <a:r>
              <a:rPr lang="en-US" sz="1800" dirty="0"/>
              <a:t> </a:t>
            </a:r>
            <a:r>
              <a:rPr lang="en-US" sz="1000" b="1" dirty="0">
                <a:solidFill>
                  <a:schemeClr val="accent2"/>
                </a:solidFill>
              </a:rPr>
              <a:t>MWH</a:t>
            </a:r>
          </a:p>
          <a:p>
            <a:pPr lvl="1"/>
            <a:endParaRPr lang="en-US" sz="1000" b="1" dirty="0">
              <a:solidFill>
                <a:schemeClr val="accent2"/>
              </a:solidFill>
            </a:endParaRPr>
          </a:p>
          <a:p>
            <a:pPr lvl="1"/>
            <a:endParaRPr lang="en-US" sz="1000" b="1" dirty="0">
              <a:solidFill>
                <a:schemeClr val="accent2"/>
              </a:solidFill>
            </a:endParaRPr>
          </a:p>
          <a:p>
            <a:pPr lvl="1"/>
            <a:endParaRPr lang="en-US" sz="1200" b="1" dirty="0">
              <a:solidFill>
                <a:schemeClr val="accent2"/>
              </a:solidFill>
            </a:endParaRPr>
          </a:p>
          <a:p>
            <a:pPr lvl="1"/>
            <a:endParaRPr lang="en-US" sz="1200" b="1" dirty="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12</a:t>
            </a:fld>
            <a:endParaRPr lang="en-US"/>
          </a:p>
        </p:txBody>
      </p:sp>
    </p:spTree>
    <p:extLst>
      <p:ext uri="{BB962C8B-B14F-4D97-AF65-F5344CB8AC3E}">
        <p14:creationId xmlns:p14="http://schemas.microsoft.com/office/powerpoint/2010/main" val="204721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b="0" i="0" u="none" strike="noStrike" dirty="0">
                <a:solidFill>
                  <a:srgbClr val="000000"/>
                </a:solidFill>
                <a:effectLst/>
                <a:latin typeface="Calibri" panose="020F0502020204030204" pitchFamily="34" charset="0"/>
              </a:rPr>
              <a:t>34.24% </a:t>
            </a:r>
            <a:r>
              <a:rPr lang="en-US" sz="9600" dirty="0"/>
              <a:t>o</a:t>
            </a:r>
            <a:r>
              <a:rPr lang="en-US" sz="9600" b="0" i="0" u="none" strike="noStrike" dirty="0">
                <a:effectLst/>
                <a:latin typeface="Arial" panose="020B0604020202020204" pitchFamily="34" charset="0"/>
              </a:rPr>
              <a:t>f total energy was provided by wind generation</a:t>
            </a:r>
            <a:endParaRPr lang="en-US" sz="7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41B3D22-F502-4A52-A06E-717BD3D70E2C}" type="slidenum">
              <a:rPr lang="en-US" smtClean="0"/>
              <a:t>13</a:t>
            </a:fld>
            <a:endParaRPr lang="en-US"/>
          </a:p>
        </p:txBody>
      </p:sp>
    </p:spTree>
    <p:extLst>
      <p:ext uri="{BB962C8B-B14F-4D97-AF65-F5344CB8AC3E}">
        <p14:creationId xmlns:p14="http://schemas.microsoft.com/office/powerpoint/2010/main" val="163466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
        <p:nvSpPr>
          <p:cNvPr id="5" name="Title 4">
            <a:extLst>
              <a:ext uri="{FF2B5EF4-FFF2-40B4-BE49-F238E27FC236}">
                <a16:creationId xmlns:a16="http://schemas.microsoft.com/office/drawing/2014/main" id="{15061682-25A7-2F16-7521-EC1DF3FB85D0}"/>
              </a:ext>
            </a:extLst>
          </p:cNvPr>
          <p:cNvSpPr>
            <a:spLocks noGrp="1"/>
          </p:cNvSpPr>
          <p:nvPr>
            <p:ph type="title"/>
          </p:nvPr>
        </p:nvSpPr>
        <p:spPr>
          <a:xfrm>
            <a:off x="-1524000" y="-230188"/>
            <a:ext cx="8229600" cy="1143000"/>
          </a:xfrm>
        </p:spPr>
        <p:txBody>
          <a:bodyPr/>
          <a:lstStyle>
            <a:lvl1pPr>
              <a:defRPr sz="2400" b="1" i="0" baseline="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8210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40107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070968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12997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4490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04814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146013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213422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47697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739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0652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75278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2925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91084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12663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4733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22545" y="6010274"/>
            <a:ext cx="6867526" cy="415498"/>
          </a:xfrm>
          <a:prstGeom prst="rect">
            <a:avLst/>
          </a:prstGeom>
          <a:noFill/>
        </p:spPr>
        <p:txBody>
          <a:bodyPr wrap="square" rtlCol="0">
            <a:spAutoFit/>
          </a:bodyPr>
          <a:lstStyle/>
          <a:p>
            <a:pPr algn="l"/>
            <a:r>
              <a:rPr lang="en-US" sz="1050" b="1" dirty="0"/>
              <a:t>ROS</a:t>
            </a:r>
          </a:p>
          <a:p>
            <a:pPr algn="l"/>
            <a:r>
              <a:rPr lang="en-US" sz="1050" dirty="0"/>
              <a:t>05/01/25</a:t>
            </a:r>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22545" y="6010274"/>
            <a:ext cx="6867526" cy="738664"/>
          </a:xfrm>
          <a:prstGeom prst="rect">
            <a:avLst/>
          </a:prstGeom>
          <a:noFill/>
        </p:spPr>
        <p:txBody>
          <a:bodyPr wrap="square" rtlCol="0">
            <a:spAutoFit/>
          </a:bodyPr>
          <a:lstStyle/>
          <a:p>
            <a:pPr algn="l"/>
            <a:r>
              <a:rPr lang="en-US" sz="1050" b="1" dirty="0"/>
              <a:t>ROS</a:t>
            </a:r>
          </a:p>
          <a:p>
            <a:pPr algn="l"/>
            <a:r>
              <a:rPr lang="en-US" sz="1050" dirty="0"/>
              <a:t>6/8/2023</a:t>
            </a:r>
          </a:p>
          <a:p>
            <a:pPr algn="l"/>
            <a:endParaRPr lang="en-US" sz="1050" dirty="0"/>
          </a:p>
          <a:p>
            <a:pPr algn="l"/>
            <a:endParaRPr lang="en-US" sz="1050" dirty="0"/>
          </a:p>
        </p:txBody>
      </p:sp>
    </p:spTree>
    <p:extLst>
      <p:ext uri="{BB962C8B-B14F-4D97-AF65-F5344CB8AC3E}">
        <p14:creationId xmlns:p14="http://schemas.microsoft.com/office/powerpoint/2010/main" val="541434687"/>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 id="2147493501" r:id="rId4"/>
    <p:sldLayoutId id="2147493502" r:id="rId5"/>
    <p:sldLayoutId id="2147493503" r:id="rId6"/>
    <p:sldLayoutId id="2147493504"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a:t>PDCWG Report to ROS </a:t>
              </a:r>
            </a:p>
            <a:p>
              <a:endParaRPr lang="en-US" b="1" dirty="0"/>
            </a:p>
            <a:p>
              <a:r>
                <a:rPr lang="en-US" sz="2000" dirty="0"/>
                <a:t>Chair: Chad Mulholland, NRG</a:t>
              </a:r>
            </a:p>
            <a:p>
              <a:r>
                <a:rPr lang="en-US" sz="2000" dirty="0"/>
                <a:t>Vice Chair: </a:t>
              </a:r>
              <a:r>
                <a:rPr lang="en-US" sz="1800" dirty="0"/>
                <a:t>N/A</a:t>
              </a:r>
            </a:p>
            <a:p>
              <a:endParaRPr lang="en-US" dirty="0"/>
            </a:p>
            <a:p>
              <a:r>
                <a:rPr lang="en-US" dirty="0"/>
                <a:t>ROS</a:t>
              </a:r>
            </a:p>
            <a:p>
              <a:r>
                <a:rPr lang="en-US" dirty="0"/>
                <a:t>May 1</a:t>
              </a:r>
              <a:r>
                <a:rPr lang="en-US" baseline="30000" dirty="0"/>
                <a:t>st</a:t>
              </a:r>
              <a:r>
                <a:rPr lang="en-US" dirty="0"/>
                <a:t>, 2025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Time Error Corrections</a:t>
            </a:r>
          </a:p>
        </p:txBody>
      </p:sp>
      <p:pic>
        <p:nvPicPr>
          <p:cNvPr id="2" name="Picture 1">
            <a:extLst>
              <a:ext uri="{FF2B5EF4-FFF2-40B4-BE49-F238E27FC236}">
                <a16:creationId xmlns:a16="http://schemas.microsoft.com/office/drawing/2014/main" id="{4C7B6B41-C64A-A2EC-8A8D-30968D017BA5}"/>
              </a:ext>
            </a:extLst>
          </p:cNvPr>
          <p:cNvPicPr>
            <a:picLocks noChangeAspect="1"/>
          </p:cNvPicPr>
          <p:nvPr/>
        </p:nvPicPr>
        <p:blipFill>
          <a:blip r:embed="rId3"/>
          <a:stretch>
            <a:fillRect/>
          </a:stretch>
        </p:blipFill>
        <p:spPr>
          <a:xfrm>
            <a:off x="644236" y="838202"/>
            <a:ext cx="7862001" cy="4887190"/>
          </a:xfrm>
          <a:prstGeom prst="rect">
            <a:avLst/>
          </a:prstGeom>
        </p:spPr>
      </p:pic>
    </p:spTree>
    <p:extLst>
      <p:ext uri="{BB962C8B-B14F-4D97-AF65-F5344CB8AC3E}">
        <p14:creationId xmlns:p14="http://schemas.microsoft.com/office/powerpoint/2010/main" val="96804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Total Energy</a:t>
            </a:r>
          </a:p>
        </p:txBody>
      </p:sp>
      <p:pic>
        <p:nvPicPr>
          <p:cNvPr id="2" name="Picture 1">
            <a:extLst>
              <a:ext uri="{FF2B5EF4-FFF2-40B4-BE49-F238E27FC236}">
                <a16:creationId xmlns:a16="http://schemas.microsoft.com/office/drawing/2014/main" id="{32E23F1F-DA81-8E08-AA60-AD4EC3161F8A}"/>
              </a:ext>
            </a:extLst>
          </p:cNvPr>
          <p:cNvPicPr>
            <a:picLocks noChangeAspect="1"/>
          </p:cNvPicPr>
          <p:nvPr/>
        </p:nvPicPr>
        <p:blipFill>
          <a:blip r:embed="rId3"/>
          <a:stretch>
            <a:fillRect/>
          </a:stretch>
        </p:blipFill>
        <p:spPr>
          <a:xfrm>
            <a:off x="987136" y="838200"/>
            <a:ext cx="7554191" cy="4887192"/>
          </a:xfrm>
          <a:prstGeom prst="rect">
            <a:avLst/>
          </a:prstGeom>
        </p:spPr>
      </p:pic>
    </p:spTree>
    <p:extLst>
      <p:ext uri="{BB962C8B-B14F-4D97-AF65-F5344CB8AC3E}">
        <p14:creationId xmlns:p14="http://schemas.microsoft.com/office/powerpoint/2010/main" val="427663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Total Energy from Wind Generation</a:t>
            </a:r>
          </a:p>
        </p:txBody>
      </p:sp>
      <p:pic>
        <p:nvPicPr>
          <p:cNvPr id="4" name="Picture 3">
            <a:extLst>
              <a:ext uri="{FF2B5EF4-FFF2-40B4-BE49-F238E27FC236}">
                <a16:creationId xmlns:a16="http://schemas.microsoft.com/office/drawing/2014/main" id="{1FA020E3-3EB0-04E7-4CB0-1FE91E55EE35}"/>
              </a:ext>
            </a:extLst>
          </p:cNvPr>
          <p:cNvPicPr>
            <a:picLocks noChangeAspect="1"/>
          </p:cNvPicPr>
          <p:nvPr/>
        </p:nvPicPr>
        <p:blipFill>
          <a:blip r:embed="rId3"/>
          <a:stretch>
            <a:fillRect/>
          </a:stretch>
        </p:blipFill>
        <p:spPr>
          <a:xfrm>
            <a:off x="634914" y="838201"/>
            <a:ext cx="7833677" cy="4897581"/>
          </a:xfrm>
          <a:prstGeom prst="rect">
            <a:avLst/>
          </a:prstGeom>
        </p:spPr>
      </p:pic>
    </p:spTree>
    <p:extLst>
      <p:ext uri="{BB962C8B-B14F-4D97-AF65-F5344CB8AC3E}">
        <p14:creationId xmlns:p14="http://schemas.microsoft.com/office/powerpoint/2010/main" val="288971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 Energy from Wind Generation</a:t>
            </a:r>
          </a:p>
        </p:txBody>
      </p:sp>
      <p:pic>
        <p:nvPicPr>
          <p:cNvPr id="2" name="Picture 1">
            <a:extLst>
              <a:ext uri="{FF2B5EF4-FFF2-40B4-BE49-F238E27FC236}">
                <a16:creationId xmlns:a16="http://schemas.microsoft.com/office/drawing/2014/main" id="{B1D56E03-3314-9071-2A9C-FCBFEE9BF17D}"/>
              </a:ext>
            </a:extLst>
          </p:cNvPr>
          <p:cNvPicPr>
            <a:picLocks noChangeAspect="1"/>
          </p:cNvPicPr>
          <p:nvPr/>
        </p:nvPicPr>
        <p:blipFill>
          <a:blip r:embed="rId3"/>
          <a:stretch>
            <a:fillRect/>
          </a:stretch>
        </p:blipFill>
        <p:spPr>
          <a:xfrm>
            <a:off x="602673" y="916289"/>
            <a:ext cx="7917872" cy="5038647"/>
          </a:xfrm>
          <a:prstGeom prst="rect">
            <a:avLst/>
          </a:prstGeom>
        </p:spPr>
      </p:pic>
    </p:spTree>
    <p:extLst>
      <p:ext uri="{BB962C8B-B14F-4D97-AF65-F5344CB8AC3E}">
        <p14:creationId xmlns:p14="http://schemas.microsoft.com/office/powerpoint/2010/main" val="264840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Total Energy from Solar Generation</a:t>
            </a:r>
          </a:p>
        </p:txBody>
      </p:sp>
      <p:pic>
        <p:nvPicPr>
          <p:cNvPr id="2" name="Picture 1">
            <a:extLst>
              <a:ext uri="{FF2B5EF4-FFF2-40B4-BE49-F238E27FC236}">
                <a16:creationId xmlns:a16="http://schemas.microsoft.com/office/drawing/2014/main" id="{347D3734-D50A-46F9-2857-230331402A71}"/>
              </a:ext>
            </a:extLst>
          </p:cNvPr>
          <p:cNvPicPr>
            <a:picLocks noChangeAspect="1"/>
          </p:cNvPicPr>
          <p:nvPr/>
        </p:nvPicPr>
        <p:blipFill>
          <a:blip r:embed="rId3"/>
          <a:stretch>
            <a:fillRect/>
          </a:stretch>
        </p:blipFill>
        <p:spPr>
          <a:xfrm>
            <a:off x="883226" y="838202"/>
            <a:ext cx="7624307" cy="4824844"/>
          </a:xfrm>
          <a:prstGeom prst="rect">
            <a:avLst/>
          </a:prstGeom>
        </p:spPr>
      </p:pic>
    </p:spTree>
    <p:extLst>
      <p:ext uri="{BB962C8B-B14F-4D97-AF65-F5344CB8AC3E}">
        <p14:creationId xmlns:p14="http://schemas.microsoft.com/office/powerpoint/2010/main" val="364512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 Energy from Solar Generation</a:t>
            </a:r>
          </a:p>
        </p:txBody>
      </p:sp>
      <p:pic>
        <p:nvPicPr>
          <p:cNvPr id="2" name="Picture 1">
            <a:extLst>
              <a:ext uri="{FF2B5EF4-FFF2-40B4-BE49-F238E27FC236}">
                <a16:creationId xmlns:a16="http://schemas.microsoft.com/office/drawing/2014/main" id="{9D6E9962-10C1-565B-A439-AC9A0921901E}"/>
              </a:ext>
            </a:extLst>
          </p:cNvPr>
          <p:cNvPicPr>
            <a:picLocks noChangeAspect="1"/>
          </p:cNvPicPr>
          <p:nvPr/>
        </p:nvPicPr>
        <p:blipFill>
          <a:blip r:embed="rId3"/>
          <a:stretch>
            <a:fillRect/>
          </a:stretch>
        </p:blipFill>
        <p:spPr>
          <a:xfrm>
            <a:off x="927718" y="949037"/>
            <a:ext cx="7405791" cy="4662054"/>
          </a:xfrm>
          <a:prstGeom prst="rect">
            <a:avLst/>
          </a:prstGeom>
        </p:spPr>
      </p:pic>
    </p:spTree>
    <p:extLst>
      <p:ext uri="{BB962C8B-B14F-4D97-AF65-F5344CB8AC3E}">
        <p14:creationId xmlns:p14="http://schemas.microsoft.com/office/powerpoint/2010/main" val="348254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ERCOT Daily Minimum System Inertia</a:t>
            </a:r>
          </a:p>
        </p:txBody>
      </p:sp>
      <p:pic>
        <p:nvPicPr>
          <p:cNvPr id="2" name="Picture 1">
            <a:extLst>
              <a:ext uri="{FF2B5EF4-FFF2-40B4-BE49-F238E27FC236}">
                <a16:creationId xmlns:a16="http://schemas.microsoft.com/office/drawing/2014/main" id="{25B0DA00-B33E-3325-C912-79F130262755}"/>
              </a:ext>
            </a:extLst>
          </p:cNvPr>
          <p:cNvPicPr>
            <a:picLocks noChangeAspect="1"/>
          </p:cNvPicPr>
          <p:nvPr/>
        </p:nvPicPr>
        <p:blipFill>
          <a:blip r:embed="rId3"/>
          <a:stretch>
            <a:fillRect/>
          </a:stretch>
        </p:blipFill>
        <p:spPr>
          <a:xfrm>
            <a:off x="633845" y="762001"/>
            <a:ext cx="8052956" cy="5150990"/>
          </a:xfrm>
          <a:prstGeom prst="rect">
            <a:avLst/>
          </a:prstGeom>
        </p:spPr>
      </p:pic>
    </p:spTree>
    <p:extLst>
      <p:ext uri="{BB962C8B-B14F-4D97-AF65-F5344CB8AC3E}">
        <p14:creationId xmlns:p14="http://schemas.microsoft.com/office/powerpoint/2010/main" val="277418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64" y="179143"/>
            <a:ext cx="8459536" cy="461665"/>
          </a:xfrm>
        </p:spPr>
        <p:txBody>
          <a:bodyPr>
            <a:normAutofit fontScale="90000"/>
          </a:bodyPr>
          <a:lstStyle/>
          <a:p>
            <a:pPr algn="l"/>
            <a:r>
              <a:rPr lang="en-US" sz="3000" dirty="0"/>
              <a:t>ERCOT Inertia Trend</a:t>
            </a:r>
          </a:p>
        </p:txBody>
      </p:sp>
      <p:pic>
        <p:nvPicPr>
          <p:cNvPr id="4" name="Picture 3">
            <a:extLst>
              <a:ext uri="{FF2B5EF4-FFF2-40B4-BE49-F238E27FC236}">
                <a16:creationId xmlns:a16="http://schemas.microsoft.com/office/drawing/2014/main" id="{CE691991-6263-769B-55E7-B2B710DE93ED}"/>
              </a:ext>
            </a:extLst>
          </p:cNvPr>
          <p:cNvPicPr>
            <a:picLocks noChangeAspect="1"/>
          </p:cNvPicPr>
          <p:nvPr/>
        </p:nvPicPr>
        <p:blipFill>
          <a:blip r:embed="rId3"/>
          <a:stretch>
            <a:fillRect/>
          </a:stretch>
        </p:blipFill>
        <p:spPr>
          <a:xfrm>
            <a:off x="1340427" y="1059873"/>
            <a:ext cx="6806046" cy="4623954"/>
          </a:xfrm>
          <a:prstGeom prst="rect">
            <a:avLst/>
          </a:prstGeom>
        </p:spPr>
      </p:pic>
    </p:spTree>
    <p:extLst>
      <p:ext uri="{BB962C8B-B14F-4D97-AF65-F5344CB8AC3E}">
        <p14:creationId xmlns:p14="http://schemas.microsoft.com/office/powerpoint/2010/main" val="346100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Report Overview</a:t>
            </a:r>
          </a:p>
          <a:p>
            <a:pPr lvl="1"/>
            <a:r>
              <a:rPr lang="en-US" sz="2000" dirty="0"/>
              <a:t>Meeting Minutes</a:t>
            </a:r>
          </a:p>
          <a:p>
            <a:pPr lvl="2"/>
            <a:r>
              <a:rPr lang="en-US" sz="1600" kern="0" dirty="0"/>
              <a:t>Annual Inertia Presentation</a:t>
            </a:r>
          </a:p>
          <a:p>
            <a:pPr lvl="2"/>
            <a:r>
              <a:rPr lang="en-US" sz="1600" kern="0" dirty="0"/>
              <a:t>NPRR1278 - Establishing Advanced Grid Support Service as an Ancillary Service	</a:t>
            </a:r>
          </a:p>
          <a:p>
            <a:pPr lvl="2"/>
            <a:r>
              <a:rPr lang="en-US" sz="1600" kern="0" dirty="0"/>
              <a:t>RTCB Telemetry for Resources with Power Augmentation Capacity</a:t>
            </a:r>
          </a:p>
          <a:p>
            <a:pPr lvl="2"/>
            <a:r>
              <a:rPr lang="en-US" sz="1600" kern="0" dirty="0"/>
              <a:t>NPRR1257/NOGRR271 - RRS Limits Update</a:t>
            </a:r>
          </a:p>
          <a:p>
            <a:pPr lvl="2"/>
            <a:r>
              <a:rPr lang="en-US" sz="1600" kern="0" dirty="0"/>
              <a:t>Status on BAL-001-TRE, SAR-13</a:t>
            </a:r>
          </a:p>
          <a:p>
            <a:pPr marL="914400" lvl="2" indent="0">
              <a:buNone/>
            </a:pPr>
            <a:endParaRPr lang="en-US" sz="2000" kern="0" dirty="0"/>
          </a:p>
          <a:p>
            <a:pPr lvl="1"/>
            <a:r>
              <a:rPr lang="en-US" sz="2000" dirty="0"/>
              <a:t>BAL-001-TRE-2 FMEs and IMFR</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1600" dirty="0">
                <a:solidFill>
                  <a:prstClr val="black"/>
                </a:solidFill>
                <a:latin typeface="Arial"/>
              </a:rPr>
              <a:t>1 FME in the month of March</a:t>
            </a:r>
          </a:p>
          <a:p>
            <a:pPr marL="914400" marR="0" lvl="2" indent="0" algn="l" defTabSz="457200" rtl="0" eaLnBrk="1" fontAlgn="auto" latinLnBrk="0" hangingPunct="1">
              <a:lnSpc>
                <a:spcPct val="100000"/>
              </a:lnSpc>
              <a:spcBef>
                <a:spcPct val="20000"/>
              </a:spcBef>
              <a:spcAft>
                <a:spcPts val="0"/>
              </a:spcAft>
              <a:buClrTx/>
              <a:buSzTx/>
              <a:buNone/>
              <a:tabLst/>
              <a:defRPr/>
            </a:pPr>
            <a:endParaRPr lang="en-US" sz="1600" dirty="0">
              <a:solidFill>
                <a:prstClr val="black"/>
              </a:solidFill>
              <a:latin typeface="Arial"/>
            </a:endParaRPr>
          </a:p>
          <a:p>
            <a:pPr lvl="1"/>
            <a:r>
              <a:rPr lang="en-US" sz="2000" dirty="0"/>
              <a:t>Frequency Control Report</a:t>
            </a:r>
          </a:p>
          <a:p>
            <a:pPr marL="914400" lvl="2" indent="0">
              <a:buNone/>
            </a:pPr>
            <a:endParaRPr lang="en-US" sz="1600" dirty="0"/>
          </a:p>
        </p:txBody>
      </p:sp>
      <p:sp>
        <p:nvSpPr>
          <p:cNvPr id="3" name="Title 2"/>
          <p:cNvSpPr>
            <a:spLocks noGrp="1"/>
          </p:cNvSpPr>
          <p:nvPr>
            <p:ph type="title"/>
          </p:nvPr>
        </p:nvSpPr>
        <p:spPr>
          <a:xfrm>
            <a:off x="379664" y="179143"/>
            <a:ext cx="8459536" cy="461665"/>
          </a:xfrm>
        </p:spPr>
        <p:txBody>
          <a:bodyPr>
            <a:normAutofit/>
          </a:bodyPr>
          <a:lstStyle/>
          <a:p>
            <a:pPr algn="l"/>
            <a:r>
              <a:rPr lang="en-US" dirty="0"/>
              <a:t>Report Overview &amp; Notes</a:t>
            </a:r>
          </a:p>
        </p:txBody>
      </p:sp>
    </p:spTree>
    <p:extLst>
      <p:ext uri="{BB962C8B-B14F-4D97-AF65-F5344CB8AC3E}">
        <p14:creationId xmlns:p14="http://schemas.microsoft.com/office/powerpoint/2010/main" val="324166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Measurable Events Performance</a:t>
            </a:r>
          </a:p>
        </p:txBody>
      </p:sp>
    </p:spTree>
    <p:extLst>
      <p:ext uri="{BB962C8B-B14F-4D97-AF65-F5344CB8AC3E}">
        <p14:creationId xmlns:p14="http://schemas.microsoft.com/office/powerpoint/2010/main" val="17549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lstStyle/>
          <a:p>
            <a:r>
              <a:rPr lang="en-US" sz="2000" dirty="0"/>
              <a:t>Interconnection Minimum Frequency Response (IMFR) Performance</a:t>
            </a:r>
          </a:p>
        </p:txBody>
      </p:sp>
      <p:sp>
        <p:nvSpPr>
          <p:cNvPr id="7" name="TextBox 6"/>
          <p:cNvSpPr txBox="1"/>
          <p:nvPr/>
        </p:nvSpPr>
        <p:spPr>
          <a:xfrm>
            <a:off x="4762186" y="5986823"/>
            <a:ext cx="3715265" cy="261610"/>
          </a:xfrm>
          <a:prstGeom prst="rect">
            <a:avLst/>
          </a:prstGeom>
          <a:noFill/>
        </p:spPr>
        <p:txBody>
          <a:bodyPr wrap="square" rtlCol="0">
            <a:spAutoFit/>
          </a:bodyPr>
          <a:lstStyle/>
          <a:p>
            <a:r>
              <a:rPr lang="en-US" sz="1100" dirty="0">
                <a:latin typeface="+mj-lt"/>
                <a:ea typeface="+mj-ea"/>
                <a:cs typeface="+mj-cs"/>
              </a:rPr>
              <a:t>Frequency Response Obligation (FRO): 455 MW/0.1 Hz</a:t>
            </a:r>
          </a:p>
        </p:txBody>
      </p:sp>
      <p:pic>
        <p:nvPicPr>
          <p:cNvPr id="2" name="Picture 1">
            <a:extLst>
              <a:ext uri="{FF2B5EF4-FFF2-40B4-BE49-F238E27FC236}">
                <a16:creationId xmlns:a16="http://schemas.microsoft.com/office/drawing/2014/main" id="{74361101-BA54-0456-C1A2-97D034616D02}"/>
              </a:ext>
            </a:extLst>
          </p:cNvPr>
          <p:cNvPicPr>
            <a:picLocks noChangeAspect="1"/>
          </p:cNvPicPr>
          <p:nvPr/>
        </p:nvPicPr>
        <p:blipFill>
          <a:blip r:embed="rId3"/>
          <a:stretch>
            <a:fillRect/>
          </a:stretch>
        </p:blipFill>
        <p:spPr>
          <a:xfrm>
            <a:off x="675369" y="831273"/>
            <a:ext cx="7876349" cy="4810991"/>
          </a:xfrm>
          <a:prstGeom prst="rect">
            <a:avLst/>
          </a:prstGeom>
        </p:spPr>
      </p:pic>
      <p:sp>
        <p:nvSpPr>
          <p:cNvPr id="5" name="Rectangle 4">
            <a:extLst>
              <a:ext uri="{FF2B5EF4-FFF2-40B4-BE49-F238E27FC236}">
                <a16:creationId xmlns:a16="http://schemas.microsoft.com/office/drawing/2014/main" id="{2F417CD2-E3FD-E966-A0CD-8A3F6A723086}"/>
              </a:ext>
            </a:extLst>
          </p:cNvPr>
          <p:cNvSpPr/>
          <p:nvPr/>
        </p:nvSpPr>
        <p:spPr>
          <a:xfrm>
            <a:off x="6262969" y="4345925"/>
            <a:ext cx="2092960" cy="5121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100" dirty="0"/>
              <a:t>IMFR Performance currently</a:t>
            </a:r>
          </a:p>
          <a:p>
            <a:pPr algn="ctr"/>
            <a:r>
              <a:rPr lang="en-US" sz="1100" dirty="0"/>
              <a:t> 1613.67 MW/0.1HZ</a:t>
            </a:r>
          </a:p>
        </p:txBody>
      </p:sp>
    </p:spTree>
    <p:extLst>
      <p:ext uri="{BB962C8B-B14F-4D97-AF65-F5344CB8AC3E}">
        <p14:creationId xmlns:p14="http://schemas.microsoft.com/office/powerpoint/2010/main" val="255834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a:t>Questions?</a:t>
              </a:r>
              <a:endParaRPr lang="en-US" b="1" dirty="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Frequency Control Report</a:t>
            </a:r>
          </a:p>
        </p:txBody>
      </p:sp>
      <p:sp>
        <p:nvSpPr>
          <p:cNvPr id="3" name="Text Placeholder 2"/>
          <p:cNvSpPr>
            <a:spLocks noGrp="1"/>
          </p:cNvSpPr>
          <p:nvPr>
            <p:ph type="body" idx="1"/>
          </p:nvPr>
        </p:nvSpPr>
        <p:spPr/>
        <p:txBody>
          <a:bodyPr/>
          <a:lstStyle/>
          <a:p>
            <a:r>
              <a:rPr lang="en-US" dirty="0"/>
              <a:t>March 2025</a:t>
            </a:r>
          </a:p>
        </p:txBody>
      </p:sp>
    </p:spTree>
    <p:extLst>
      <p:ext uri="{BB962C8B-B14F-4D97-AF65-F5344CB8AC3E}">
        <p14:creationId xmlns:p14="http://schemas.microsoft.com/office/powerpoint/2010/main" val="207509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CPS1 Performance</a:t>
            </a:r>
          </a:p>
        </p:txBody>
      </p:sp>
      <p:pic>
        <p:nvPicPr>
          <p:cNvPr id="5" name="Picture 4">
            <a:extLst>
              <a:ext uri="{FF2B5EF4-FFF2-40B4-BE49-F238E27FC236}">
                <a16:creationId xmlns:a16="http://schemas.microsoft.com/office/drawing/2014/main" id="{F396A7DC-72B8-A334-C8AF-BBAEF63B84F9}"/>
              </a:ext>
            </a:extLst>
          </p:cNvPr>
          <p:cNvPicPr>
            <a:picLocks noChangeAspect="1"/>
          </p:cNvPicPr>
          <p:nvPr/>
        </p:nvPicPr>
        <p:blipFill>
          <a:blip r:embed="rId2"/>
          <a:stretch>
            <a:fillRect/>
          </a:stretch>
        </p:blipFill>
        <p:spPr>
          <a:xfrm>
            <a:off x="477349" y="801397"/>
            <a:ext cx="8054311" cy="4882430"/>
          </a:xfrm>
          <a:prstGeom prst="rect">
            <a:avLst/>
          </a:prstGeom>
        </p:spPr>
      </p:pic>
      <p:pic>
        <p:nvPicPr>
          <p:cNvPr id="6" name="Picture 5">
            <a:extLst>
              <a:ext uri="{FF2B5EF4-FFF2-40B4-BE49-F238E27FC236}">
                <a16:creationId xmlns:a16="http://schemas.microsoft.com/office/drawing/2014/main" id="{9F1BA052-F83F-B258-72D3-F58515B0298A}"/>
              </a:ext>
            </a:extLst>
          </p:cNvPr>
          <p:cNvPicPr>
            <a:picLocks noChangeAspect="1"/>
          </p:cNvPicPr>
          <p:nvPr/>
        </p:nvPicPr>
        <p:blipFill>
          <a:blip r:embed="rId3"/>
          <a:stretch>
            <a:fillRect/>
          </a:stretch>
        </p:blipFill>
        <p:spPr>
          <a:xfrm>
            <a:off x="4884680" y="943616"/>
            <a:ext cx="3572566" cy="377985"/>
          </a:xfrm>
          <a:prstGeom prst="rect">
            <a:avLst/>
          </a:prstGeom>
        </p:spPr>
      </p:pic>
    </p:spTree>
    <p:extLst>
      <p:ext uri="{BB962C8B-B14F-4D97-AF65-F5344CB8AC3E}">
        <p14:creationId xmlns:p14="http://schemas.microsoft.com/office/powerpoint/2010/main" val="6209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RMS1 Performance of ERCOT Frequency</a:t>
            </a:r>
          </a:p>
        </p:txBody>
      </p:sp>
      <p:pic>
        <p:nvPicPr>
          <p:cNvPr id="2" name="Picture 1">
            <a:extLst>
              <a:ext uri="{FF2B5EF4-FFF2-40B4-BE49-F238E27FC236}">
                <a16:creationId xmlns:a16="http://schemas.microsoft.com/office/drawing/2014/main" id="{4E759444-0C1A-65FC-B109-50EF42A064AF}"/>
              </a:ext>
            </a:extLst>
          </p:cNvPr>
          <p:cNvPicPr>
            <a:picLocks noChangeAspect="1"/>
          </p:cNvPicPr>
          <p:nvPr/>
        </p:nvPicPr>
        <p:blipFill>
          <a:blip r:embed="rId3"/>
          <a:stretch>
            <a:fillRect/>
          </a:stretch>
        </p:blipFill>
        <p:spPr>
          <a:xfrm>
            <a:off x="893618" y="838200"/>
            <a:ext cx="7584918" cy="4783282"/>
          </a:xfrm>
          <a:prstGeom prst="rect">
            <a:avLst/>
          </a:prstGeom>
        </p:spPr>
      </p:pic>
    </p:spTree>
    <p:extLst>
      <p:ext uri="{BB962C8B-B14F-4D97-AF65-F5344CB8AC3E}">
        <p14:creationId xmlns:p14="http://schemas.microsoft.com/office/powerpoint/2010/main" val="236989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179143"/>
            <a:ext cx="8459536" cy="461665"/>
          </a:xfrm>
        </p:spPr>
        <p:txBody>
          <a:bodyPr>
            <a:normAutofit/>
          </a:bodyPr>
          <a:lstStyle/>
          <a:p>
            <a:pPr algn="l"/>
            <a:r>
              <a:rPr lang="en-US" dirty="0"/>
              <a:t>Frequency Profile Analysis</a:t>
            </a:r>
          </a:p>
        </p:txBody>
      </p:sp>
      <p:pic>
        <p:nvPicPr>
          <p:cNvPr id="2" name="Picture 1">
            <a:extLst>
              <a:ext uri="{FF2B5EF4-FFF2-40B4-BE49-F238E27FC236}">
                <a16:creationId xmlns:a16="http://schemas.microsoft.com/office/drawing/2014/main" id="{6CE6DEA4-DA69-39D2-6423-51397FDA7BAC}"/>
              </a:ext>
            </a:extLst>
          </p:cNvPr>
          <p:cNvPicPr>
            <a:picLocks noChangeAspect="1"/>
          </p:cNvPicPr>
          <p:nvPr/>
        </p:nvPicPr>
        <p:blipFill>
          <a:blip r:embed="rId2"/>
          <a:stretch>
            <a:fillRect/>
          </a:stretch>
        </p:blipFill>
        <p:spPr>
          <a:xfrm>
            <a:off x="768927" y="924791"/>
            <a:ext cx="7932966" cy="5002771"/>
          </a:xfrm>
          <a:prstGeom prst="rect">
            <a:avLst/>
          </a:prstGeom>
        </p:spPr>
      </p:pic>
    </p:spTree>
    <p:extLst>
      <p:ext uri="{BB962C8B-B14F-4D97-AF65-F5344CB8AC3E}">
        <p14:creationId xmlns:p14="http://schemas.microsoft.com/office/powerpoint/2010/main" val="1224982208"/>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19977</TotalTime>
  <Words>438</Words>
  <Application>Microsoft Office PowerPoint</Application>
  <PresentationFormat>On-screen Show (4:3)</PresentationFormat>
  <Paragraphs>73</Paragraphs>
  <Slides>17</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Times New Roman</vt:lpstr>
      <vt:lpstr>Office Theme</vt:lpstr>
      <vt:lpstr>Custom Design</vt:lpstr>
      <vt:lpstr>1_Office Theme</vt:lpstr>
      <vt:lpstr>PowerPoint Presentation</vt:lpstr>
      <vt:lpstr>Report Overview &amp; Notes</vt:lpstr>
      <vt:lpstr>Frequency Measurable Events Performance</vt:lpstr>
      <vt:lpstr>Interconnection Minimum Frequency Response (IMFR) Performance</vt:lpstr>
      <vt:lpstr>PowerPoint Presentation</vt:lpstr>
      <vt:lpstr>Frequency Control Report</vt:lpstr>
      <vt:lpstr>CPS1 Performance</vt:lpstr>
      <vt:lpstr>RMS1 Performance of ERCOT Frequency</vt:lpstr>
      <vt:lpstr>Frequency Profile Analysis</vt:lpstr>
      <vt:lpstr>Time Error Corrections</vt:lpstr>
      <vt:lpstr>ERCOT Total Energy</vt:lpstr>
      <vt:lpstr>ERCOT Total Energy from Wind Generation</vt:lpstr>
      <vt:lpstr>ERCOT % Energy from Wind Generation</vt:lpstr>
      <vt:lpstr>ERCOT Total Energy from Solar Generation</vt:lpstr>
      <vt:lpstr>ERCOT % Energy from Solar Generation</vt:lpstr>
      <vt:lpstr>ERCOT Daily Minimum System Inertia</vt:lpstr>
      <vt:lpstr>ERCOT Inertia 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Mulholland, Chad</cp:lastModifiedBy>
  <cp:revision>901</cp:revision>
  <cp:lastPrinted>2021-08-03T14:43:19Z</cp:lastPrinted>
  <dcterms:created xsi:type="dcterms:W3CDTF">2010-04-12T23:12:02Z</dcterms:created>
  <dcterms:modified xsi:type="dcterms:W3CDTF">2025-04-29T15:11:12Z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y fmtid="{D5CDD505-2E9C-101B-9397-08002B2CF9AE}" pid="3" name="MSIP_Label_7084cbda-52b8-46fb-a7b7-cb5bd465ed85_Enabled">
    <vt:lpwstr>true</vt:lpwstr>
  </property>
  <property fmtid="{D5CDD505-2E9C-101B-9397-08002B2CF9AE}" pid="4" name="MSIP_Label_7084cbda-52b8-46fb-a7b7-cb5bd465ed85_SetDate">
    <vt:lpwstr>2023-07-12T17:44:11Z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63e11289-6a55-4da5-bff3-6a8ee0b6bb8e</vt:lpwstr>
  </property>
  <property fmtid="{D5CDD505-2E9C-101B-9397-08002B2CF9AE}" pid="9" name="MSIP_Label_7084cbda-52b8-46fb-a7b7-cb5bd465ed85_ContentBits">
    <vt:lpwstr>0</vt:lpwstr>
  </property>
</Properties>
</file>