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58" r:id="rId2"/>
    <p:sldId id="277" r:id="rId3"/>
    <p:sldId id="307" r:id="rId4"/>
    <p:sldId id="293" r:id="rId5"/>
    <p:sldId id="308" r:id="rId6"/>
    <p:sldId id="309" r:id="rId7"/>
    <p:sldId id="30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d Bonskowski" initials="NB" lastIdx="3" clrIdx="0">
    <p:extLst>
      <p:ext uri="{19B8F6BF-5375-455C-9EA6-DF929625EA0E}">
        <p15:presenceInfo xmlns:p15="http://schemas.microsoft.com/office/powerpoint/2012/main" userId="Ned Bonsk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AF60E-0AC3-4A85-865E-F38AE3FA6023}" v="2" dt="2025-04-30T13:42:14.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2676" autoAdjust="0"/>
  </p:normalViewPr>
  <p:slideViewPr>
    <p:cSldViewPr snapToGrid="0" snapToObjects="1">
      <p:cViewPr varScale="1">
        <p:scale>
          <a:sx n="91" d="100"/>
          <a:sy n="91" d="100"/>
        </p:scale>
        <p:origin x="1266" y="90"/>
      </p:cViewPr>
      <p:guideLst>
        <p:guide orient="horz" pos="2160"/>
        <p:guide pos="3840"/>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Bill" userId="abf1f437-3153-4041-a80b-501522cdd374" providerId="ADAL" clId="{0D4AF60E-0AC3-4A85-865E-F38AE3FA6023}"/>
    <pc:docChg chg="custSel addSld modSld sldOrd">
      <pc:chgData name="Barnes, Bill" userId="abf1f437-3153-4041-a80b-501522cdd374" providerId="ADAL" clId="{0D4AF60E-0AC3-4A85-865E-F38AE3FA6023}" dt="2025-05-01T20:18:10.312" v="415" actId="6549"/>
      <pc:docMkLst>
        <pc:docMk/>
      </pc:docMkLst>
      <pc:sldChg chg="modSp mod">
        <pc:chgData name="Barnes, Bill" userId="abf1f437-3153-4041-a80b-501522cdd374" providerId="ADAL" clId="{0D4AF60E-0AC3-4A85-865E-F38AE3FA6023}" dt="2025-04-30T13:54:42.944" v="414" actId="20577"/>
        <pc:sldMkLst>
          <pc:docMk/>
          <pc:sldMk cId="2117777852" sldId="258"/>
        </pc:sldMkLst>
        <pc:spChg chg="mod">
          <ac:chgData name="Barnes, Bill" userId="abf1f437-3153-4041-a80b-501522cdd374" providerId="ADAL" clId="{0D4AF60E-0AC3-4A85-865E-F38AE3FA6023}" dt="2025-04-30T13:54:42.944" v="414" actId="20577"/>
          <ac:spMkLst>
            <pc:docMk/>
            <pc:sldMk cId="2117777852" sldId="258"/>
            <ac:spMk id="2" creationId="{87189A3C-4320-0447-A538-ABE8E4BB950A}"/>
          </ac:spMkLst>
        </pc:spChg>
      </pc:sldChg>
      <pc:sldChg chg="modNotesTx">
        <pc:chgData name="Barnes, Bill" userId="abf1f437-3153-4041-a80b-501522cdd374" providerId="ADAL" clId="{0D4AF60E-0AC3-4A85-865E-F38AE3FA6023}" dt="2025-05-01T20:18:10.312" v="415" actId="6549"/>
        <pc:sldMkLst>
          <pc:docMk/>
          <pc:sldMk cId="1411923089" sldId="277"/>
        </pc:sldMkLst>
      </pc:sldChg>
      <pc:sldChg chg="ord">
        <pc:chgData name="Barnes, Bill" userId="abf1f437-3153-4041-a80b-501522cdd374" providerId="ADAL" clId="{0D4AF60E-0AC3-4A85-865E-F38AE3FA6023}" dt="2025-04-30T13:36:22.025" v="70"/>
        <pc:sldMkLst>
          <pc:docMk/>
          <pc:sldMk cId="1740402138" sldId="307"/>
        </pc:sldMkLst>
      </pc:sldChg>
      <pc:sldChg chg="addSp delSp modSp mod">
        <pc:chgData name="Barnes, Bill" userId="abf1f437-3153-4041-a80b-501522cdd374" providerId="ADAL" clId="{0D4AF60E-0AC3-4A85-865E-F38AE3FA6023}" dt="2025-04-30T13:53:30.890" v="388" actId="1036"/>
        <pc:sldMkLst>
          <pc:docMk/>
          <pc:sldMk cId="4004769926" sldId="308"/>
        </pc:sldMkLst>
        <pc:spChg chg="mod">
          <ac:chgData name="Barnes, Bill" userId="abf1f437-3153-4041-a80b-501522cdd374" providerId="ADAL" clId="{0D4AF60E-0AC3-4A85-865E-F38AE3FA6023}" dt="2025-04-30T13:53:14.975" v="375" actId="20577"/>
          <ac:spMkLst>
            <pc:docMk/>
            <pc:sldMk cId="4004769926" sldId="308"/>
            <ac:spMk id="2" creationId="{C298D688-E767-4774-A8BA-1C3CE41891B6}"/>
          </ac:spMkLst>
        </pc:spChg>
        <pc:spChg chg="add del mod">
          <ac:chgData name="Barnes, Bill" userId="abf1f437-3153-4041-a80b-501522cdd374" providerId="ADAL" clId="{0D4AF60E-0AC3-4A85-865E-F38AE3FA6023}" dt="2025-04-30T13:37:59.622" v="73" actId="478"/>
          <ac:spMkLst>
            <pc:docMk/>
            <pc:sldMk cId="4004769926" sldId="308"/>
            <ac:spMk id="4" creationId="{D2D8684C-B1FA-A47B-4E0E-A9C4F38D4261}"/>
          </ac:spMkLst>
        </pc:spChg>
        <pc:spChg chg="del mod">
          <ac:chgData name="Barnes, Bill" userId="abf1f437-3153-4041-a80b-501522cdd374" providerId="ADAL" clId="{0D4AF60E-0AC3-4A85-865E-F38AE3FA6023}" dt="2025-04-30T13:37:56.799" v="72" actId="478"/>
          <ac:spMkLst>
            <pc:docMk/>
            <pc:sldMk cId="4004769926" sldId="308"/>
            <ac:spMk id="5" creationId="{160F83BD-6E14-7975-76EC-9A34A50EB07F}"/>
          </ac:spMkLst>
        </pc:spChg>
        <pc:spChg chg="add mod">
          <ac:chgData name="Barnes, Bill" userId="abf1f437-3153-4041-a80b-501522cdd374" providerId="ADAL" clId="{0D4AF60E-0AC3-4A85-865E-F38AE3FA6023}" dt="2025-04-30T13:52:05.790" v="358" actId="20577"/>
          <ac:spMkLst>
            <pc:docMk/>
            <pc:sldMk cId="4004769926" sldId="308"/>
            <ac:spMk id="8" creationId="{27F26BF4-85E1-E485-2C3E-E8C5AEF80CDD}"/>
          </ac:spMkLst>
        </pc:spChg>
        <pc:picChg chg="add mod">
          <ac:chgData name="Barnes, Bill" userId="abf1f437-3153-4041-a80b-501522cdd374" providerId="ADAL" clId="{0D4AF60E-0AC3-4A85-865E-F38AE3FA6023}" dt="2025-04-30T13:53:30.890" v="388" actId="1036"/>
          <ac:picMkLst>
            <pc:docMk/>
            <pc:sldMk cId="4004769926" sldId="308"/>
            <ac:picMk id="7" creationId="{A0F07C76-0E18-4CDB-A69C-C0FAB7C4972E}"/>
          </ac:picMkLst>
        </pc:picChg>
      </pc:sldChg>
      <pc:sldChg chg="modSp add mod">
        <pc:chgData name="Barnes, Bill" userId="abf1f437-3153-4041-a80b-501522cdd374" providerId="ADAL" clId="{0D4AF60E-0AC3-4A85-865E-F38AE3FA6023}" dt="2025-04-30T13:53:43.485" v="407" actId="20577"/>
        <pc:sldMkLst>
          <pc:docMk/>
          <pc:sldMk cId="1308787977" sldId="309"/>
        </pc:sldMkLst>
        <pc:spChg chg="mod">
          <ac:chgData name="Barnes, Bill" userId="abf1f437-3153-4041-a80b-501522cdd374" providerId="ADAL" clId="{0D4AF60E-0AC3-4A85-865E-F38AE3FA6023}" dt="2025-04-30T13:53:43.485" v="407" actId="20577"/>
          <ac:spMkLst>
            <pc:docMk/>
            <pc:sldMk cId="1308787977" sldId="309"/>
            <ac:spMk id="2" creationId="{C298D688-E767-4774-A8BA-1C3CE41891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CCF4A7-162B-9D4D-9D80-CB4E5714FD2D}" type="datetimeFigureOut">
              <a:rPr lang="en-US" smtClean="0"/>
              <a:t>5/1/2025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3FC9CF-8D81-604C-AEBC-99B2CA285891}" type="slidenum">
              <a:rPr lang="en-US" smtClean="0"/>
              <a:t>‹#›</a:t>
            </a:fld>
            <a:endParaRPr lang="en-US"/>
          </a:p>
        </p:txBody>
      </p:sp>
    </p:spTree>
    <p:extLst>
      <p:ext uri="{BB962C8B-B14F-4D97-AF65-F5344CB8AC3E}">
        <p14:creationId xmlns:p14="http://schemas.microsoft.com/office/powerpoint/2010/main" val="20081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FC9CF-8D81-604C-AEBC-99B2CA285891}" type="slidenum">
              <a:rPr lang="en-US" smtClean="0"/>
              <a:t>1</a:t>
            </a:fld>
            <a:endParaRPr lang="en-US"/>
          </a:p>
        </p:txBody>
      </p:sp>
    </p:spTree>
    <p:extLst>
      <p:ext uri="{BB962C8B-B14F-4D97-AF65-F5344CB8AC3E}">
        <p14:creationId xmlns:p14="http://schemas.microsoft.com/office/powerpoint/2010/main" val="76440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2</a:t>
            </a:fld>
            <a:endParaRPr lang="en-US"/>
          </a:p>
        </p:txBody>
      </p:sp>
    </p:spTree>
    <p:extLst>
      <p:ext uri="{BB962C8B-B14F-4D97-AF65-F5344CB8AC3E}">
        <p14:creationId xmlns:p14="http://schemas.microsoft.com/office/powerpoint/2010/main" val="326167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3</a:t>
            </a:fld>
            <a:endParaRPr lang="en-US"/>
          </a:p>
        </p:txBody>
      </p:sp>
    </p:spTree>
    <p:extLst>
      <p:ext uri="{BB962C8B-B14F-4D97-AF65-F5344CB8AC3E}">
        <p14:creationId xmlns:p14="http://schemas.microsoft.com/office/powerpoint/2010/main" val="428775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4</a:t>
            </a:fld>
            <a:endParaRPr lang="en-US"/>
          </a:p>
        </p:txBody>
      </p:sp>
    </p:spTree>
    <p:extLst>
      <p:ext uri="{BB962C8B-B14F-4D97-AF65-F5344CB8AC3E}">
        <p14:creationId xmlns:p14="http://schemas.microsoft.com/office/powerpoint/2010/main" val="412751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5</a:t>
            </a:fld>
            <a:endParaRPr lang="en-US"/>
          </a:p>
        </p:txBody>
      </p:sp>
    </p:spTree>
    <p:extLst>
      <p:ext uri="{BB962C8B-B14F-4D97-AF65-F5344CB8AC3E}">
        <p14:creationId xmlns:p14="http://schemas.microsoft.com/office/powerpoint/2010/main" val="79652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6</a:t>
            </a:fld>
            <a:endParaRPr lang="en-US"/>
          </a:p>
        </p:txBody>
      </p:sp>
    </p:spTree>
    <p:extLst>
      <p:ext uri="{BB962C8B-B14F-4D97-AF65-F5344CB8AC3E}">
        <p14:creationId xmlns:p14="http://schemas.microsoft.com/office/powerpoint/2010/main" val="162963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FC9CF-8D81-604C-AEBC-99B2CA285891}" type="slidenum">
              <a:rPr lang="en-US" smtClean="0"/>
              <a:t>7</a:t>
            </a:fld>
            <a:endParaRPr lang="en-US"/>
          </a:p>
        </p:txBody>
      </p:sp>
    </p:spTree>
    <p:extLst>
      <p:ext uri="{BB962C8B-B14F-4D97-AF65-F5344CB8AC3E}">
        <p14:creationId xmlns:p14="http://schemas.microsoft.com/office/powerpoint/2010/main" val="251214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A261-41F3-BB48-9344-CFDDE87117E7}"/>
              </a:ext>
            </a:extLst>
          </p:cNvPr>
          <p:cNvSpPr>
            <a:spLocks noGrp="1"/>
          </p:cNvSpPr>
          <p:nvPr>
            <p:ph type="ctrTitle"/>
          </p:nvPr>
        </p:nvSpPr>
        <p:spPr>
          <a:xfrm>
            <a:off x="532435" y="1007003"/>
            <a:ext cx="5563565" cy="2260361"/>
          </a:xfrm>
        </p:spPr>
        <p:txBody>
          <a:bodyPr lIns="0" tIns="0" rIns="0" bIns="0" anchor="b" anchorCtr="0">
            <a:noAutofit/>
          </a:bodyPr>
          <a:lstStyle>
            <a:lvl1pPr algn="l">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3E10B82-55E0-F446-8D6F-B9E0B6D56FCC}"/>
              </a:ext>
            </a:extLst>
          </p:cNvPr>
          <p:cNvSpPr>
            <a:spLocks noGrp="1"/>
          </p:cNvSpPr>
          <p:nvPr>
            <p:ph type="subTitle" idx="1"/>
          </p:nvPr>
        </p:nvSpPr>
        <p:spPr>
          <a:xfrm>
            <a:off x="532435" y="3602038"/>
            <a:ext cx="5563565" cy="495400"/>
          </a:xfrm>
        </p:spPr>
        <p:txBody>
          <a:bodyPr lIns="0" tIns="0" rIns="0" bIns="0">
            <a:normAutofit/>
          </a:bodyPr>
          <a:lstStyle>
            <a:lvl1pPr marL="0" indent="0" algn="l">
              <a:buNone/>
              <a:defRPr sz="1800" b="0" i="0">
                <a:solidFill>
                  <a:schemeClr val="bg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10">
            <a:extLst>
              <a:ext uri="{FF2B5EF4-FFF2-40B4-BE49-F238E27FC236}">
                <a16:creationId xmlns:a16="http://schemas.microsoft.com/office/drawing/2014/main" id="{0B4A9E9F-A656-E04C-ADEC-93960EB77156}"/>
              </a:ext>
            </a:extLst>
          </p:cNvPr>
          <p:cNvSpPr>
            <a:spLocks noGrp="1"/>
          </p:cNvSpPr>
          <p:nvPr>
            <p:ph type="ftr" sz="quarter" idx="10"/>
          </p:nvPr>
        </p:nvSpPr>
        <p:spPr/>
        <p:txBody>
          <a:bodyPr/>
          <a:lstStyle/>
          <a:p>
            <a:r>
              <a:rPr lang="en-US" b="1" dirty="0">
                <a:solidFill>
                  <a:schemeClr val="accent1"/>
                </a:solidFill>
              </a:rPr>
              <a:t>&lt;#&gt;</a:t>
            </a:r>
            <a:r>
              <a:rPr lang="en-US" dirty="0"/>
              <a:t>  |  </a:t>
            </a:r>
            <a:r>
              <a:rPr lang="en-US" b="1" dirty="0" err="1"/>
              <a:t>CompetitivePower.org</a:t>
            </a:r>
            <a:r>
              <a:rPr lang="en-US" b="1" dirty="0"/>
              <a:t>  </a:t>
            </a:r>
            <a:r>
              <a:rPr lang="en-US" dirty="0"/>
              <a:t>|  ©2019 Texas Competitive Power Advocates. All rights reserved.</a:t>
            </a:r>
          </a:p>
        </p:txBody>
      </p:sp>
    </p:spTree>
    <p:extLst>
      <p:ext uri="{BB962C8B-B14F-4D97-AF65-F5344CB8AC3E}">
        <p14:creationId xmlns:p14="http://schemas.microsoft.com/office/powerpoint/2010/main" val="368205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Divider Slide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A0E8-0038-7848-A98B-8BAD4635BCE2}"/>
              </a:ext>
            </a:extLst>
          </p:cNvPr>
          <p:cNvSpPr>
            <a:spLocks noGrp="1"/>
          </p:cNvSpPr>
          <p:nvPr>
            <p:ph type="title"/>
          </p:nvPr>
        </p:nvSpPr>
        <p:spPr>
          <a:xfrm>
            <a:off x="532435" y="2103437"/>
            <a:ext cx="11111697" cy="1325563"/>
          </a:xfrm>
        </p:spPr>
        <p:txBody>
          <a:bodyPr lIns="0" tIns="0" rIns="0" bIns="0"/>
          <a:lstStyle>
            <a:lvl1pPr>
              <a:defRPr>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4095DBA2-59A3-2A46-8E91-E6ED46D7D77F}"/>
              </a:ext>
            </a:extLst>
          </p:cNvPr>
          <p:cNvSpPr>
            <a:spLocks noGrp="1"/>
          </p:cNvSpPr>
          <p:nvPr>
            <p:ph type="ftr" sz="quarter" idx="10"/>
          </p:nvPr>
        </p:nvSpPr>
        <p:spPr/>
        <p:txBody>
          <a:bodyPr/>
          <a:lstStyle>
            <a:lvl1pPr>
              <a:defRPr>
                <a:solidFill>
                  <a:schemeClr val="bg1"/>
                </a:solidFill>
              </a:defRPr>
            </a:lvl1pPr>
          </a:lstStyle>
          <a:p>
            <a:r>
              <a:rPr lang="en-US" dirty="0"/>
              <a:t>&lt;#&gt;  |  </a:t>
            </a:r>
            <a:r>
              <a:rPr lang="en-US" dirty="0" err="1"/>
              <a:t>CompetitivePower.org</a:t>
            </a:r>
            <a:r>
              <a:rPr lang="en-US" dirty="0"/>
              <a:t>  |  ©2019 Texas Competitive Power Advocates. All rights reserved.</a:t>
            </a:r>
          </a:p>
        </p:txBody>
      </p:sp>
      <p:pic>
        <p:nvPicPr>
          <p:cNvPr id="9" name="Picture 8">
            <a:extLst>
              <a:ext uri="{FF2B5EF4-FFF2-40B4-BE49-F238E27FC236}">
                <a16:creationId xmlns:a16="http://schemas.microsoft.com/office/drawing/2014/main" id="{FCD44E28-84CC-E443-B8B3-956DB611EFD2}"/>
              </a:ext>
            </a:extLst>
          </p:cNvPr>
          <p:cNvPicPr>
            <a:picLocks noChangeAspect="1"/>
          </p:cNvPicPr>
          <p:nvPr userDrawn="1"/>
        </p:nvPicPr>
        <p:blipFill>
          <a:blip r:embed="rId2"/>
          <a:stretch>
            <a:fillRect/>
          </a:stretch>
        </p:blipFill>
        <p:spPr>
          <a:xfrm>
            <a:off x="11008490" y="6063455"/>
            <a:ext cx="635642" cy="635642"/>
          </a:xfrm>
          <a:prstGeom prst="rect">
            <a:avLst/>
          </a:prstGeom>
        </p:spPr>
      </p:pic>
      <p:cxnSp>
        <p:nvCxnSpPr>
          <p:cNvPr id="10" name="Straight Connector 9">
            <a:extLst>
              <a:ext uri="{FF2B5EF4-FFF2-40B4-BE49-F238E27FC236}">
                <a16:creationId xmlns:a16="http://schemas.microsoft.com/office/drawing/2014/main" id="{6471E338-8C58-CC40-BB27-10183D719E04}"/>
              </a:ext>
            </a:extLst>
          </p:cNvPr>
          <p:cNvCxnSpPr>
            <a:cxnSpLocks/>
          </p:cNvCxnSpPr>
          <p:nvPr userDrawn="1"/>
        </p:nvCxnSpPr>
        <p:spPr>
          <a:xfrm>
            <a:off x="542081" y="2186804"/>
            <a:ext cx="6884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34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D0B8C4-D89B-3647-9F41-4AA9BDE88244}"/>
              </a:ext>
            </a:extLst>
          </p:cNvPr>
          <p:cNvPicPr>
            <a:picLocks noChangeAspect="1"/>
          </p:cNvPicPr>
          <p:nvPr userDrawn="1"/>
        </p:nvPicPr>
        <p:blipFill>
          <a:blip r:embed="rId2"/>
          <a:stretch>
            <a:fillRect/>
          </a:stretch>
        </p:blipFill>
        <p:spPr>
          <a:xfrm>
            <a:off x="5374171" y="2487258"/>
            <a:ext cx="1443657" cy="1443657"/>
          </a:xfrm>
          <a:prstGeom prst="rect">
            <a:avLst/>
          </a:prstGeom>
        </p:spPr>
      </p:pic>
      <p:sp>
        <p:nvSpPr>
          <p:cNvPr id="3" name="TextBox 2">
            <a:extLst>
              <a:ext uri="{FF2B5EF4-FFF2-40B4-BE49-F238E27FC236}">
                <a16:creationId xmlns:a16="http://schemas.microsoft.com/office/drawing/2014/main" id="{7C994F18-3528-5B49-92C5-25C068116B82}"/>
              </a:ext>
            </a:extLst>
          </p:cNvPr>
          <p:cNvSpPr txBox="1"/>
          <p:nvPr userDrawn="1"/>
        </p:nvSpPr>
        <p:spPr>
          <a:xfrm>
            <a:off x="4820354" y="4120444"/>
            <a:ext cx="2551289" cy="323165"/>
          </a:xfrm>
          <a:prstGeom prst="rect">
            <a:avLst/>
          </a:prstGeom>
          <a:noFill/>
        </p:spPr>
        <p:txBody>
          <a:bodyPr wrap="square" rtlCol="0">
            <a:spAutoFit/>
          </a:bodyPr>
          <a:lstStyle/>
          <a:p>
            <a:pPr algn="ctr"/>
            <a:r>
              <a:rPr lang="en-US" sz="1500" b="0" i="0" dirty="0" err="1">
                <a:solidFill>
                  <a:schemeClr val="bg1"/>
                </a:solidFill>
                <a:latin typeface="Roboto Medium" panose="02000000000000000000" pitchFamily="2" charset="0"/>
                <a:ea typeface="Roboto Medium" panose="02000000000000000000" pitchFamily="2" charset="0"/>
              </a:rPr>
              <a:t>CompetitivePower.org</a:t>
            </a:r>
            <a:endParaRPr lang="en-US" sz="1500" b="0" i="0" dirty="0">
              <a:solidFill>
                <a:schemeClr val="bg1"/>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58491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562E-3FD6-814B-A439-E007592A1B16}"/>
              </a:ext>
            </a:extLst>
          </p:cNvPr>
          <p:cNvSpPr>
            <a:spLocks noGrp="1"/>
          </p:cNvSpPr>
          <p:nvPr>
            <p:ph type="title"/>
          </p:nvPr>
        </p:nvSpPr>
        <p:spPr>
          <a:xfrm>
            <a:off x="532435" y="365125"/>
            <a:ext cx="11111697" cy="1325563"/>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BADC06B1-DCB7-A845-86F7-47E134E2EA15}"/>
              </a:ext>
            </a:extLst>
          </p:cNvPr>
          <p:cNvSpPr>
            <a:spLocks noGrp="1"/>
          </p:cNvSpPr>
          <p:nvPr>
            <p:ph idx="1"/>
          </p:nvPr>
        </p:nvSpPr>
        <p:spPr>
          <a:xfrm>
            <a:off x="532435" y="1825625"/>
            <a:ext cx="11111697" cy="4351338"/>
          </a:xfrm>
        </p:spPr>
        <p:txBody>
          <a:bodyPr lIns="0" tIns="0" rIns="0" bIns="0"/>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F0FCCC0F-8DB8-394E-A555-08F733E0CE5D}"/>
              </a:ext>
            </a:extLst>
          </p:cNvPr>
          <p:cNvCxnSpPr>
            <a:cxnSpLocks/>
          </p:cNvCxnSpPr>
          <p:nvPr userDrawn="1"/>
        </p:nvCxnSpPr>
        <p:spPr>
          <a:xfrm>
            <a:off x="542081" y="448492"/>
            <a:ext cx="6884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A5469080-494F-724D-89FB-590CEAEE1B10}"/>
              </a:ext>
            </a:extLst>
          </p:cNvPr>
          <p:cNvSpPr>
            <a:spLocks noGrp="1"/>
          </p:cNvSpPr>
          <p:nvPr>
            <p:ph type="ftr" sz="quarter" idx="10"/>
          </p:nvPr>
        </p:nvSpPr>
        <p:spPr/>
        <p:txBody>
          <a:bodyPr lIns="0" tIns="0" rIns="0" bIns="0"/>
          <a:lstStyle>
            <a:lvl1pPr>
              <a:defRPr sz="1000"/>
            </a:lvl1pPr>
          </a:lstStyle>
          <a:p>
            <a:r>
              <a:rPr lang="en-US" dirty="0"/>
              <a:t>&lt;#&gt;  |  </a:t>
            </a:r>
            <a:r>
              <a:rPr lang="en-US" dirty="0" err="1"/>
              <a:t>CompetitivePower.org</a:t>
            </a:r>
            <a:r>
              <a:rPr lang="en-US" dirty="0"/>
              <a:t>  |  ©2019 Texas Competitive Power Advocates. All rights reserved.</a:t>
            </a:r>
          </a:p>
        </p:txBody>
      </p:sp>
      <p:pic>
        <p:nvPicPr>
          <p:cNvPr id="11" name="Picture 10">
            <a:extLst>
              <a:ext uri="{FF2B5EF4-FFF2-40B4-BE49-F238E27FC236}">
                <a16:creationId xmlns:a16="http://schemas.microsoft.com/office/drawing/2014/main" id="{42ADD16C-7BB3-5D42-83B2-340DCD7C6926}"/>
              </a:ext>
            </a:extLst>
          </p:cNvPr>
          <p:cNvPicPr>
            <a:picLocks noChangeAspect="1"/>
          </p:cNvPicPr>
          <p:nvPr userDrawn="1"/>
        </p:nvPicPr>
        <p:blipFill>
          <a:blip r:embed="rId2"/>
          <a:stretch>
            <a:fillRect/>
          </a:stretch>
        </p:blipFill>
        <p:spPr>
          <a:xfrm>
            <a:off x="11008490" y="6063455"/>
            <a:ext cx="635642" cy="635642"/>
          </a:xfrm>
          <a:prstGeom prst="rect">
            <a:avLst/>
          </a:prstGeom>
        </p:spPr>
      </p:pic>
    </p:spTree>
    <p:extLst>
      <p:ext uri="{BB962C8B-B14F-4D97-AF65-F5344CB8AC3E}">
        <p14:creationId xmlns:p14="http://schemas.microsoft.com/office/powerpoint/2010/main" val="34669461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pli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562E-3FD6-814B-A439-E007592A1B16}"/>
              </a:ext>
            </a:extLst>
          </p:cNvPr>
          <p:cNvSpPr>
            <a:spLocks noGrp="1"/>
          </p:cNvSpPr>
          <p:nvPr>
            <p:ph type="title"/>
          </p:nvPr>
        </p:nvSpPr>
        <p:spPr>
          <a:xfrm>
            <a:off x="532436" y="677333"/>
            <a:ext cx="5394232" cy="5046134"/>
          </a:xfrm>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BADC06B1-DCB7-A845-86F7-47E134E2EA15}"/>
              </a:ext>
            </a:extLst>
          </p:cNvPr>
          <p:cNvSpPr>
            <a:spLocks noGrp="1"/>
          </p:cNvSpPr>
          <p:nvPr>
            <p:ph idx="1"/>
          </p:nvPr>
        </p:nvSpPr>
        <p:spPr>
          <a:xfrm>
            <a:off x="6249900" y="677333"/>
            <a:ext cx="5394232" cy="5046134"/>
          </a:xfrm>
        </p:spPr>
        <p:txBody>
          <a:bodyPr lIns="0" tIns="0" rIns="0" bIns="0" anchor="ctr" anchorCtr="0"/>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A5469080-494F-724D-89FB-590CEAEE1B10}"/>
              </a:ext>
            </a:extLst>
          </p:cNvPr>
          <p:cNvSpPr>
            <a:spLocks noGrp="1"/>
          </p:cNvSpPr>
          <p:nvPr>
            <p:ph type="ftr" sz="quarter" idx="10"/>
          </p:nvPr>
        </p:nvSpPr>
        <p:spPr/>
        <p:txBody>
          <a:bodyPr lIns="0" tIns="0" rIns="0" bIns="0"/>
          <a:lstStyle>
            <a:lvl1pPr>
              <a:defRPr sz="1000"/>
            </a:lvl1pPr>
          </a:lstStyle>
          <a:p>
            <a:r>
              <a:rPr lang="en-US" dirty="0"/>
              <a:t>&lt;#&gt;  |  </a:t>
            </a:r>
            <a:r>
              <a:rPr lang="en-US" dirty="0" err="1"/>
              <a:t>CompetitivePower.org</a:t>
            </a:r>
            <a:r>
              <a:rPr lang="en-US" dirty="0"/>
              <a:t>  |  ©2019 Texas Competitive Power Advocates. All rights reserved.</a:t>
            </a:r>
          </a:p>
        </p:txBody>
      </p:sp>
      <p:pic>
        <p:nvPicPr>
          <p:cNvPr id="11" name="Picture 10">
            <a:extLst>
              <a:ext uri="{FF2B5EF4-FFF2-40B4-BE49-F238E27FC236}">
                <a16:creationId xmlns:a16="http://schemas.microsoft.com/office/drawing/2014/main" id="{42ADD16C-7BB3-5D42-83B2-340DCD7C6926}"/>
              </a:ext>
            </a:extLst>
          </p:cNvPr>
          <p:cNvPicPr>
            <a:picLocks noChangeAspect="1"/>
          </p:cNvPicPr>
          <p:nvPr userDrawn="1"/>
        </p:nvPicPr>
        <p:blipFill>
          <a:blip r:embed="rId2"/>
          <a:stretch>
            <a:fillRect/>
          </a:stretch>
        </p:blipFill>
        <p:spPr>
          <a:xfrm>
            <a:off x="11008490" y="6063455"/>
            <a:ext cx="635642" cy="635642"/>
          </a:xfrm>
          <a:prstGeom prst="rect">
            <a:avLst/>
          </a:prstGeom>
        </p:spPr>
      </p:pic>
    </p:spTree>
    <p:extLst>
      <p:ext uri="{BB962C8B-B14F-4D97-AF65-F5344CB8AC3E}">
        <p14:creationId xmlns:p14="http://schemas.microsoft.com/office/powerpoint/2010/main" val="114906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745B-37D5-F745-9F74-9E68CB74B7DA}"/>
              </a:ext>
            </a:extLst>
          </p:cNvPr>
          <p:cNvSpPr>
            <a:spLocks noGrp="1"/>
          </p:cNvSpPr>
          <p:nvPr>
            <p:ph type="title"/>
          </p:nvPr>
        </p:nvSpPr>
        <p:spPr/>
        <p:txBody>
          <a:bodyPr lIns="0" tIns="0" rIns="0" bIns="0"/>
          <a:lstStyle/>
          <a:p>
            <a:r>
              <a:rPr lang="en-US"/>
              <a:t>Click to edit Master title style</a:t>
            </a:r>
          </a:p>
        </p:txBody>
      </p:sp>
      <p:sp>
        <p:nvSpPr>
          <p:cNvPr id="3" name="Content Placeholder 2">
            <a:extLst>
              <a:ext uri="{FF2B5EF4-FFF2-40B4-BE49-F238E27FC236}">
                <a16:creationId xmlns:a16="http://schemas.microsoft.com/office/drawing/2014/main" id="{0C3DDE60-9FCC-E546-A9E8-8B184FAF32B1}"/>
              </a:ext>
            </a:extLst>
          </p:cNvPr>
          <p:cNvSpPr>
            <a:spLocks noGrp="1"/>
          </p:cNvSpPr>
          <p:nvPr>
            <p:ph sz="half" idx="1"/>
          </p:nvPr>
        </p:nvSpPr>
        <p:spPr>
          <a:xfrm>
            <a:off x="532435" y="1825625"/>
            <a:ext cx="5487365" cy="43513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F3B07-8426-EB4E-82F8-FCB81D21A081}"/>
              </a:ext>
            </a:extLst>
          </p:cNvPr>
          <p:cNvSpPr>
            <a:spLocks noGrp="1"/>
          </p:cNvSpPr>
          <p:nvPr>
            <p:ph sz="half" idx="2"/>
          </p:nvPr>
        </p:nvSpPr>
        <p:spPr>
          <a:xfrm>
            <a:off x="6172200" y="1825625"/>
            <a:ext cx="5471932" cy="435133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6DA079DB-A1F4-6B45-BB08-5828DBAC4209}"/>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11" name="Picture 10">
            <a:extLst>
              <a:ext uri="{FF2B5EF4-FFF2-40B4-BE49-F238E27FC236}">
                <a16:creationId xmlns:a16="http://schemas.microsoft.com/office/drawing/2014/main" id="{A71DBA30-0F15-5543-B2EE-08180ED1A19D}"/>
              </a:ext>
            </a:extLst>
          </p:cNvPr>
          <p:cNvPicPr>
            <a:picLocks noChangeAspect="1"/>
          </p:cNvPicPr>
          <p:nvPr userDrawn="1"/>
        </p:nvPicPr>
        <p:blipFill>
          <a:blip r:embed="rId2"/>
          <a:stretch>
            <a:fillRect/>
          </a:stretch>
        </p:blipFill>
        <p:spPr>
          <a:xfrm>
            <a:off x="11008490" y="6063455"/>
            <a:ext cx="635642" cy="635642"/>
          </a:xfrm>
          <a:prstGeom prst="rect">
            <a:avLst/>
          </a:prstGeom>
        </p:spPr>
      </p:pic>
      <p:cxnSp>
        <p:nvCxnSpPr>
          <p:cNvPr id="12" name="Straight Connector 11">
            <a:extLst>
              <a:ext uri="{FF2B5EF4-FFF2-40B4-BE49-F238E27FC236}">
                <a16:creationId xmlns:a16="http://schemas.microsoft.com/office/drawing/2014/main" id="{22B576D4-E18B-1341-8C44-EA262D57BA7F}"/>
              </a:ext>
            </a:extLst>
          </p:cNvPr>
          <p:cNvCxnSpPr>
            <a:cxnSpLocks/>
          </p:cNvCxnSpPr>
          <p:nvPr userDrawn="1"/>
        </p:nvCxnSpPr>
        <p:spPr>
          <a:xfrm>
            <a:off x="542081" y="448492"/>
            <a:ext cx="6884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1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1117-0706-DC4C-BD95-D2459B2B3C87}"/>
              </a:ext>
            </a:extLst>
          </p:cNvPr>
          <p:cNvSpPr>
            <a:spLocks noGrp="1"/>
          </p:cNvSpPr>
          <p:nvPr>
            <p:ph type="title"/>
          </p:nvPr>
        </p:nvSpPr>
        <p:spPr>
          <a:xfrm>
            <a:off x="532435" y="365125"/>
            <a:ext cx="11127130" cy="1325563"/>
          </a:xfrm>
        </p:spPr>
        <p:txBody>
          <a:bodyPr lIns="0" tIns="0" rIns="0" bIns="0"/>
          <a:lstStyle/>
          <a:p>
            <a:r>
              <a:rPr lang="en-US"/>
              <a:t>Click to edit Master title style</a:t>
            </a:r>
          </a:p>
        </p:txBody>
      </p:sp>
      <p:sp>
        <p:nvSpPr>
          <p:cNvPr id="3" name="Text Placeholder 2">
            <a:extLst>
              <a:ext uri="{FF2B5EF4-FFF2-40B4-BE49-F238E27FC236}">
                <a16:creationId xmlns:a16="http://schemas.microsoft.com/office/drawing/2014/main" id="{F7470BF6-804C-664B-8C58-A85FF4716976}"/>
              </a:ext>
            </a:extLst>
          </p:cNvPr>
          <p:cNvSpPr>
            <a:spLocks noGrp="1"/>
          </p:cNvSpPr>
          <p:nvPr>
            <p:ph type="body" idx="1"/>
          </p:nvPr>
        </p:nvSpPr>
        <p:spPr>
          <a:xfrm>
            <a:off x="532435" y="1681163"/>
            <a:ext cx="5465141" cy="823912"/>
          </a:xfrm>
        </p:spPr>
        <p:txBody>
          <a:bodyPr lIns="0" tIns="0" rIns="0" bIns="0" anchor="ctr"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E5A4ED-E03F-CB43-9A81-2061F054A100}"/>
              </a:ext>
            </a:extLst>
          </p:cNvPr>
          <p:cNvSpPr>
            <a:spLocks noGrp="1"/>
          </p:cNvSpPr>
          <p:nvPr>
            <p:ph sz="half" idx="2"/>
          </p:nvPr>
        </p:nvSpPr>
        <p:spPr>
          <a:xfrm>
            <a:off x="532435" y="2505075"/>
            <a:ext cx="5465141" cy="368458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A2358A-91F3-DF41-A523-53FA3570EA00}"/>
              </a:ext>
            </a:extLst>
          </p:cNvPr>
          <p:cNvSpPr>
            <a:spLocks noGrp="1"/>
          </p:cNvSpPr>
          <p:nvPr>
            <p:ph type="body" sz="quarter" idx="3"/>
          </p:nvPr>
        </p:nvSpPr>
        <p:spPr>
          <a:xfrm>
            <a:off x="6172199" y="1681163"/>
            <a:ext cx="5487365" cy="823912"/>
          </a:xfrm>
        </p:spPr>
        <p:txBody>
          <a:bodyPr lIns="0" tIns="0" rIns="0" bIns="0" anchor="ctr"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F9E48A8-E06C-744C-82F4-B310B86DE275}"/>
              </a:ext>
            </a:extLst>
          </p:cNvPr>
          <p:cNvSpPr>
            <a:spLocks noGrp="1"/>
          </p:cNvSpPr>
          <p:nvPr>
            <p:ph sz="quarter" idx="4"/>
          </p:nvPr>
        </p:nvSpPr>
        <p:spPr>
          <a:xfrm>
            <a:off x="6172200" y="2505075"/>
            <a:ext cx="5487364" cy="368458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83B8BEB1-895C-094E-9BA5-8D2599542AE2}"/>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13" name="Picture 12">
            <a:extLst>
              <a:ext uri="{FF2B5EF4-FFF2-40B4-BE49-F238E27FC236}">
                <a16:creationId xmlns:a16="http://schemas.microsoft.com/office/drawing/2014/main" id="{D24C81B6-96C5-7342-9DC7-9276531A153C}"/>
              </a:ext>
            </a:extLst>
          </p:cNvPr>
          <p:cNvPicPr>
            <a:picLocks noChangeAspect="1"/>
          </p:cNvPicPr>
          <p:nvPr userDrawn="1"/>
        </p:nvPicPr>
        <p:blipFill>
          <a:blip r:embed="rId2"/>
          <a:stretch>
            <a:fillRect/>
          </a:stretch>
        </p:blipFill>
        <p:spPr>
          <a:xfrm>
            <a:off x="11008490" y="6063455"/>
            <a:ext cx="635642" cy="635642"/>
          </a:xfrm>
          <a:prstGeom prst="rect">
            <a:avLst/>
          </a:prstGeom>
        </p:spPr>
      </p:pic>
      <p:cxnSp>
        <p:nvCxnSpPr>
          <p:cNvPr id="14" name="Straight Connector 13">
            <a:extLst>
              <a:ext uri="{FF2B5EF4-FFF2-40B4-BE49-F238E27FC236}">
                <a16:creationId xmlns:a16="http://schemas.microsoft.com/office/drawing/2014/main" id="{1143D89E-F9F8-2C4E-AFA3-D0786ED7FB89}"/>
              </a:ext>
            </a:extLst>
          </p:cNvPr>
          <p:cNvCxnSpPr>
            <a:cxnSpLocks/>
          </p:cNvCxnSpPr>
          <p:nvPr userDrawn="1"/>
        </p:nvCxnSpPr>
        <p:spPr>
          <a:xfrm>
            <a:off x="542081" y="448492"/>
            <a:ext cx="6884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3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A0E8-0038-7848-A98B-8BAD4635BCE2}"/>
              </a:ext>
            </a:extLst>
          </p:cNvPr>
          <p:cNvSpPr>
            <a:spLocks noGrp="1"/>
          </p:cNvSpPr>
          <p:nvPr>
            <p:ph type="title"/>
          </p:nvPr>
        </p:nvSpPr>
        <p:spPr/>
        <p:txBody>
          <a:bodyPr lIns="0" tIns="0" rIns="0" bIns="0"/>
          <a:lstStyle/>
          <a:p>
            <a:r>
              <a:rPr lang="en-US"/>
              <a:t>Click to edit Master title style</a:t>
            </a:r>
          </a:p>
        </p:txBody>
      </p:sp>
      <p:sp>
        <p:nvSpPr>
          <p:cNvPr id="8" name="Footer Placeholder 7">
            <a:extLst>
              <a:ext uri="{FF2B5EF4-FFF2-40B4-BE49-F238E27FC236}">
                <a16:creationId xmlns:a16="http://schemas.microsoft.com/office/drawing/2014/main" id="{4095DBA2-59A3-2A46-8E91-E6ED46D7D77F}"/>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9" name="Picture 8">
            <a:extLst>
              <a:ext uri="{FF2B5EF4-FFF2-40B4-BE49-F238E27FC236}">
                <a16:creationId xmlns:a16="http://schemas.microsoft.com/office/drawing/2014/main" id="{FCD44E28-84CC-E443-B8B3-956DB611EFD2}"/>
              </a:ext>
            </a:extLst>
          </p:cNvPr>
          <p:cNvPicPr>
            <a:picLocks noChangeAspect="1"/>
          </p:cNvPicPr>
          <p:nvPr userDrawn="1"/>
        </p:nvPicPr>
        <p:blipFill>
          <a:blip r:embed="rId2"/>
          <a:stretch>
            <a:fillRect/>
          </a:stretch>
        </p:blipFill>
        <p:spPr>
          <a:xfrm>
            <a:off x="11008490" y="6063455"/>
            <a:ext cx="635642" cy="635642"/>
          </a:xfrm>
          <a:prstGeom prst="rect">
            <a:avLst/>
          </a:prstGeom>
        </p:spPr>
      </p:pic>
      <p:cxnSp>
        <p:nvCxnSpPr>
          <p:cNvPr id="10" name="Straight Connector 9">
            <a:extLst>
              <a:ext uri="{FF2B5EF4-FFF2-40B4-BE49-F238E27FC236}">
                <a16:creationId xmlns:a16="http://schemas.microsoft.com/office/drawing/2014/main" id="{6471E338-8C58-CC40-BB27-10183D719E04}"/>
              </a:ext>
            </a:extLst>
          </p:cNvPr>
          <p:cNvCxnSpPr>
            <a:cxnSpLocks/>
          </p:cNvCxnSpPr>
          <p:nvPr userDrawn="1"/>
        </p:nvCxnSpPr>
        <p:spPr>
          <a:xfrm>
            <a:off x="542081" y="448492"/>
            <a:ext cx="6884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6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8E10E82-D0F1-A745-9492-974888FB3201}"/>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8" name="Picture 7">
            <a:extLst>
              <a:ext uri="{FF2B5EF4-FFF2-40B4-BE49-F238E27FC236}">
                <a16:creationId xmlns:a16="http://schemas.microsoft.com/office/drawing/2014/main" id="{2C7E6260-A1F2-B048-A4F0-42395DA6DD09}"/>
              </a:ext>
            </a:extLst>
          </p:cNvPr>
          <p:cNvPicPr>
            <a:picLocks noChangeAspect="1"/>
          </p:cNvPicPr>
          <p:nvPr userDrawn="1"/>
        </p:nvPicPr>
        <p:blipFill>
          <a:blip r:embed="rId2"/>
          <a:stretch>
            <a:fillRect/>
          </a:stretch>
        </p:blipFill>
        <p:spPr>
          <a:xfrm>
            <a:off x="11008490" y="6063455"/>
            <a:ext cx="635642" cy="635642"/>
          </a:xfrm>
          <a:prstGeom prst="rect">
            <a:avLst/>
          </a:prstGeom>
        </p:spPr>
      </p:pic>
    </p:spTree>
    <p:extLst>
      <p:ext uri="{BB962C8B-B14F-4D97-AF65-F5344CB8AC3E}">
        <p14:creationId xmlns:p14="http://schemas.microsoft.com/office/powerpoint/2010/main" val="225783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6516-76B0-574C-AD34-4ED11B945D3A}"/>
              </a:ext>
            </a:extLst>
          </p:cNvPr>
          <p:cNvSpPr>
            <a:spLocks noGrp="1"/>
          </p:cNvSpPr>
          <p:nvPr>
            <p:ph type="title"/>
          </p:nvPr>
        </p:nvSpPr>
        <p:spPr>
          <a:xfrm>
            <a:off x="532436" y="987424"/>
            <a:ext cx="4239590" cy="1069975"/>
          </a:xfrm>
        </p:spPr>
        <p:txBody>
          <a:bodyPr lIns="0" tIns="0" rIns="0" bIns="0" anchor="ctr"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EEEF11-28F0-EE4C-9F70-473904207EDB}"/>
              </a:ext>
            </a:extLst>
          </p:cNvPr>
          <p:cNvSpPr>
            <a:spLocks noGrp="1"/>
          </p:cNvSpPr>
          <p:nvPr>
            <p:ph idx="1"/>
          </p:nvPr>
        </p:nvSpPr>
        <p:spPr>
          <a:xfrm>
            <a:off x="5183188" y="987425"/>
            <a:ext cx="6476376" cy="487362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8DA1B5-C1D5-244E-AF81-1E5BF8E0186B}"/>
              </a:ext>
            </a:extLst>
          </p:cNvPr>
          <p:cNvSpPr>
            <a:spLocks noGrp="1"/>
          </p:cNvSpPr>
          <p:nvPr>
            <p:ph type="body" sz="half" idx="2"/>
          </p:nvPr>
        </p:nvSpPr>
        <p:spPr>
          <a:xfrm>
            <a:off x="532436" y="2057400"/>
            <a:ext cx="4239590" cy="3811588"/>
          </a:xfrm>
        </p:spPr>
        <p:txBody>
          <a:bodyPr lIns="0" tIns="18288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9">
            <a:extLst>
              <a:ext uri="{FF2B5EF4-FFF2-40B4-BE49-F238E27FC236}">
                <a16:creationId xmlns:a16="http://schemas.microsoft.com/office/drawing/2014/main" id="{6167DAAE-E5AE-A34F-A968-3FEA469B754E}"/>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11" name="Picture 10">
            <a:extLst>
              <a:ext uri="{FF2B5EF4-FFF2-40B4-BE49-F238E27FC236}">
                <a16:creationId xmlns:a16="http://schemas.microsoft.com/office/drawing/2014/main" id="{5F334B8F-F06D-3A40-ACEF-724678BCCCD2}"/>
              </a:ext>
            </a:extLst>
          </p:cNvPr>
          <p:cNvPicPr>
            <a:picLocks noChangeAspect="1"/>
          </p:cNvPicPr>
          <p:nvPr userDrawn="1"/>
        </p:nvPicPr>
        <p:blipFill>
          <a:blip r:embed="rId2"/>
          <a:stretch>
            <a:fillRect/>
          </a:stretch>
        </p:blipFill>
        <p:spPr>
          <a:xfrm>
            <a:off x="11008490" y="6063455"/>
            <a:ext cx="635642" cy="635642"/>
          </a:xfrm>
          <a:prstGeom prst="rect">
            <a:avLst/>
          </a:prstGeom>
        </p:spPr>
      </p:pic>
    </p:spTree>
    <p:extLst>
      <p:ext uri="{BB962C8B-B14F-4D97-AF65-F5344CB8AC3E}">
        <p14:creationId xmlns:p14="http://schemas.microsoft.com/office/powerpoint/2010/main" val="140957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A82E-32E1-4549-9449-0C830E9E58D7}"/>
              </a:ext>
            </a:extLst>
          </p:cNvPr>
          <p:cNvSpPr>
            <a:spLocks noGrp="1"/>
          </p:cNvSpPr>
          <p:nvPr>
            <p:ph type="title"/>
          </p:nvPr>
        </p:nvSpPr>
        <p:spPr>
          <a:xfrm>
            <a:off x="532436" y="987424"/>
            <a:ext cx="5168452" cy="1069975"/>
          </a:xfrm>
        </p:spPr>
        <p:txBody>
          <a:bodyPr lIns="0" tIns="0" rIns="0" bIns="0" anchor="ctr"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1CE541E-E3F9-E84A-A0B5-A3A29ABDF9CA}"/>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F043B7-2BED-094C-BB6D-29EC6CA7F3FF}"/>
              </a:ext>
            </a:extLst>
          </p:cNvPr>
          <p:cNvSpPr>
            <a:spLocks noGrp="1"/>
          </p:cNvSpPr>
          <p:nvPr>
            <p:ph type="body" sz="half" idx="2"/>
          </p:nvPr>
        </p:nvSpPr>
        <p:spPr>
          <a:xfrm>
            <a:off x="532435" y="2057400"/>
            <a:ext cx="5168453" cy="3811588"/>
          </a:xfrm>
        </p:spPr>
        <p:txBody>
          <a:bodyPr lIns="0" tIns="18288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9">
            <a:extLst>
              <a:ext uri="{FF2B5EF4-FFF2-40B4-BE49-F238E27FC236}">
                <a16:creationId xmlns:a16="http://schemas.microsoft.com/office/drawing/2014/main" id="{FBCC5FFB-E0F2-BF4B-A464-6369ECB16D0E}"/>
              </a:ext>
            </a:extLst>
          </p:cNvPr>
          <p:cNvSpPr>
            <a:spLocks noGrp="1"/>
          </p:cNvSpPr>
          <p:nvPr>
            <p:ph type="ftr" sz="quarter" idx="10"/>
          </p:nvPr>
        </p:nvSpPr>
        <p:spPr/>
        <p:txBody>
          <a:bodyPr/>
          <a:lstStyle/>
          <a:p>
            <a:r>
              <a:rPr lang="en-US"/>
              <a:t>&lt;#&gt;  |  CompetitivePower.org  |  ©2019 Texas Competitive Power Advocates. All rights reserved.</a:t>
            </a:r>
            <a:endParaRPr lang="en-US" dirty="0"/>
          </a:p>
        </p:txBody>
      </p:sp>
      <p:pic>
        <p:nvPicPr>
          <p:cNvPr id="11" name="Picture 10">
            <a:extLst>
              <a:ext uri="{FF2B5EF4-FFF2-40B4-BE49-F238E27FC236}">
                <a16:creationId xmlns:a16="http://schemas.microsoft.com/office/drawing/2014/main" id="{23AA8EB1-E8DA-2849-A495-B65D28A5B7C3}"/>
              </a:ext>
            </a:extLst>
          </p:cNvPr>
          <p:cNvPicPr>
            <a:picLocks noChangeAspect="1"/>
          </p:cNvPicPr>
          <p:nvPr userDrawn="1"/>
        </p:nvPicPr>
        <p:blipFill>
          <a:blip r:embed="rId2"/>
          <a:stretch>
            <a:fillRect/>
          </a:stretch>
        </p:blipFill>
        <p:spPr>
          <a:xfrm>
            <a:off x="11008490" y="6063455"/>
            <a:ext cx="635642" cy="635642"/>
          </a:xfrm>
          <a:prstGeom prst="rect">
            <a:avLst/>
          </a:prstGeom>
        </p:spPr>
      </p:pic>
    </p:spTree>
    <p:extLst>
      <p:ext uri="{BB962C8B-B14F-4D97-AF65-F5344CB8AC3E}">
        <p14:creationId xmlns:p14="http://schemas.microsoft.com/office/powerpoint/2010/main" val="324523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6F345B-1986-A842-81D2-58FEA66F89F6}"/>
              </a:ext>
            </a:extLst>
          </p:cNvPr>
          <p:cNvSpPr>
            <a:spLocks noGrp="1"/>
          </p:cNvSpPr>
          <p:nvPr>
            <p:ph type="title"/>
          </p:nvPr>
        </p:nvSpPr>
        <p:spPr>
          <a:xfrm>
            <a:off x="532435" y="365125"/>
            <a:ext cx="11111697"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AC2BE1-41B6-BE41-A2AB-085A8B0E2562}"/>
              </a:ext>
            </a:extLst>
          </p:cNvPr>
          <p:cNvSpPr>
            <a:spLocks noGrp="1"/>
          </p:cNvSpPr>
          <p:nvPr>
            <p:ph type="body" idx="1"/>
          </p:nvPr>
        </p:nvSpPr>
        <p:spPr>
          <a:xfrm>
            <a:off x="532435" y="1825625"/>
            <a:ext cx="11111697"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7">
            <a:extLst>
              <a:ext uri="{FF2B5EF4-FFF2-40B4-BE49-F238E27FC236}">
                <a16:creationId xmlns:a16="http://schemas.microsoft.com/office/drawing/2014/main" id="{2CC528C4-E630-B541-81B5-8089B39B1B68}"/>
              </a:ext>
            </a:extLst>
          </p:cNvPr>
          <p:cNvSpPr>
            <a:spLocks noGrp="1"/>
          </p:cNvSpPr>
          <p:nvPr>
            <p:ph type="ftr" sz="quarter" idx="3"/>
          </p:nvPr>
        </p:nvSpPr>
        <p:spPr>
          <a:xfrm>
            <a:off x="532435" y="6356350"/>
            <a:ext cx="7620965" cy="365125"/>
          </a:xfrm>
          <a:prstGeom prst="rect">
            <a:avLst/>
          </a:prstGeom>
        </p:spPr>
        <p:txBody>
          <a:bodyPr vert="horz" lIns="0" tIns="0" rIns="0" bIns="0" rtlCol="0" anchor="ctr"/>
          <a:lstStyle>
            <a:lvl1pPr algn="l">
              <a:defRPr sz="900" b="0" i="0">
                <a:solidFill>
                  <a:schemeClr val="tx2"/>
                </a:solidFill>
                <a:latin typeface="Roboto" panose="02000000000000000000" pitchFamily="2" charset="0"/>
                <a:ea typeface="Roboto" panose="02000000000000000000" pitchFamily="2" charset="0"/>
              </a:defRPr>
            </a:lvl1pPr>
          </a:lstStyle>
          <a:p>
            <a:r>
              <a:rPr lang="en-US" b="1" dirty="0">
                <a:solidFill>
                  <a:schemeClr val="accent1"/>
                </a:solidFill>
              </a:rPr>
              <a:t>&lt;#&gt; </a:t>
            </a:r>
            <a:r>
              <a:rPr lang="en-US" dirty="0"/>
              <a:t> |  </a:t>
            </a:r>
            <a:r>
              <a:rPr lang="en-US" b="1" dirty="0" err="1"/>
              <a:t>CompetitivePower.org</a:t>
            </a:r>
            <a:r>
              <a:rPr lang="en-US" b="1" dirty="0"/>
              <a:t>  </a:t>
            </a:r>
            <a:r>
              <a:rPr lang="en-US" dirty="0"/>
              <a:t>|  ©2019 Texas Competitive Power Advocates. All rights reserved.</a:t>
            </a:r>
          </a:p>
        </p:txBody>
      </p:sp>
    </p:spTree>
    <p:extLst>
      <p:ext uri="{BB962C8B-B14F-4D97-AF65-F5344CB8AC3E}">
        <p14:creationId xmlns:p14="http://schemas.microsoft.com/office/powerpoint/2010/main" val="324843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125000"/>
        </a:lnSpc>
        <a:spcBef>
          <a:spcPts val="1000"/>
        </a:spcBef>
        <a:buClr>
          <a:schemeClr val="accent1"/>
        </a:buClr>
        <a:buSzPct val="115000"/>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125000"/>
        </a:lnSpc>
        <a:spcBef>
          <a:spcPts val="500"/>
        </a:spcBef>
        <a:buClr>
          <a:schemeClr val="accent1"/>
        </a:buClr>
        <a:buSzPct val="115000"/>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125000"/>
        </a:lnSpc>
        <a:spcBef>
          <a:spcPts val="500"/>
        </a:spcBef>
        <a:buClr>
          <a:schemeClr val="accent1"/>
        </a:buClr>
        <a:buSzPct val="115000"/>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125000"/>
        </a:lnSpc>
        <a:spcBef>
          <a:spcPts val="500"/>
        </a:spcBef>
        <a:buClr>
          <a:schemeClr val="accent1"/>
        </a:buClr>
        <a:buSzPct val="115000"/>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125000"/>
        </a:lnSpc>
        <a:spcBef>
          <a:spcPts val="500"/>
        </a:spcBef>
        <a:buClr>
          <a:schemeClr val="accent1"/>
        </a:buClr>
        <a:buSzPct val="115000"/>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B67447-035D-9748-A216-DB7C0FE2B443}"/>
              </a:ext>
            </a:extLst>
          </p:cNvPr>
          <p:cNvPicPr>
            <a:picLocks noChangeAspect="1"/>
          </p:cNvPicPr>
          <p:nvPr/>
        </p:nvPicPr>
        <p:blipFill>
          <a:blip r:embed="rId3"/>
          <a:srcRect/>
          <a:stretch/>
        </p:blipFill>
        <p:spPr>
          <a:xfrm>
            <a:off x="0" y="0"/>
            <a:ext cx="12192002" cy="6858000"/>
          </a:xfrm>
          <a:prstGeom prst="rect">
            <a:avLst/>
          </a:prstGeom>
        </p:spPr>
      </p:pic>
      <p:sp>
        <p:nvSpPr>
          <p:cNvPr id="4" name="Rectangle 3">
            <a:extLst>
              <a:ext uri="{FF2B5EF4-FFF2-40B4-BE49-F238E27FC236}">
                <a16:creationId xmlns:a16="http://schemas.microsoft.com/office/drawing/2014/main" id="{AC10BC2E-032C-7548-B354-6A14DA282FC3}"/>
              </a:ext>
            </a:extLst>
          </p:cNvPr>
          <p:cNvSpPr/>
          <p:nvPr/>
        </p:nvSpPr>
        <p:spPr>
          <a:xfrm>
            <a:off x="0" y="0"/>
            <a:ext cx="6096000" cy="685800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189A3C-4320-0447-A538-ABE8E4BB950A}"/>
              </a:ext>
            </a:extLst>
          </p:cNvPr>
          <p:cNvSpPr>
            <a:spLocks noGrp="1"/>
          </p:cNvSpPr>
          <p:nvPr>
            <p:ph type="ctrTitle"/>
          </p:nvPr>
        </p:nvSpPr>
        <p:spPr>
          <a:xfrm>
            <a:off x="266217" y="1124465"/>
            <a:ext cx="5563565" cy="2842680"/>
          </a:xfrm>
        </p:spPr>
        <p:txBody>
          <a:bodyPr/>
          <a:lstStyle/>
          <a:p>
            <a:pPr algn="ctr"/>
            <a:r>
              <a:rPr lang="en-US" b="1" cap="all" dirty="0"/>
              <a:t>TCPA RECOMMENDATIONS ON OUTAGE CAPACITY Limits</a:t>
            </a:r>
            <a:endParaRPr lang="en-US" sz="4400" i="1" dirty="0"/>
          </a:p>
        </p:txBody>
      </p:sp>
      <p:pic>
        <p:nvPicPr>
          <p:cNvPr id="6" name="Picture 5">
            <a:extLst>
              <a:ext uri="{FF2B5EF4-FFF2-40B4-BE49-F238E27FC236}">
                <a16:creationId xmlns:a16="http://schemas.microsoft.com/office/drawing/2014/main" id="{84D682FC-87A2-A54F-9F5B-F93F8574910C}"/>
              </a:ext>
            </a:extLst>
          </p:cNvPr>
          <p:cNvPicPr>
            <a:picLocks noChangeAspect="1"/>
          </p:cNvPicPr>
          <p:nvPr/>
        </p:nvPicPr>
        <p:blipFill>
          <a:blip r:embed="rId4"/>
          <a:stretch>
            <a:fillRect/>
          </a:stretch>
        </p:blipFill>
        <p:spPr>
          <a:xfrm>
            <a:off x="532436" y="4909960"/>
            <a:ext cx="1307653" cy="1307653"/>
          </a:xfrm>
          <a:prstGeom prst="rect">
            <a:avLst/>
          </a:prstGeom>
        </p:spPr>
      </p:pic>
      <p:cxnSp>
        <p:nvCxnSpPr>
          <p:cNvPr id="9" name="Straight Connector 8">
            <a:extLst>
              <a:ext uri="{FF2B5EF4-FFF2-40B4-BE49-F238E27FC236}">
                <a16:creationId xmlns:a16="http://schemas.microsoft.com/office/drawing/2014/main" id="{04320E99-9BDE-9944-9DA4-0927CC62661D}"/>
              </a:ext>
            </a:extLst>
          </p:cNvPr>
          <p:cNvCxnSpPr>
            <a:cxnSpLocks/>
          </p:cNvCxnSpPr>
          <p:nvPr/>
        </p:nvCxnSpPr>
        <p:spPr>
          <a:xfrm>
            <a:off x="532435" y="1007003"/>
            <a:ext cx="6867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7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0198-AF3B-4D44-B98F-6ED537763554}"/>
              </a:ext>
            </a:extLst>
          </p:cNvPr>
          <p:cNvSpPr>
            <a:spLocks noGrp="1"/>
          </p:cNvSpPr>
          <p:nvPr>
            <p:ph type="title"/>
          </p:nvPr>
        </p:nvSpPr>
        <p:spPr>
          <a:xfrm>
            <a:off x="136478" y="683033"/>
            <a:ext cx="5959522" cy="1022113"/>
          </a:xfrm>
          <a:solidFill>
            <a:schemeClr val="accent2"/>
          </a:solidFill>
        </p:spPr>
        <p:txBody>
          <a:bodyPr>
            <a:normAutofit/>
          </a:bodyPr>
          <a:lstStyle/>
          <a:p>
            <a:r>
              <a:rPr lang="en-US" sz="3200" dirty="0">
                <a:solidFill>
                  <a:schemeClr val="bg1"/>
                </a:solidFill>
              </a:rPr>
              <a:t>  TCPA: Who We Are</a:t>
            </a:r>
          </a:p>
        </p:txBody>
      </p:sp>
      <p:sp>
        <p:nvSpPr>
          <p:cNvPr id="5" name="Content Placeholder 4">
            <a:extLst>
              <a:ext uri="{FF2B5EF4-FFF2-40B4-BE49-F238E27FC236}">
                <a16:creationId xmlns:a16="http://schemas.microsoft.com/office/drawing/2014/main" id="{45BD3FE4-7261-D342-92B3-8CC53277F5C6}"/>
              </a:ext>
            </a:extLst>
          </p:cNvPr>
          <p:cNvSpPr>
            <a:spLocks noGrp="1"/>
          </p:cNvSpPr>
          <p:nvPr>
            <p:ph idx="1"/>
          </p:nvPr>
        </p:nvSpPr>
        <p:spPr>
          <a:xfrm>
            <a:off x="136477" y="2194564"/>
            <a:ext cx="5774481" cy="4231403"/>
          </a:xfrm>
        </p:spPr>
        <p:txBody>
          <a:bodyPr lIns="274320">
            <a:noAutofit/>
          </a:bodyPr>
          <a:lstStyle/>
          <a:p>
            <a:pPr marL="0" indent="0">
              <a:lnSpc>
                <a:spcPct val="115000"/>
              </a:lnSpc>
              <a:buNone/>
            </a:pPr>
            <a:endParaRPr lang="en-US" sz="2200" dirty="0">
              <a:latin typeface="Arial" panose="020B0604020202020204" pitchFamily="34" charset="0"/>
              <a:cs typeface="Arial" panose="020B0604020202020204" pitchFamily="34" charset="0"/>
            </a:endParaRPr>
          </a:p>
          <a:p>
            <a:pPr marL="0" indent="0">
              <a:lnSpc>
                <a:spcPct val="115000"/>
              </a:lnSpc>
              <a:buNone/>
            </a:pPr>
            <a:r>
              <a:rPr lang="en-US" sz="2200" dirty="0">
                <a:latin typeface="Arial" panose="020B0604020202020204" pitchFamily="34" charset="0"/>
                <a:cs typeface="Arial" panose="020B0604020202020204" pitchFamily="34" charset="0"/>
              </a:rPr>
              <a:t>Texas Competitive Power Advocates (TCPA) is a trade association that represents independent power generators and wholesale power marketers with investments in Texas and ERCOT’s wholesale electric market. Our assets represent approximately 56,000 MW in ERCOT with more than 75% in thermal dispatchable resources.</a:t>
            </a:r>
          </a:p>
          <a:p>
            <a:pPr marL="0" indent="0">
              <a:lnSpc>
                <a:spcPct val="115000"/>
              </a:lnSpc>
              <a:buNone/>
            </a:pPr>
            <a:endParaRPr lang="en-US" sz="2200" dirty="0">
              <a:latin typeface="Arial" panose="020B0604020202020204" pitchFamily="34" charset="0"/>
              <a:cs typeface="Arial" panose="020B0604020202020204" pitchFamily="34" charset="0"/>
            </a:endParaRPr>
          </a:p>
          <a:p>
            <a:pPr marL="0" indent="0">
              <a:lnSpc>
                <a:spcPct val="115000"/>
              </a:lnSpc>
              <a:spcBef>
                <a:spcPts val="0"/>
              </a:spcBef>
              <a:buNone/>
            </a:pPr>
            <a:endParaRPr lang="en-US" sz="22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BA02949-E632-47D6-A98D-77C5CC63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2B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D0BC50C1-C79A-4C87-BAB0-5C89FCD5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631" y="484632"/>
            <a:ext cx="512559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F6D0A9-94A3-A54B-B4DE-9FB2611529EC}"/>
              </a:ext>
            </a:extLst>
          </p:cNvPr>
          <p:cNvPicPr>
            <a:picLocks noChangeAspect="1"/>
          </p:cNvPicPr>
          <p:nvPr/>
        </p:nvPicPr>
        <p:blipFill>
          <a:blip r:embed="rId3"/>
          <a:stretch>
            <a:fillRect/>
          </a:stretch>
        </p:blipFill>
        <p:spPr>
          <a:xfrm>
            <a:off x="9427971" y="432771"/>
            <a:ext cx="2705100" cy="12573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AE4D177-ED97-C44A-A8A3-4F97B46D3555}"/>
              </a:ext>
            </a:extLst>
          </p:cNvPr>
          <p:cNvPicPr>
            <a:picLocks noChangeAspect="1"/>
          </p:cNvPicPr>
          <p:nvPr/>
        </p:nvPicPr>
        <p:blipFill>
          <a:blip r:embed="rId4"/>
          <a:stretch>
            <a:fillRect/>
          </a:stretch>
        </p:blipFill>
        <p:spPr>
          <a:xfrm>
            <a:off x="9388855" y="2022471"/>
            <a:ext cx="2095500" cy="12446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A629B8A3-E1AD-0346-A52B-122425479264}"/>
              </a:ext>
            </a:extLst>
          </p:cNvPr>
          <p:cNvPicPr>
            <a:picLocks noChangeAspect="1"/>
          </p:cNvPicPr>
          <p:nvPr/>
        </p:nvPicPr>
        <p:blipFill>
          <a:blip r:embed="rId5"/>
          <a:stretch>
            <a:fillRect/>
          </a:stretch>
        </p:blipFill>
        <p:spPr>
          <a:xfrm>
            <a:off x="6659916" y="425977"/>
            <a:ext cx="1691205" cy="1231013"/>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FF0D0358-1FCA-EA4C-9059-6AC8C52EF820}"/>
              </a:ext>
            </a:extLst>
          </p:cNvPr>
          <p:cNvPicPr>
            <a:picLocks noChangeAspect="1"/>
          </p:cNvPicPr>
          <p:nvPr/>
        </p:nvPicPr>
        <p:blipFill>
          <a:blip r:embed="rId6"/>
          <a:stretch>
            <a:fillRect/>
          </a:stretch>
        </p:blipFill>
        <p:spPr>
          <a:xfrm>
            <a:off x="8232559" y="1675305"/>
            <a:ext cx="2810197" cy="63605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2CAA54B-2FB0-FF45-A701-1D989C4E87AC}"/>
              </a:ext>
            </a:extLst>
          </p:cNvPr>
          <p:cNvPicPr>
            <a:picLocks noChangeAspect="1"/>
          </p:cNvPicPr>
          <p:nvPr/>
        </p:nvPicPr>
        <p:blipFill>
          <a:blip r:embed="rId7"/>
          <a:stretch>
            <a:fillRect/>
          </a:stretch>
        </p:blipFill>
        <p:spPr>
          <a:xfrm>
            <a:off x="4084144" y="137326"/>
            <a:ext cx="1924659" cy="1924659"/>
          </a:xfrm>
          <a:prstGeom prst="rect">
            <a:avLst/>
          </a:prstGeom>
        </p:spPr>
      </p:pic>
      <p:pic>
        <p:nvPicPr>
          <p:cNvPr id="4" name="Picture 3">
            <a:extLst>
              <a:ext uri="{FF2B5EF4-FFF2-40B4-BE49-F238E27FC236}">
                <a16:creationId xmlns:a16="http://schemas.microsoft.com/office/drawing/2014/main" id="{9779832D-DFF6-4A4C-B466-55B9CB200253}"/>
              </a:ext>
            </a:extLst>
          </p:cNvPr>
          <p:cNvPicPr>
            <a:picLocks noChangeAspect="1"/>
          </p:cNvPicPr>
          <p:nvPr/>
        </p:nvPicPr>
        <p:blipFill>
          <a:blip r:embed="rId8"/>
          <a:stretch>
            <a:fillRect/>
          </a:stretch>
        </p:blipFill>
        <p:spPr>
          <a:xfrm>
            <a:off x="6558743" y="2389549"/>
            <a:ext cx="2907359" cy="800191"/>
          </a:xfrm>
          <a:prstGeom prst="rect">
            <a:avLst/>
          </a:prstGeom>
        </p:spPr>
      </p:pic>
      <p:pic>
        <p:nvPicPr>
          <p:cNvPr id="14" name="Picture 13">
            <a:extLst>
              <a:ext uri="{FF2B5EF4-FFF2-40B4-BE49-F238E27FC236}">
                <a16:creationId xmlns:a16="http://schemas.microsoft.com/office/drawing/2014/main" id="{A249F4CA-6B1D-0C4D-8A79-585C1D725E93}"/>
              </a:ext>
            </a:extLst>
          </p:cNvPr>
          <p:cNvPicPr>
            <a:picLocks noChangeAspect="1"/>
          </p:cNvPicPr>
          <p:nvPr/>
        </p:nvPicPr>
        <p:blipFill>
          <a:blip r:embed="rId9"/>
          <a:stretch>
            <a:fillRect/>
          </a:stretch>
        </p:blipFill>
        <p:spPr>
          <a:xfrm>
            <a:off x="6353069" y="1589061"/>
            <a:ext cx="1940728" cy="89572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5B706DB-C700-2749-B701-C62F1F822287}"/>
              </a:ext>
            </a:extLst>
          </p:cNvPr>
          <p:cNvPicPr>
            <a:picLocks noChangeAspect="1"/>
          </p:cNvPicPr>
          <p:nvPr/>
        </p:nvPicPr>
        <p:blipFill>
          <a:blip r:embed="rId10"/>
          <a:stretch>
            <a:fillRect/>
          </a:stretch>
        </p:blipFill>
        <p:spPr>
          <a:xfrm>
            <a:off x="8256293" y="417696"/>
            <a:ext cx="1339785" cy="1287450"/>
          </a:xfrm>
          <a:prstGeom prst="rect">
            <a:avLst/>
          </a:prstGeom>
          <a:ln>
            <a:noFill/>
          </a:ln>
          <a:effectLst>
            <a:outerShdw blurRad="292100" dist="139700" dir="2700000" algn="tl" rotWithShape="0">
              <a:srgbClr val="333333">
                <a:alpha val="65000"/>
              </a:srgbClr>
            </a:outerShdw>
          </a:effectLst>
        </p:spPr>
      </p:pic>
      <p:pic>
        <p:nvPicPr>
          <p:cNvPr id="1026" name="Picture 2" descr="Logo&#10;&#10;Description automatically generated">
            <a:extLst>
              <a:ext uri="{FF2B5EF4-FFF2-40B4-BE49-F238E27FC236}">
                <a16:creationId xmlns:a16="http://schemas.microsoft.com/office/drawing/2014/main" id="{04643FD3-6293-3042-C0A5-8604FC0655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0157" y="4032658"/>
            <a:ext cx="2421522" cy="4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ack and white logo&#10;&#10;AI-generated content may be incorrect.">
            <a:extLst>
              <a:ext uri="{FF2B5EF4-FFF2-40B4-BE49-F238E27FC236}">
                <a16:creationId xmlns:a16="http://schemas.microsoft.com/office/drawing/2014/main" id="{A92EAAD7-1763-959C-889A-1F15FACD146C}"/>
              </a:ext>
            </a:extLst>
          </p:cNvPr>
          <p:cNvPicPr>
            <a:picLocks noChangeAspect="1"/>
          </p:cNvPicPr>
          <p:nvPr/>
        </p:nvPicPr>
        <p:blipFill>
          <a:blip r:embed="rId12"/>
          <a:stretch>
            <a:fillRect/>
          </a:stretch>
        </p:blipFill>
        <p:spPr>
          <a:xfrm>
            <a:off x="6612940" y="4457032"/>
            <a:ext cx="2686188" cy="812842"/>
          </a:xfrm>
          <a:prstGeom prst="rect">
            <a:avLst/>
          </a:prstGeom>
          <a:effectLst>
            <a:outerShdw blurRad="50800" dist="50800" dir="5400000" algn="ctr" rotWithShape="0">
              <a:schemeClr val="tx1"/>
            </a:outerShdw>
          </a:effectLst>
        </p:spPr>
      </p:pic>
      <p:pic>
        <p:nvPicPr>
          <p:cNvPr id="22" name="Picture 21" descr="A logo with blue and green letters&#10;&#10;AI-generated content may be incorrect.">
            <a:extLst>
              <a:ext uri="{FF2B5EF4-FFF2-40B4-BE49-F238E27FC236}">
                <a16:creationId xmlns:a16="http://schemas.microsoft.com/office/drawing/2014/main" id="{E6E262BF-DC0C-04CB-ED73-859518D82221}"/>
              </a:ext>
            </a:extLst>
          </p:cNvPr>
          <p:cNvPicPr>
            <a:picLocks noChangeAspect="1"/>
          </p:cNvPicPr>
          <p:nvPr/>
        </p:nvPicPr>
        <p:blipFill>
          <a:blip r:embed="rId13"/>
          <a:stretch>
            <a:fillRect/>
          </a:stretch>
        </p:blipFill>
        <p:spPr>
          <a:xfrm>
            <a:off x="9192918" y="3363784"/>
            <a:ext cx="2487374" cy="750577"/>
          </a:xfrm>
          <a:prstGeom prst="rect">
            <a:avLst/>
          </a:prstGeom>
        </p:spPr>
      </p:pic>
      <p:pic>
        <p:nvPicPr>
          <p:cNvPr id="26" name="Picture 25" descr="A white letter on a black background&#10;&#10;AI-generated content may be incorrect.">
            <a:extLst>
              <a:ext uri="{FF2B5EF4-FFF2-40B4-BE49-F238E27FC236}">
                <a16:creationId xmlns:a16="http://schemas.microsoft.com/office/drawing/2014/main" id="{6EEFB067-A294-1715-19B5-ECABDD796A5C}"/>
              </a:ext>
            </a:extLst>
          </p:cNvPr>
          <p:cNvPicPr>
            <a:picLocks noChangeAspect="1"/>
          </p:cNvPicPr>
          <p:nvPr/>
        </p:nvPicPr>
        <p:blipFill>
          <a:blip r:embed="rId14"/>
          <a:stretch>
            <a:fillRect/>
          </a:stretch>
        </p:blipFill>
        <p:spPr>
          <a:xfrm>
            <a:off x="6659916" y="5549391"/>
            <a:ext cx="5343525" cy="476250"/>
          </a:xfrm>
          <a:prstGeom prst="rect">
            <a:avLst/>
          </a:prstGeom>
          <a:effectLst>
            <a:outerShdw blurRad="50800" dist="50800" dir="5400000" algn="ctr" rotWithShape="0">
              <a:schemeClr val="tx1"/>
            </a:outerShdw>
          </a:effectLst>
        </p:spPr>
      </p:pic>
      <p:pic>
        <p:nvPicPr>
          <p:cNvPr id="6" name="Picture 5" descr="A close-up of a logo&#10;&#10;AI-generated content may be incorrect.">
            <a:extLst>
              <a:ext uri="{FF2B5EF4-FFF2-40B4-BE49-F238E27FC236}">
                <a16:creationId xmlns:a16="http://schemas.microsoft.com/office/drawing/2014/main" id="{324811CA-FCFD-FC37-E3B9-A03C8331A4E1}"/>
              </a:ext>
            </a:extLst>
          </p:cNvPr>
          <p:cNvPicPr>
            <a:picLocks noChangeAspect="1"/>
          </p:cNvPicPr>
          <p:nvPr/>
        </p:nvPicPr>
        <p:blipFill>
          <a:blip r:embed="rId15"/>
          <a:stretch>
            <a:fillRect/>
          </a:stretch>
        </p:blipFill>
        <p:spPr>
          <a:xfrm>
            <a:off x="9366266" y="4424189"/>
            <a:ext cx="2686188" cy="1099271"/>
          </a:xfrm>
          <a:prstGeom prst="rect">
            <a:avLst/>
          </a:prstGeom>
        </p:spPr>
      </p:pic>
      <p:pic>
        <p:nvPicPr>
          <p:cNvPr id="10" name="Picture 9" descr="A logo with blue and green squares&#10;&#10;AI-generated content may be incorrect.">
            <a:extLst>
              <a:ext uri="{FF2B5EF4-FFF2-40B4-BE49-F238E27FC236}">
                <a16:creationId xmlns:a16="http://schemas.microsoft.com/office/drawing/2014/main" id="{37BADAF8-1520-AC8C-A370-0E3252602F66}"/>
              </a:ext>
            </a:extLst>
          </p:cNvPr>
          <p:cNvPicPr>
            <a:picLocks noChangeAspect="1"/>
          </p:cNvPicPr>
          <p:nvPr/>
        </p:nvPicPr>
        <p:blipFill>
          <a:blip r:embed="rId16"/>
          <a:stretch>
            <a:fillRect/>
          </a:stretch>
        </p:blipFill>
        <p:spPr>
          <a:xfrm>
            <a:off x="6283414" y="3294207"/>
            <a:ext cx="2857143" cy="666667"/>
          </a:xfrm>
          <a:prstGeom prst="rect">
            <a:avLst/>
          </a:prstGeom>
        </p:spPr>
      </p:pic>
    </p:spTree>
    <p:extLst>
      <p:ext uri="{BB962C8B-B14F-4D97-AF65-F5344CB8AC3E}">
        <p14:creationId xmlns:p14="http://schemas.microsoft.com/office/powerpoint/2010/main" val="141192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D688-E767-4774-A8BA-1C3CE41891B6}"/>
              </a:ext>
            </a:extLst>
          </p:cNvPr>
          <p:cNvSpPr>
            <a:spLocks noGrp="1"/>
          </p:cNvSpPr>
          <p:nvPr>
            <p:ph type="title"/>
          </p:nvPr>
        </p:nvSpPr>
        <p:spPr/>
        <p:txBody>
          <a:bodyPr/>
          <a:lstStyle/>
          <a:p>
            <a:r>
              <a:rPr lang="en-US" b="1" dirty="0">
                <a:solidFill>
                  <a:schemeClr val="accent2"/>
                </a:solidFill>
              </a:rPr>
              <a:t>SB3 (87</a:t>
            </a:r>
            <a:r>
              <a:rPr lang="en-US" b="1" baseline="30000" dirty="0">
                <a:solidFill>
                  <a:schemeClr val="accent2"/>
                </a:solidFill>
              </a:rPr>
              <a:t>th</a:t>
            </a:r>
            <a:r>
              <a:rPr lang="en-US" b="1" dirty="0">
                <a:solidFill>
                  <a:schemeClr val="accent2"/>
                </a:solidFill>
              </a:rPr>
              <a:t> Legislature)</a:t>
            </a:r>
          </a:p>
        </p:txBody>
      </p:sp>
      <p:sp>
        <p:nvSpPr>
          <p:cNvPr id="5" name="Content Placeholder 4">
            <a:extLst>
              <a:ext uri="{FF2B5EF4-FFF2-40B4-BE49-F238E27FC236}">
                <a16:creationId xmlns:a16="http://schemas.microsoft.com/office/drawing/2014/main" id="{160F83BD-6E14-7975-76EC-9A34A50EB07F}"/>
              </a:ext>
            </a:extLst>
          </p:cNvPr>
          <p:cNvSpPr>
            <a:spLocks noGrp="1"/>
          </p:cNvSpPr>
          <p:nvPr>
            <p:ph idx="1"/>
          </p:nvPr>
        </p:nvSpPr>
        <p:spPr>
          <a:xfrm>
            <a:off x="220717" y="1534509"/>
            <a:ext cx="11719035" cy="4958366"/>
          </a:xfrm>
        </p:spPr>
        <p:txBody>
          <a:bodyPr>
            <a:normAutofit fontScale="92500" lnSpcReduction="10000"/>
          </a:bodyPr>
          <a:lstStyle/>
          <a:p>
            <a:r>
              <a:rPr lang="en-US" b="1" dirty="0">
                <a:latin typeface="Posterama" panose="020B0502040204020203" pitchFamily="34" charset="0"/>
                <a:cs typeface="Posterama" panose="020B0502040204020203" pitchFamily="34" charset="0"/>
              </a:rPr>
              <a:t>Sec.35.0021. WEATHER EMERGENCY PREPAREDNESS.</a:t>
            </a:r>
          </a:p>
          <a:p>
            <a:r>
              <a:rPr lang="en-US" b="1" dirty="0">
                <a:latin typeface="Posterama" panose="020B0502040204020203" pitchFamily="34" charset="0"/>
                <a:cs typeface="Posterama" panose="020B0502040204020203" pitchFamily="34" charset="0"/>
              </a:rPr>
              <a:t>(a) This section applies only to a municipally owned utility, electric cooperative, power generation company, or exempt wholesale generator that sells electric energy at wholesale in the ERCOT power region.</a:t>
            </a:r>
          </a:p>
          <a:p>
            <a:r>
              <a:rPr lang="en-US" b="1" dirty="0">
                <a:latin typeface="Posterama" panose="020B0502040204020203" pitchFamily="34" charset="0"/>
                <a:cs typeface="Posterama" panose="020B0502040204020203" pitchFamily="34" charset="0"/>
              </a:rPr>
              <a:t>(f) The independent organization certified under Section 39.151 for the ERCOT power region shall review, coordinate, and approve </a:t>
            </a:r>
            <a:r>
              <a:rPr lang="en-US" b="1" dirty="0">
                <a:highlight>
                  <a:srgbClr val="FFFF00"/>
                </a:highlight>
                <a:latin typeface="Posterama" panose="020B0502040204020203" pitchFamily="34" charset="0"/>
                <a:cs typeface="Posterama" panose="020B0502040204020203" pitchFamily="34" charset="0"/>
              </a:rPr>
              <a:t>or </a:t>
            </a:r>
            <a:r>
              <a:rPr lang="en-US" b="1" dirty="0">
                <a:latin typeface="Posterama" panose="020B0502040204020203" pitchFamily="34" charset="0"/>
                <a:cs typeface="Posterama" panose="020B0502040204020203" pitchFamily="34" charset="0"/>
              </a:rPr>
              <a:t>deny requests by providers of electric generation service described by Subsection (a) for a planned power outage during any season and for any period of time.</a:t>
            </a:r>
          </a:p>
        </p:txBody>
      </p:sp>
    </p:spTree>
    <p:extLst>
      <p:ext uri="{BB962C8B-B14F-4D97-AF65-F5344CB8AC3E}">
        <p14:creationId xmlns:p14="http://schemas.microsoft.com/office/powerpoint/2010/main" val="174040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3869-5C00-5541-8B07-C7FEE6AD5297}"/>
              </a:ext>
            </a:extLst>
          </p:cNvPr>
          <p:cNvSpPr>
            <a:spLocks noGrp="1"/>
          </p:cNvSpPr>
          <p:nvPr>
            <p:ph type="title"/>
          </p:nvPr>
        </p:nvSpPr>
        <p:spPr>
          <a:xfrm>
            <a:off x="0" y="0"/>
            <a:ext cx="5268286" cy="6857999"/>
          </a:xfrm>
          <a:solidFill>
            <a:schemeClr val="accent2"/>
          </a:solidFill>
        </p:spPr>
        <p:txBody>
          <a:bodyPr/>
          <a:lstStyle/>
          <a:p>
            <a:pPr algn="ctr"/>
            <a:r>
              <a:rPr lang="en-US" b="1" dirty="0">
                <a:solidFill>
                  <a:srgbClr val="FFFFFF"/>
                </a:solidFill>
              </a:rPr>
              <a:t>GOALS FOR RECOMMENDATIONS </a:t>
            </a:r>
            <a:endParaRPr lang="en-US" b="1" dirty="0"/>
          </a:p>
        </p:txBody>
      </p:sp>
      <p:sp>
        <p:nvSpPr>
          <p:cNvPr id="3" name="Content Placeholder 2">
            <a:extLst>
              <a:ext uri="{FF2B5EF4-FFF2-40B4-BE49-F238E27FC236}">
                <a16:creationId xmlns:a16="http://schemas.microsoft.com/office/drawing/2014/main" id="{74E9E090-90C0-6944-8902-82E9C8B32B75}"/>
              </a:ext>
            </a:extLst>
          </p:cNvPr>
          <p:cNvSpPr>
            <a:spLocks noGrp="1"/>
          </p:cNvSpPr>
          <p:nvPr>
            <p:ph idx="1"/>
          </p:nvPr>
        </p:nvSpPr>
        <p:spPr>
          <a:xfrm>
            <a:off x="5507163" y="347350"/>
            <a:ext cx="6312925" cy="5956672"/>
          </a:xfrm>
        </p:spPr>
        <p:txBody>
          <a:bodyPr>
            <a:normAutofit lnSpcReduction="10000"/>
          </a:bodyPr>
          <a:lstStyle/>
          <a:p>
            <a:pPr>
              <a:lnSpc>
                <a:spcPct val="115000"/>
              </a:lnSpc>
            </a:pPr>
            <a:r>
              <a:rPr lang="en-US" dirty="0">
                <a:latin typeface="Arial" panose="020B0604020202020204" pitchFamily="34" charset="0"/>
                <a:cs typeface="Arial" panose="020B0604020202020204" pitchFamily="34" charset="0"/>
              </a:rPr>
              <a:t>Ensure generation owners are able to schedule &amp; complete needed planned outages</a:t>
            </a:r>
          </a:p>
          <a:p>
            <a:pPr>
              <a:lnSpc>
                <a:spcPct val="115000"/>
              </a:lnSpc>
            </a:pPr>
            <a:r>
              <a:rPr lang="en-US" dirty="0">
                <a:latin typeface="Arial" panose="020B0604020202020204" pitchFamily="34" charset="0"/>
                <a:cs typeface="Arial" panose="020B0604020202020204" pitchFamily="34" charset="0"/>
              </a:rPr>
              <a:t>Reduce use of forced outages to complete OEM-required or major maintenance outages</a:t>
            </a:r>
          </a:p>
          <a:p>
            <a:pPr>
              <a:lnSpc>
                <a:spcPct val="115000"/>
              </a:lnSpc>
            </a:pPr>
            <a:r>
              <a:rPr lang="en-US" dirty="0">
                <a:latin typeface="Arial" panose="020B0604020202020204" pitchFamily="34" charset="0"/>
                <a:cs typeface="Arial" panose="020B0604020202020204" pitchFamily="34" charset="0"/>
              </a:rPr>
              <a:t>Ensure ERCOT has the generation resources it needs to properly operate the grid</a:t>
            </a:r>
          </a:p>
          <a:p>
            <a:pPr>
              <a:lnSpc>
                <a:spcPct val="115000"/>
              </a:lnSpc>
            </a:pPr>
            <a:r>
              <a:rPr lang="en-US" dirty="0">
                <a:latin typeface="Arial" panose="020B0604020202020204" pitchFamily="34" charset="0"/>
                <a:cs typeface="Arial" panose="020B0604020202020204" pitchFamily="34" charset="0"/>
              </a:rPr>
              <a:t>Allow for the competitive wholesale market to reconfigure planned outages based on price signals</a:t>
            </a:r>
          </a:p>
          <a:p>
            <a:endParaRPr lang="en-US" sz="2400" dirty="0"/>
          </a:p>
        </p:txBody>
      </p:sp>
    </p:spTree>
    <p:extLst>
      <p:ext uri="{BB962C8B-B14F-4D97-AF65-F5344CB8AC3E}">
        <p14:creationId xmlns:p14="http://schemas.microsoft.com/office/powerpoint/2010/main" val="9184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D688-E767-4774-A8BA-1C3CE41891B6}"/>
              </a:ext>
            </a:extLst>
          </p:cNvPr>
          <p:cNvSpPr>
            <a:spLocks noGrp="1"/>
          </p:cNvSpPr>
          <p:nvPr>
            <p:ph type="title"/>
          </p:nvPr>
        </p:nvSpPr>
        <p:spPr/>
        <p:txBody>
          <a:bodyPr/>
          <a:lstStyle/>
          <a:p>
            <a:r>
              <a:rPr lang="en-US" b="1" dirty="0">
                <a:solidFill>
                  <a:schemeClr val="accent2"/>
                </a:solidFill>
              </a:rPr>
              <a:t>Problem Statement</a:t>
            </a:r>
          </a:p>
        </p:txBody>
      </p:sp>
      <p:pic>
        <p:nvPicPr>
          <p:cNvPr id="7" name="Picture 6">
            <a:extLst>
              <a:ext uri="{FF2B5EF4-FFF2-40B4-BE49-F238E27FC236}">
                <a16:creationId xmlns:a16="http://schemas.microsoft.com/office/drawing/2014/main" id="{A0F07C76-0E18-4CDB-A69C-C0FAB7C4972E}"/>
              </a:ext>
            </a:extLst>
          </p:cNvPr>
          <p:cNvPicPr>
            <a:picLocks noChangeAspect="1"/>
          </p:cNvPicPr>
          <p:nvPr/>
        </p:nvPicPr>
        <p:blipFill>
          <a:blip r:embed="rId3"/>
          <a:stretch>
            <a:fillRect/>
          </a:stretch>
        </p:blipFill>
        <p:spPr>
          <a:xfrm>
            <a:off x="23489" y="1704885"/>
            <a:ext cx="9751142" cy="5130688"/>
          </a:xfrm>
          <a:prstGeom prst="rect">
            <a:avLst/>
          </a:prstGeom>
        </p:spPr>
      </p:pic>
      <p:sp>
        <p:nvSpPr>
          <p:cNvPr id="8" name="TextBox 7">
            <a:extLst>
              <a:ext uri="{FF2B5EF4-FFF2-40B4-BE49-F238E27FC236}">
                <a16:creationId xmlns:a16="http://schemas.microsoft.com/office/drawing/2014/main" id="{27F26BF4-85E1-E485-2C3E-E8C5AEF80CDD}"/>
              </a:ext>
            </a:extLst>
          </p:cNvPr>
          <p:cNvSpPr txBox="1"/>
          <p:nvPr/>
        </p:nvSpPr>
        <p:spPr>
          <a:xfrm>
            <a:off x="9091448" y="2554014"/>
            <a:ext cx="310055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Generators compete for resources to schedule and complete outages across North America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Green – Resources available</a:t>
            </a:r>
          </a:p>
          <a:p>
            <a:pPr marL="285750" indent="-285750">
              <a:buFont typeface="Arial" panose="020B0604020202020204" pitchFamily="34" charset="0"/>
              <a:buChar char="•"/>
            </a:pPr>
            <a:r>
              <a:rPr lang="en-US" dirty="0"/>
              <a:t>Yellow – Resources near capacity limits</a:t>
            </a:r>
          </a:p>
          <a:p>
            <a:pPr marL="285750" indent="-285750">
              <a:buFont typeface="Arial" panose="020B0604020202020204" pitchFamily="34" charset="0"/>
              <a:buChar char="•"/>
            </a:pPr>
            <a:r>
              <a:rPr lang="en-US" dirty="0"/>
              <a:t>Red – Shortage of resources and skilled labor</a:t>
            </a:r>
          </a:p>
        </p:txBody>
      </p:sp>
    </p:spTree>
    <p:extLst>
      <p:ext uri="{BB962C8B-B14F-4D97-AF65-F5344CB8AC3E}">
        <p14:creationId xmlns:p14="http://schemas.microsoft.com/office/powerpoint/2010/main" val="400476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D688-E767-4774-A8BA-1C3CE41891B6}"/>
              </a:ext>
            </a:extLst>
          </p:cNvPr>
          <p:cNvSpPr>
            <a:spLocks noGrp="1"/>
          </p:cNvSpPr>
          <p:nvPr>
            <p:ph type="title"/>
          </p:nvPr>
        </p:nvSpPr>
        <p:spPr/>
        <p:txBody>
          <a:bodyPr/>
          <a:lstStyle/>
          <a:p>
            <a:r>
              <a:rPr lang="en-US" b="1" dirty="0">
                <a:solidFill>
                  <a:schemeClr val="accent2"/>
                </a:solidFill>
              </a:rPr>
              <a:t>Recommended Changes</a:t>
            </a:r>
          </a:p>
        </p:txBody>
      </p:sp>
      <p:sp>
        <p:nvSpPr>
          <p:cNvPr id="5" name="Content Placeholder 4">
            <a:extLst>
              <a:ext uri="{FF2B5EF4-FFF2-40B4-BE49-F238E27FC236}">
                <a16:creationId xmlns:a16="http://schemas.microsoft.com/office/drawing/2014/main" id="{160F83BD-6E14-7975-76EC-9A34A50EB07F}"/>
              </a:ext>
            </a:extLst>
          </p:cNvPr>
          <p:cNvSpPr>
            <a:spLocks noGrp="1"/>
          </p:cNvSpPr>
          <p:nvPr>
            <p:ph idx="1"/>
          </p:nvPr>
        </p:nvSpPr>
        <p:spPr>
          <a:xfrm>
            <a:off x="220717" y="1534509"/>
            <a:ext cx="11719035" cy="4958366"/>
          </a:xfrm>
        </p:spPr>
        <p:txBody>
          <a:bodyPr>
            <a:normAutofit lnSpcReduction="10000"/>
          </a:bodyPr>
          <a:lstStyle/>
          <a:p>
            <a:r>
              <a:rPr lang="en-US" sz="1800" b="1" dirty="0">
                <a:latin typeface="Posterama" panose="020B0502040204020203" pitchFamily="34" charset="0"/>
                <a:cs typeface="Posterama" panose="020B0502040204020203" pitchFamily="34" charset="0"/>
              </a:rPr>
              <a:t>Modify MDRPOC to be informational only. Provide advance notice to the market when MDRPOC is exceeded by scheduled outages and allow the competitive wholesale market to reconfigure them. Utilize AAN process if needed.</a:t>
            </a:r>
          </a:p>
          <a:p>
            <a:r>
              <a:rPr lang="en-US" sz="1800" b="1" dirty="0">
                <a:latin typeface="Posterama" panose="020B0502040204020203" pitchFamily="34" charset="0"/>
                <a:cs typeface="Posterama" panose="020B0502040204020203" pitchFamily="34" charset="0"/>
              </a:rPr>
              <a:t>Automatically approve planned outages submitted 6 months in advance.</a:t>
            </a:r>
          </a:p>
          <a:p>
            <a:r>
              <a:rPr lang="en-US" sz="1800" b="1" dirty="0">
                <a:latin typeface="Posterama" panose="020B0504020200020000" pitchFamily="34" charset="0"/>
                <a:cs typeface="Posterama" panose="020B0504020200020000" pitchFamily="34" charset="0"/>
              </a:rPr>
              <a:t>Prioritize outages for major turbine inspections and servicing. </a:t>
            </a:r>
            <a:endParaRPr lang="en-US" sz="1800" b="1" dirty="0">
              <a:latin typeface="Posterama" panose="020B0502040204020203" pitchFamily="34" charset="0"/>
              <a:cs typeface="Posterama" panose="020B0502040204020203" pitchFamily="34" charset="0"/>
            </a:endParaRPr>
          </a:p>
          <a:p>
            <a:r>
              <a:rPr lang="en-US" sz="1800" b="1" dirty="0">
                <a:latin typeface="Posterama" panose="020B0502040204020203" pitchFamily="34" charset="0"/>
                <a:cs typeface="Posterama" panose="020B0502040204020203" pitchFamily="34" charset="0"/>
              </a:rPr>
              <a:t>Include Energy Storage Resource capacity in the calculation of the MDRPOC. </a:t>
            </a:r>
            <a:r>
              <a:rPr lang="en-US" sz="1800" i="1" dirty="0">
                <a:latin typeface="Posterama" panose="020B0502040204020203" pitchFamily="34" charset="0"/>
                <a:cs typeface="Posterama" panose="020B0502040204020203" pitchFamily="34" charset="0"/>
              </a:rPr>
              <a:t>Already in consideration</a:t>
            </a:r>
            <a:r>
              <a:rPr lang="en-US" sz="1800" b="1" dirty="0">
                <a:latin typeface="Posterama" panose="020B0502040204020203" pitchFamily="34" charset="0"/>
                <a:cs typeface="Posterama" panose="020B0502040204020203" pitchFamily="34" charset="0"/>
              </a:rPr>
              <a:t>.</a:t>
            </a:r>
          </a:p>
          <a:p>
            <a:r>
              <a:rPr lang="en-US" sz="1800" b="1" dirty="0">
                <a:latin typeface="Posterama" panose="020B0502040204020203" pitchFamily="34" charset="0"/>
                <a:cs typeface="Posterama" panose="020B0502040204020203" pitchFamily="34" charset="0"/>
              </a:rPr>
              <a:t>Allow for QSEs to transfer planned outage capacity among their Generation Resources.</a:t>
            </a:r>
          </a:p>
          <a:p>
            <a:r>
              <a:rPr lang="en-US" sz="1800" b="1" dirty="0">
                <a:latin typeface="Posterama" panose="020B0502040204020203" pitchFamily="34" charset="0"/>
                <a:cs typeface="Posterama" panose="020B0502040204020203" pitchFamily="34" charset="0"/>
              </a:rPr>
              <a:t>Establish a minimum amount of planned outage capacity available throughout the year.</a:t>
            </a:r>
          </a:p>
          <a:p>
            <a:r>
              <a:rPr lang="en-US" sz="1800" b="1" dirty="0">
                <a:latin typeface="Posterama" panose="020B0502040204020203" pitchFamily="34" charset="0"/>
                <a:cs typeface="Posterama" panose="020B0502040204020203" pitchFamily="34" charset="0"/>
              </a:rPr>
              <a:t>Gradually increase &amp; decrease </a:t>
            </a:r>
            <a:r>
              <a:rPr lang="en-US" sz="1800" b="1">
                <a:latin typeface="Posterama" panose="020B0502040204020203" pitchFamily="34" charset="0"/>
                <a:cs typeface="Posterama" panose="020B0502040204020203" pitchFamily="34" charset="0"/>
              </a:rPr>
              <a:t>the MDRPOC entering </a:t>
            </a:r>
            <a:r>
              <a:rPr lang="en-US" sz="1800" b="1" dirty="0">
                <a:latin typeface="Posterama" panose="020B0502040204020203" pitchFamily="34" charset="0"/>
                <a:cs typeface="Posterama" panose="020B0502040204020203" pitchFamily="34" charset="0"/>
              </a:rPr>
              <a:t>&amp; exiting outage seasons.</a:t>
            </a:r>
          </a:p>
          <a:p>
            <a:r>
              <a:rPr lang="en-US" sz="1800" b="1" dirty="0">
                <a:latin typeface="Posterama" panose="020B0502040204020203" pitchFamily="34" charset="0"/>
                <a:cs typeface="Posterama" panose="020B0502040204020203" pitchFamily="34" charset="0"/>
              </a:rPr>
              <a:t>ERCOT to evaluate outage requests based on an average MDRPOC headroom over the requested period (i.e., if it’s just 1 or 2 days over a 2-week outage, don’t deny the whole outage request).</a:t>
            </a:r>
          </a:p>
          <a:p>
            <a:r>
              <a:rPr lang="en-US" sz="1800" b="1" dirty="0">
                <a:latin typeface="Posterama" panose="020B0502040204020203" pitchFamily="34" charset="0"/>
                <a:cs typeface="Posterama" panose="020B0502040204020203" pitchFamily="34" charset="0"/>
              </a:rPr>
              <a:t>Broader authority for ERCOT to grant exceptions (i.e., not limited to environmental issues).</a:t>
            </a:r>
          </a:p>
          <a:p>
            <a:endParaRPr lang="en-US" sz="1800" b="1" dirty="0">
              <a:latin typeface="Posterama" panose="020B0502040204020203" pitchFamily="34" charset="0"/>
              <a:cs typeface="Posterama" panose="020B0502040204020203" pitchFamily="34" charset="0"/>
            </a:endParaRPr>
          </a:p>
        </p:txBody>
      </p:sp>
    </p:spTree>
    <p:extLst>
      <p:ext uri="{BB962C8B-B14F-4D97-AF65-F5344CB8AC3E}">
        <p14:creationId xmlns:p14="http://schemas.microsoft.com/office/powerpoint/2010/main" val="130878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23EEC2-6F54-B445-B13A-4AD27DFDF715}"/>
              </a:ext>
            </a:extLst>
          </p:cNvPr>
          <p:cNvSpPr>
            <a:spLocks noGrp="1"/>
          </p:cNvSpPr>
          <p:nvPr>
            <p:ph type="title"/>
          </p:nvPr>
        </p:nvSpPr>
        <p:spPr>
          <a:xfrm>
            <a:off x="862690" y="747174"/>
            <a:ext cx="3657060" cy="4624603"/>
          </a:xfrm>
        </p:spPr>
        <p:txBody>
          <a:bodyPr>
            <a:normAutofit/>
          </a:bodyPr>
          <a:lstStyle/>
          <a:p>
            <a:pPr algn="ctr"/>
            <a:r>
              <a:rPr lang="en-US" sz="2800" b="1" cap="all" dirty="0">
                <a:solidFill>
                  <a:srgbClr val="FFFFFF"/>
                </a:solidFill>
              </a:rPr>
              <a:t>THANK YOU!</a:t>
            </a:r>
            <a:endParaRPr lang="en-US" b="1" dirty="0">
              <a:solidFill>
                <a:srgbClr val="FFFFFF"/>
              </a:solidFill>
            </a:endParaRPr>
          </a:p>
        </p:txBody>
      </p:sp>
      <p:pic>
        <p:nvPicPr>
          <p:cNvPr id="14" name="Picture 13">
            <a:extLst>
              <a:ext uri="{FF2B5EF4-FFF2-40B4-BE49-F238E27FC236}">
                <a16:creationId xmlns:a16="http://schemas.microsoft.com/office/drawing/2014/main" id="{27D0D066-653D-4EC2-A11C-592A96C1A96F}"/>
              </a:ext>
            </a:extLst>
          </p:cNvPr>
          <p:cNvPicPr>
            <a:picLocks noChangeAspect="1"/>
          </p:cNvPicPr>
          <p:nvPr/>
        </p:nvPicPr>
        <p:blipFill>
          <a:blip r:embed="rId3"/>
          <a:stretch>
            <a:fillRect/>
          </a:stretch>
        </p:blipFill>
        <p:spPr>
          <a:xfrm>
            <a:off x="11008490" y="6063455"/>
            <a:ext cx="635642" cy="635642"/>
          </a:xfrm>
          <a:prstGeom prst="rect">
            <a:avLst/>
          </a:prstGeom>
        </p:spPr>
      </p:pic>
      <p:pic>
        <p:nvPicPr>
          <p:cNvPr id="5" name="Content Placeholder 4">
            <a:extLst>
              <a:ext uri="{FF2B5EF4-FFF2-40B4-BE49-F238E27FC236}">
                <a16:creationId xmlns:a16="http://schemas.microsoft.com/office/drawing/2014/main" id="{ACB90471-81B0-DF20-3C3F-2FF5D212D9E1}"/>
              </a:ext>
            </a:extLst>
          </p:cNvPr>
          <p:cNvPicPr>
            <a:picLocks noGrp="1" noChangeAspect="1"/>
          </p:cNvPicPr>
          <p:nvPr>
            <p:ph idx="1"/>
          </p:nvPr>
        </p:nvPicPr>
        <p:blipFill>
          <a:blip r:embed="rId4"/>
          <a:stretch>
            <a:fillRect/>
          </a:stretch>
        </p:blipFill>
        <p:spPr>
          <a:xfrm>
            <a:off x="3816860" y="2717451"/>
            <a:ext cx="5128362" cy="4351338"/>
          </a:xfrm>
          <a:prstGeom prst="rect">
            <a:avLst/>
          </a:prstGeom>
        </p:spPr>
      </p:pic>
      <p:pic>
        <p:nvPicPr>
          <p:cNvPr id="6" name="Picture 5">
            <a:extLst>
              <a:ext uri="{FF2B5EF4-FFF2-40B4-BE49-F238E27FC236}">
                <a16:creationId xmlns:a16="http://schemas.microsoft.com/office/drawing/2014/main" id="{E1745931-A478-B236-006A-928A10165483}"/>
              </a:ext>
            </a:extLst>
          </p:cNvPr>
          <p:cNvPicPr>
            <a:picLocks noChangeAspect="1"/>
          </p:cNvPicPr>
          <p:nvPr/>
        </p:nvPicPr>
        <p:blipFill>
          <a:blip r:embed="rId5"/>
          <a:stretch>
            <a:fillRect/>
          </a:stretch>
        </p:blipFill>
        <p:spPr>
          <a:xfrm>
            <a:off x="7754169" y="57326"/>
            <a:ext cx="4482376" cy="4835794"/>
          </a:xfrm>
          <a:prstGeom prst="rect">
            <a:avLst/>
          </a:prstGeom>
        </p:spPr>
      </p:pic>
    </p:spTree>
    <p:extLst>
      <p:ext uri="{BB962C8B-B14F-4D97-AF65-F5344CB8AC3E}">
        <p14:creationId xmlns:p14="http://schemas.microsoft.com/office/powerpoint/2010/main" val="2988023090"/>
      </p:ext>
    </p:extLst>
  </p:cSld>
  <p:clrMapOvr>
    <a:masterClrMapping/>
  </p:clrMapOvr>
</p:sld>
</file>

<file path=ppt/theme/theme1.xml><?xml version="1.0" encoding="utf-8"?>
<a:theme xmlns:a="http://schemas.openxmlformats.org/drawingml/2006/main" name="Office Theme">
  <a:themeElements>
    <a:clrScheme name="TCAP">
      <a:dk1>
        <a:srgbClr val="222222"/>
      </a:dk1>
      <a:lt1>
        <a:srgbClr val="FFFFFF"/>
      </a:lt1>
      <a:dk2>
        <a:srgbClr val="333333"/>
      </a:dk2>
      <a:lt2>
        <a:srgbClr val="E7E6E6"/>
      </a:lt2>
      <a:accent1>
        <a:srgbClr val="1F984E"/>
      </a:accent1>
      <a:accent2>
        <a:srgbClr val="1C4C82"/>
      </a:accent2>
      <a:accent3>
        <a:srgbClr val="FFFFFF"/>
      </a:accent3>
      <a:accent4>
        <a:srgbClr val="FFFFFF"/>
      </a:accent4>
      <a:accent5>
        <a:srgbClr val="FFFFFF"/>
      </a:accent5>
      <a:accent6>
        <a:srgbClr val="FFFFFF"/>
      </a:accent6>
      <a:hlink>
        <a:srgbClr val="1F984E"/>
      </a:hlink>
      <a:folHlink>
        <a:srgbClr val="1F984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20413</TotalTime>
  <Words>425</Words>
  <Application>Microsoft Office PowerPoint</Application>
  <PresentationFormat>Widescreen</PresentationFormat>
  <Paragraphs>37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Posterama</vt:lpstr>
      <vt:lpstr>Roboto</vt:lpstr>
      <vt:lpstr>Roboto Light</vt:lpstr>
      <vt:lpstr>Roboto Medium</vt:lpstr>
      <vt:lpstr>Office Theme</vt:lpstr>
      <vt:lpstr>TCPA RECOMMENDATIONS ON OUTAGE CAPACITY Limits</vt:lpstr>
      <vt:lpstr>  TCPA: Who We Are</vt:lpstr>
      <vt:lpstr>SB3 (87th Legislature)</vt:lpstr>
      <vt:lpstr>GOALS FOR RECOMMENDATIONS </vt:lpstr>
      <vt:lpstr>Problem Statement</vt:lpstr>
      <vt:lpstr>Recommended Changes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Electrical System in Texas</dc:title>
  <dc:creator>Courtney Williamson</dc:creator>
  <cp:lastModifiedBy>Bill Barnes</cp:lastModifiedBy>
  <cp:revision>95</cp:revision>
  <cp:lastPrinted>2021-10-15T16:18:49Z</cp:lastPrinted>
  <dcterms:created xsi:type="dcterms:W3CDTF">2020-01-23T16:02:32Z</dcterms:created>
  <dcterms:modified xsi:type="dcterms:W3CDTF">2025-05-01T20:18:19Z</dcterms:modified>
</cp:coreProperties>
</file>