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6"/>
  </p:notesMasterIdLst>
  <p:handoutMasterIdLst>
    <p:handoutMasterId r:id="rId17"/>
  </p:handoutMasterIdLst>
  <p:sldIdLst>
    <p:sldId id="542" r:id="rId7"/>
    <p:sldId id="618" r:id="rId8"/>
    <p:sldId id="582" r:id="rId9"/>
    <p:sldId id="620" r:id="rId10"/>
    <p:sldId id="621" r:id="rId11"/>
    <p:sldId id="619" r:id="rId12"/>
    <p:sldId id="622" r:id="rId13"/>
    <p:sldId id="623" r:id="rId14"/>
    <p:sldId id="62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5A4F9352-6EC7-45B6-B20C-23C159BA94CC}"/>
    <pc:docChg chg="custSel modSld">
      <pc:chgData name="Badri, Sreenivas" userId="0b43dccd-042e-4be0-871d-afa1d90d6a2e" providerId="ADAL" clId="{5A4F9352-6EC7-45B6-B20C-23C159BA94CC}" dt="2025-04-25T14:09:31.119" v="525" actId="13926"/>
      <pc:docMkLst>
        <pc:docMk/>
      </pc:docMkLst>
      <pc:sldChg chg="modSp mod">
        <pc:chgData name="Badri, Sreenivas" userId="0b43dccd-042e-4be0-871d-afa1d90d6a2e" providerId="ADAL" clId="{5A4F9352-6EC7-45B6-B20C-23C159BA94CC}" dt="2025-04-24T15:46:47.140" v="30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5A4F9352-6EC7-45B6-B20C-23C159BA94CC}" dt="2025-04-24T15:46:47.140" v="30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Badri, Sreenivas" userId="0b43dccd-042e-4be0-871d-afa1d90d6a2e" providerId="ADAL" clId="{5A4F9352-6EC7-45B6-B20C-23C159BA94CC}" dt="2025-04-25T14:09:31.119" v="525" actId="13926"/>
        <pc:sldMkLst>
          <pc:docMk/>
          <pc:sldMk cId="3858704502" sldId="582"/>
        </pc:sldMkLst>
        <pc:spChg chg="mod">
          <ac:chgData name="Badri, Sreenivas" userId="0b43dccd-042e-4be0-871d-afa1d90d6a2e" providerId="ADAL" clId="{5A4F9352-6EC7-45B6-B20C-23C159BA94CC}" dt="2025-04-25T14:09:31.119" v="525" actId="13926"/>
          <ac:spMkLst>
            <pc:docMk/>
            <pc:sldMk cId="3858704502" sldId="582"/>
            <ac:spMk id="5" creationId="{2E2BCA5C-ED85-50C0-31F9-6AFEE1F2059D}"/>
          </ac:spMkLst>
        </pc:spChg>
      </pc:sldChg>
    </pc:docChg>
  </pc:docChgLst>
  <pc:docChgLst>
    <pc:chgData name="Badri, Sreenivas" userId="0b43dccd-042e-4be0-871d-afa1d90d6a2e" providerId="ADAL" clId="{8C00DF3B-2E84-40B3-B4F7-7E599FDAD6A7}"/>
    <pc:docChg chg="custSel modSld">
      <pc:chgData name="Badri, Sreenivas" userId="0b43dccd-042e-4be0-871d-afa1d90d6a2e" providerId="ADAL" clId="{8C00DF3B-2E84-40B3-B4F7-7E599FDAD6A7}" dt="2025-02-27T19:49:27.148" v="98"/>
      <pc:docMkLst>
        <pc:docMk/>
      </pc:docMkLst>
      <pc:sldChg chg="modSp mod">
        <pc:chgData name="Badri, Sreenivas" userId="0b43dccd-042e-4be0-871d-afa1d90d6a2e" providerId="ADAL" clId="{8C00DF3B-2E84-40B3-B4F7-7E599FDAD6A7}" dt="2025-02-27T19:49:27.148" v="98"/>
        <pc:sldMkLst>
          <pc:docMk/>
          <pc:sldMk cId="3858704502" sldId="582"/>
        </pc:sldMkLst>
        <pc:spChg chg="mod">
          <ac:chgData name="Badri, Sreenivas" userId="0b43dccd-042e-4be0-871d-afa1d90d6a2e" providerId="ADAL" clId="{8C00DF3B-2E84-40B3-B4F7-7E599FDAD6A7}" dt="2025-02-27T19:49:27.148" v="98"/>
          <ac:spMkLst>
            <pc:docMk/>
            <pc:sldMk cId="3858704502" sldId="582"/>
            <ac:spMk id="5" creationId="{2E2BCA5C-ED85-50C0-31F9-6AFEE1F205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ATEOAS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33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NPRR1253 – Public API System Changes Demo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Sreenivas Badri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</a:rPr>
              <a:t>Michael Ackermann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04/24/2025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NPRR-1253 -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4"/>
            <a:ext cx="8534400" cy="5105400"/>
          </a:xfrm>
        </p:spPr>
        <p:txBody>
          <a:bodyPr/>
          <a:lstStyle/>
          <a:p>
            <a:r>
              <a:rPr lang="en-US" sz="1600" dirty="0"/>
              <a:t>An increasing number of energy Customers are responding to potential 4-Coincident Peak (4-CP) intervals by curtailing their load.  This reduction in load by these consumers increases reliability by reducing stress on the ERCOT Transmission Grid at the time when needed most.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Customers relying on the Demand as reported on ERCOT’s website may miss these important 4-CP intervals because the Demand reported by ERCOT includes Wholesale Storage Load (WSL) while the Protocols defining the 4-CP intervals specifically exclude WSL. Per the Protocols, WSL incorporates multiple sources of load, but the largest and rapidly growing source of WSL is associated with ESR charging Load. </a:t>
            </a:r>
          </a:p>
          <a:p>
            <a:endParaRPr lang="en-US" sz="1600" dirty="0"/>
          </a:p>
          <a:p>
            <a:r>
              <a:rPr lang="en-US" sz="1600" dirty="0"/>
              <a:t>Currently system level ESR charging MW (5 minute Average value) is shown on ercot.com website ESR Dashboard and data available to market participants download manually. </a:t>
            </a:r>
          </a:p>
          <a:p>
            <a:endParaRPr lang="en-US" sz="1600" dirty="0"/>
          </a:p>
          <a:p>
            <a:r>
              <a:rPr lang="en-US" sz="1600" dirty="0"/>
              <a:t>This NPRR requests ERCOT to send system level ESR charging MW through ICCP and make available through ercot website to download programmatically through API. </a:t>
            </a:r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Approach and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09" y="814633"/>
            <a:ext cx="8534400" cy="5281367"/>
          </a:xfrm>
        </p:spPr>
        <p:txBody>
          <a:bodyPr/>
          <a:lstStyle/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dirty="0"/>
              <a:t>ICCP and Public API system changes will be implemented on or before 06/01/2025 to provide the capability to Market Participants to access ESR charging MW programmatically with 4 seconds granular data.</a:t>
            </a:r>
          </a:p>
          <a:p>
            <a:pPr marL="455613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b="1" u="sng" dirty="0"/>
              <a:t>ICCP Telemetry Changes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New ICCP Telemetry point </a:t>
            </a:r>
            <a:r>
              <a:rPr lang="en-US" sz="1400" b="1" dirty="0"/>
              <a:t>TCMW</a:t>
            </a:r>
            <a:r>
              <a:rPr lang="en-US" sz="1400" dirty="0"/>
              <a:t>  (Total ESR Charging MW) will be added to ERCOT ICCP system and make it available to all Market Participants (TSPs and QSEs)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It is a 4 seconds value. This transfer frequency aligns with 4 seconds system demand being sent currently through ICCP and avoids time difference to calculate 4CP values.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ICCP Handbook was updated with this new ICCP telemetry point object name and other required details.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Went Live – March 27</a:t>
            </a:r>
            <a:r>
              <a:rPr lang="en-US" sz="1400" baseline="30000" dirty="0">
                <a:highlight>
                  <a:srgbClr val="00FF00"/>
                </a:highlight>
              </a:rPr>
              <a:t>th</a:t>
            </a:r>
            <a:endParaRPr lang="en-US" sz="1400" dirty="0">
              <a:highlight>
                <a:srgbClr val="00FF00"/>
              </a:highlight>
            </a:endParaRPr>
          </a:p>
          <a:p>
            <a:pPr marL="169863" lvl="1" indent="0">
              <a:buNone/>
            </a:pPr>
            <a:endParaRPr lang="en-US" sz="1700" dirty="0"/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b="1" u="sng" dirty="0"/>
              <a:t>Public API Changes</a:t>
            </a: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4 second system level ESR charging MW and System Demand MW values will be made available through </a:t>
            </a:r>
            <a:r>
              <a:rPr lang="en-US" sz="1400" b="1" dirty="0"/>
              <a:t>both file and direct data request via the existing Public API interface</a:t>
            </a:r>
            <a:r>
              <a:rPr lang="en-US" sz="1400" dirty="0"/>
              <a:t>. Both will be served in JSON format. Files will contain complete data for 5 minute intervals.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FFFF00"/>
                </a:highlight>
              </a:rPr>
              <a:t>Public API system changes are going through Testing.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FFFF00"/>
                </a:highlight>
              </a:rPr>
              <a:t>Go Live – May 29, 2025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JSON file format and sample data presented in 02/27 TWG meeting and same details are available in this slide deck as well (slides 4-8).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FFFF00"/>
                </a:highlight>
              </a:rPr>
              <a:t>Today we will demo the Public API system changes.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Specification for Public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779F47-5FCE-BEA5-671B-963659A07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47964"/>
              </p:ext>
            </p:extLst>
          </p:nvPr>
        </p:nvGraphicFramePr>
        <p:xfrm>
          <a:off x="381000" y="1066800"/>
          <a:ext cx="8381999" cy="412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05944">
                  <a:extLst>
                    <a:ext uri="{9D8B030D-6E8A-4147-A177-3AD203B41FA5}">
                      <a16:colId xmlns:a16="http://schemas.microsoft.com/office/drawing/2014/main" val="1924689307"/>
                    </a:ext>
                  </a:extLst>
                </a:gridCol>
                <a:gridCol w="1862666">
                  <a:extLst>
                    <a:ext uri="{9D8B030D-6E8A-4147-A177-3AD203B41FA5}">
                      <a16:colId xmlns:a16="http://schemas.microsoft.com/office/drawing/2014/main" val="2648979419"/>
                    </a:ext>
                  </a:extLst>
                </a:gridCol>
                <a:gridCol w="4113389">
                  <a:extLst>
                    <a:ext uri="{9D8B030D-6E8A-4147-A177-3AD203B41FA5}">
                      <a16:colId xmlns:a16="http://schemas.microsoft.com/office/drawing/2014/main" val="2049517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13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Central Prevailing Time. AGC application calculates system demand and ESR Charging MW.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0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DSTFlag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Flag indicating repeat hour in Fall daylight savings time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751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AGCExecTimeUTC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Coordinated Universal Time (+0)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44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systemDemand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22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ESRChargingMW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Storage Resource charging in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00448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B15785-6AC7-0549-32F3-59DAC116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410200"/>
            <a:ext cx="8381999" cy="381000"/>
          </a:xfrm>
        </p:spPr>
        <p:txBody>
          <a:bodyPr/>
          <a:lstStyle/>
          <a:p>
            <a:pPr marL="0" indent="-230187" algn="ctr">
              <a:buNone/>
            </a:pPr>
            <a:r>
              <a:rPr lang="en-US" sz="1600" i="1" dirty="0"/>
              <a:t>Note: Field names and/or data types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5892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2514600"/>
            <a:ext cx="7696200" cy="28956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Metadata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38167"/>
            <a:ext cx="7543800" cy="2643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"_meta":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totalRecords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totalPages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currentPage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"query":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parameterCount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2,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"parameters":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AGCExecTimeUTCFrom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"2025-02-10T17:05:02",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"2025-02-10T17:05:14"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sortedBy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ASC"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},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F752906-E980-B0BA-446E-F015D528FBA5}"/>
              </a:ext>
            </a:extLst>
          </p:cNvPr>
          <p:cNvSpPr txBox="1">
            <a:spLocks/>
          </p:cNvSpPr>
          <p:nvPr/>
        </p:nvSpPr>
        <p:spPr>
          <a:xfrm>
            <a:off x="685800" y="914400"/>
            <a:ext cx="8077199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Example: Typical metadata payload for an interval specific query parameter list:</a:t>
            </a:r>
            <a:endParaRPr lang="en-US" sz="1400" dirty="0"/>
          </a:p>
          <a:p>
            <a:pPr marL="569913" lvl="2" indent="0">
              <a:buNone/>
            </a:pPr>
            <a:endParaRPr lang="en-US" sz="800" dirty="0"/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../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?AGCExecTimeUTCFrom=2025-02-10T17:05:02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=2025-02-10T17:05:14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&amp;sort=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A59BA6B8-CCF3-AD71-B733-E0F9FB0F16A4}"/>
              </a:ext>
            </a:extLst>
          </p:cNvPr>
          <p:cNvSpPr txBox="1">
            <a:spLocks/>
          </p:cNvSpPr>
          <p:nvPr/>
        </p:nvSpPr>
        <p:spPr>
          <a:xfrm>
            <a:off x="381000" y="5638800"/>
            <a:ext cx="8381999" cy="381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1600" i="1" dirty="0"/>
              <a:t>Note: URL’s and API operations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2292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F39A15-42A6-E838-8B24-A6A5AA52439B}"/>
              </a:ext>
            </a:extLst>
          </p:cNvPr>
          <p:cNvSpPr/>
          <p:nvPr/>
        </p:nvSpPr>
        <p:spPr>
          <a:xfrm>
            <a:off x="4876798" y="904340"/>
            <a:ext cx="3886202" cy="508182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Field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"fields": [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1,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DSTFlag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"DST Flag",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2,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"BOOLEAN",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false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 (UTC)",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3,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B05109A0-DB6D-3BF4-EACE-CA86A11EA031}"/>
              </a:ext>
            </a:extLst>
          </p:cNvPr>
          <p:cNvSpPr txBox="1">
            <a:spLocks/>
          </p:cNvSpPr>
          <p:nvPr/>
        </p:nvSpPr>
        <p:spPr>
          <a:xfrm>
            <a:off x="4876799" y="980540"/>
            <a:ext cx="3886201" cy="499844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systemDemand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"System Demand",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4,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ESRChargingMW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"ESR Charging MW",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5,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],</a:t>
            </a:r>
          </a:p>
        </p:txBody>
      </p:sp>
    </p:spTree>
    <p:extLst>
      <p:ext uri="{BB962C8B-B14F-4D97-AF65-F5344CB8AC3E}">
        <p14:creationId xmlns:p14="http://schemas.microsoft.com/office/powerpoint/2010/main" val="40830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C07DBEF-34BC-06F7-096D-DB3C3EA23F9B}"/>
              </a:ext>
            </a:extLst>
          </p:cNvPr>
          <p:cNvSpPr/>
          <p:nvPr/>
        </p:nvSpPr>
        <p:spPr>
          <a:xfrm>
            <a:off x="1143000" y="2321314"/>
            <a:ext cx="2667000" cy="118388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"data":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53577.19921875,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561.719421386719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2025-02-11T11:05:06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2025-02-10T17:05:06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53584.15234375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557.368765108933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53588.44356761,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556.877104837540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53586.33650982,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558.118463850838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       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1FE73A4-856F-0105-C152-1C4D4ACAFB3C}"/>
              </a:ext>
            </a:extLst>
          </p:cNvPr>
          <p:cNvGrpSpPr/>
          <p:nvPr/>
        </p:nvGrpSpPr>
        <p:grpSpPr>
          <a:xfrm>
            <a:off x="6021955" y="1502803"/>
            <a:ext cx="2360045" cy="3884903"/>
            <a:chOff x="5867400" y="1524000"/>
            <a:chExt cx="2360045" cy="388490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567241E-427E-1972-6625-CB8FD0F2F205}"/>
                </a:ext>
              </a:extLst>
            </p:cNvPr>
            <p:cNvSpPr txBox="1"/>
            <p:nvPr/>
          </p:nvSpPr>
          <p:spPr>
            <a:xfrm>
              <a:off x="5867400" y="1524000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</a:t>
              </a:r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47627B-2DD1-F83A-3639-57ED53B6A314}"/>
                </a:ext>
              </a:extLst>
            </p:cNvPr>
            <p:cNvSpPr txBox="1"/>
            <p:nvPr/>
          </p:nvSpPr>
          <p:spPr>
            <a:xfrm>
              <a:off x="5867400" y="2402893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DSTFlag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077367-B2FD-D018-693D-AE422B2CBCB0}"/>
                </a:ext>
              </a:extLst>
            </p:cNvPr>
            <p:cNvSpPr txBox="1"/>
            <p:nvPr/>
          </p:nvSpPr>
          <p:spPr>
            <a:xfrm>
              <a:off x="5867400" y="3281786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AGCExecTimeUTC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56CBB1-EDA1-C040-3E48-F54B008E5538}"/>
                </a:ext>
              </a:extLst>
            </p:cNvPr>
            <p:cNvSpPr txBox="1"/>
            <p:nvPr/>
          </p:nvSpPr>
          <p:spPr>
            <a:xfrm>
              <a:off x="5867401" y="4160679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systemDemand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374B0A-29DC-D58F-953F-A09766C0729F}"/>
                </a:ext>
              </a:extLst>
            </p:cNvPr>
            <p:cNvSpPr txBox="1"/>
            <p:nvPr/>
          </p:nvSpPr>
          <p:spPr>
            <a:xfrm>
              <a:off x="5867400" y="5039571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ESRChargingMW</a:t>
              </a:r>
              <a:endParaRPr lang="en-US" dirty="0"/>
            </a:p>
          </p:txBody>
        </p:sp>
      </p:grp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1FB7670-F499-D984-E23E-023B2D8F71F7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224844" y="1687469"/>
            <a:ext cx="2797111" cy="872832"/>
          </a:xfrm>
          <a:prstGeom prst="bentConnector3">
            <a:avLst>
              <a:gd name="adj1" fmla="val 75289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19">
            <a:extLst>
              <a:ext uri="{FF2B5EF4-FFF2-40B4-BE49-F238E27FC236}">
                <a16:creationId xmlns:a16="http://schemas.microsoft.com/office/drawing/2014/main" id="{9254B3DD-849D-C8F6-A34C-4421F8C4A73B}"/>
              </a:ext>
            </a:extLst>
          </p:cNvPr>
          <p:cNvCxnSpPr>
            <a:cxnSpLocks/>
          </p:cNvCxnSpPr>
          <p:nvPr/>
        </p:nvCxnSpPr>
        <p:spPr>
          <a:xfrm flipV="1">
            <a:off x="2133600" y="2560305"/>
            <a:ext cx="3924298" cy="165907"/>
          </a:xfrm>
          <a:prstGeom prst="bentConnector3">
            <a:avLst>
              <a:gd name="adj1" fmla="val 86930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Curved 19">
            <a:extLst>
              <a:ext uri="{FF2B5EF4-FFF2-40B4-BE49-F238E27FC236}">
                <a16:creationId xmlns:a16="http://schemas.microsoft.com/office/drawing/2014/main" id="{FDBBD92C-D1DA-13ED-0907-4BD7158DB3C9}"/>
              </a:ext>
            </a:extLst>
          </p:cNvPr>
          <p:cNvCxnSpPr>
            <a:cxnSpLocks/>
          </p:cNvCxnSpPr>
          <p:nvPr/>
        </p:nvCxnSpPr>
        <p:spPr>
          <a:xfrm>
            <a:off x="3224844" y="2887569"/>
            <a:ext cx="2797110" cy="567585"/>
          </a:xfrm>
          <a:prstGeom prst="bentConnector3">
            <a:avLst>
              <a:gd name="adj1" fmla="val 7559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19">
            <a:extLst>
              <a:ext uri="{FF2B5EF4-FFF2-40B4-BE49-F238E27FC236}">
                <a16:creationId xmlns:a16="http://schemas.microsoft.com/office/drawing/2014/main" id="{9C23B1BC-2760-F5A5-81AA-2B653E9B5429}"/>
              </a:ext>
            </a:extLst>
          </p:cNvPr>
          <p:cNvCxnSpPr>
            <a:cxnSpLocks/>
          </p:cNvCxnSpPr>
          <p:nvPr/>
        </p:nvCxnSpPr>
        <p:spPr>
          <a:xfrm>
            <a:off x="2743200" y="3058118"/>
            <a:ext cx="3278754" cy="1298071"/>
          </a:xfrm>
          <a:prstGeom prst="bentConnector3">
            <a:avLst>
              <a:gd name="adj1" fmla="val 73153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19">
            <a:extLst>
              <a:ext uri="{FF2B5EF4-FFF2-40B4-BE49-F238E27FC236}">
                <a16:creationId xmlns:a16="http://schemas.microsoft.com/office/drawing/2014/main" id="{0295990D-A0CE-B764-0239-2695FE036A8D}"/>
              </a:ext>
            </a:extLst>
          </p:cNvPr>
          <p:cNvCxnSpPr>
            <a:cxnSpLocks/>
          </p:cNvCxnSpPr>
          <p:nvPr/>
        </p:nvCxnSpPr>
        <p:spPr>
          <a:xfrm>
            <a:off x="2856424" y="3229544"/>
            <a:ext cx="3165530" cy="1973496"/>
          </a:xfrm>
          <a:prstGeom prst="bentConnector3">
            <a:avLst>
              <a:gd name="adj1" fmla="val 6607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23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914400"/>
            <a:ext cx="7696200" cy="18814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37967"/>
            <a:ext cx="7543800" cy="1881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"_links":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"self":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"parent":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685800" y="3200400"/>
            <a:ext cx="8077199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All Public API JSON payloads include Hypertext Application Language (HAL) link references.  HAL is an implementation of HATEOAS (Hypertext As The Engine Of Application State).</a:t>
            </a:r>
          </a:p>
          <a:p>
            <a:pPr marL="0" indent="-230187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For additional information, see </a:t>
            </a:r>
            <a:r>
              <a:rPr lang="en-US" sz="1600" dirty="0">
                <a:hlinkClick r:id="rId2"/>
              </a:rPr>
              <a:t>https://en.wikipedia.org/wiki/HATEOAS</a:t>
            </a:r>
            <a:endParaRPr lang="en-US" sz="8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692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533400" y="2667000"/>
            <a:ext cx="8077199" cy="457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2400" dirty="0"/>
              <a:t>Questions / Comments / Feedback</a:t>
            </a:r>
          </a:p>
        </p:txBody>
      </p:sp>
    </p:spTree>
    <p:extLst>
      <p:ext uri="{BB962C8B-B14F-4D97-AF65-F5344CB8AC3E}">
        <p14:creationId xmlns:p14="http://schemas.microsoft.com/office/powerpoint/2010/main" val="193086621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30789</TotalTime>
  <Words>1139</Words>
  <Application>Microsoft Office PowerPoint</Application>
  <PresentationFormat>On-screen Show (4:3)</PresentationFormat>
  <Paragraphs>190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Cover Slide</vt:lpstr>
      <vt:lpstr>Horizontal Theme</vt:lpstr>
      <vt:lpstr>1_Horizontal Theme</vt:lpstr>
      <vt:lpstr>PowerPoint Presentation</vt:lpstr>
      <vt:lpstr>NPRR-1253 - Summary</vt:lpstr>
      <vt:lpstr>Implementation Approach and Timelines</vt:lpstr>
      <vt:lpstr>Data Specification for Public API</vt:lpstr>
      <vt:lpstr>JSON Payload – Metadata Specification</vt:lpstr>
      <vt:lpstr>JSON Payload – Field Specification</vt:lpstr>
      <vt:lpstr>JSON Payload – Data</vt:lpstr>
      <vt:lpstr>JSON Payload – Links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609</cp:revision>
  <cp:lastPrinted>2017-10-10T21:31:05Z</cp:lastPrinted>
  <dcterms:created xsi:type="dcterms:W3CDTF">2016-01-21T15:20:31Z</dcterms:created>
  <dcterms:modified xsi:type="dcterms:W3CDTF">2025-04-25T14:09:39Z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