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5"/>
  </p:notesMasterIdLst>
  <p:handoutMasterIdLst>
    <p:handoutMasterId r:id="rId46"/>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64" r:id="rId35"/>
    <p:sldId id="366" r:id="rId36"/>
    <p:sldId id="368" r:id="rId37"/>
    <p:sldId id="367" r:id="rId38"/>
    <p:sldId id="363" r:id="rId39"/>
    <p:sldId id="376" r:id="rId40"/>
    <p:sldId id="335" r:id="rId41"/>
    <p:sldId id="347" r:id="rId42"/>
    <p:sldId id="348" r:id="rId43"/>
    <p:sldId id="349"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3D5302-8656-4E12-A57A-24AF89345EE0}" v="625" dt="2025-04-18T19:23:45.4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11" d="100"/>
          <a:sy n="111" d="100"/>
        </p:scale>
        <p:origin x="2190"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4/24/2025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04/24/2025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3742867613"/>
              </p:ext>
            </p:extLst>
          </p:nvPr>
        </p:nvGraphicFramePr>
        <p:xfrm>
          <a:off x="152401" y="858329"/>
          <a:ext cx="8839200" cy="4856671"/>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9860298"/>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11 New CDR reports</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CDR report changes (28)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3798920300"/>
              </p:ext>
            </p:extLst>
          </p:nvPr>
        </p:nvGraphicFramePr>
        <p:xfrm>
          <a:off x="381000" y="846826"/>
          <a:ext cx="7848600" cy="41427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2341611704"/>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TotASResCapability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457200" y="635169"/>
            <a:ext cx="3200400" cy="830997"/>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(4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3033751686"/>
              </p:ext>
            </p:extLst>
          </p:nvPr>
        </p:nvGraphicFramePr>
        <p:xfrm>
          <a:off x="337894" y="1447800"/>
          <a:ext cx="8468212" cy="5032911"/>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pricecorrection_RTM_MCPC_SCED_YYYYMMDD_to_YYYYMMDD_NP4197.csv</a:t>
                      </a:r>
                    </a:p>
                  </a:txBody>
                  <a:tcPr marL="9525" marR="9525" marT="9525" marB="0"/>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205039281"/>
                  </a:ext>
                </a:extLst>
              </a:tr>
              <a:tr h="0">
                <a:tc gridSpan="3">
                  <a:txBody>
                    <a:bodyPr/>
                    <a:lstStyle/>
                    <a:p>
                      <a:pPr algn="l"/>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 All info TBD</a:t>
                      </a:r>
                    </a:p>
                    <a:p>
                      <a:endParaRPr lang="en-US" sz="1000" b="1"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7459792"/>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29</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28713231"/>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NP6-325-CD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13222</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1759824236"/>
              </p:ext>
            </p:extLst>
          </p:nvPr>
        </p:nvGraphicFramePr>
        <p:xfrm>
          <a:off x="147046" y="818947"/>
          <a:ext cx="8926108" cy="550521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47645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31</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592371309"/>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 | 13499</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33</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3382963514"/>
              </p:ext>
            </p:extLst>
          </p:nvPr>
        </p:nvGraphicFramePr>
        <p:xfrm>
          <a:off x="1899611" y="1282968"/>
          <a:ext cx="5344777" cy="4886661"/>
        </p:xfrm>
        <a:graphic>
          <a:graphicData uri="http://schemas.openxmlformats.org/drawingml/2006/table">
            <a:tbl>
              <a:tblPr firstRow="1" bandRow="1">
                <a:tableStyleId>{5C22544A-7EE6-4342-B048-85BDC9FD1C3A}</a:tableStyleId>
              </a:tblPr>
              <a:tblGrid>
                <a:gridCol w="5344777">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Secure</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12/5/25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34</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56843225"/>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35</a:t>
            </a:fld>
            <a:endParaRPr lang="en-US"/>
          </a:p>
        </p:txBody>
      </p:sp>
    </p:spTree>
    <p:extLst>
      <p:ext uri="{BB962C8B-B14F-4D97-AF65-F5344CB8AC3E}">
        <p14:creationId xmlns:p14="http://schemas.microsoft.com/office/powerpoint/2010/main" val="703739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619404350"/>
              </p:ext>
            </p:extLst>
          </p:nvPr>
        </p:nvGraphicFramePr>
        <p:xfrm>
          <a:off x="381000" y="838201"/>
          <a:ext cx="8382000" cy="3124199"/>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39739">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16143">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144380">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37</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865326664"/>
              </p:ext>
            </p:extLst>
          </p:nvPr>
        </p:nvGraphicFramePr>
        <p:xfrm>
          <a:off x="457200" y="2208948"/>
          <a:ext cx="7848600" cy="1274445"/>
        </p:xfrm>
        <a:graphic>
          <a:graphicData uri="http://schemas.openxmlformats.org/drawingml/2006/table">
            <a:tbl>
              <a:tblPr>
                <a:tableStyleId>{5C22544A-7EE6-4342-B048-85BDC9FD1C3A}</a:tableStyleId>
              </a:tblPr>
              <a:tblGrid>
                <a:gridCol w="1208125">
                  <a:extLst>
                    <a:ext uri="{9D8B030D-6E8A-4147-A177-3AD203B41FA5}">
                      <a16:colId xmlns:a16="http://schemas.microsoft.com/office/drawing/2014/main" val="752221144"/>
                    </a:ext>
                  </a:extLst>
                </a:gridCol>
                <a:gridCol w="483250">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a:t>
            </a:r>
            <a:r>
              <a:rPr lang="en-US" sz="1800" dirty="0">
                <a:latin typeface="Segoe UI" panose="020B0502040204020203" pitchFamily="34" charset="0"/>
                <a:ea typeface="Calibri" panose="020F0502020204030204" pitchFamily="34" charset="0"/>
              </a:rPr>
              <a:t>d</a:t>
            </a:r>
            <a:r>
              <a:rPr lang="en-US" sz="1800" dirty="0">
                <a:effectLst/>
                <a:latin typeface="Segoe UI" panose="020B0502040204020203" pitchFamily="34" charset="0"/>
                <a:ea typeface="Calibri" panose="020F0502020204030204" pitchFamily="34" charset="0"/>
              </a:rPr>
              <a:t>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11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581579436"/>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559579">
                  <a:extLst>
                    <a:ext uri="{9D8B030D-6E8A-4147-A177-3AD203B41FA5}">
                      <a16:colId xmlns:a16="http://schemas.microsoft.com/office/drawing/2014/main" val="4146742910"/>
                    </a:ext>
                  </a:extLst>
                </a:gridCol>
                <a:gridCol w="914400">
                  <a:extLst>
                    <a:ext uri="{9D8B030D-6E8A-4147-A177-3AD203B41FA5}">
                      <a16:colId xmlns:a16="http://schemas.microsoft.com/office/drawing/2014/main" val="279891872"/>
                    </a:ext>
                  </a:extLst>
                </a:gridCol>
                <a:gridCol w="4876800">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RUC Ancillary Service Demand Curves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1642991016"/>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317858076"/>
              </p:ext>
            </p:extLst>
          </p:nvPr>
        </p:nvGraphicFramePr>
        <p:xfrm>
          <a:off x="628650" y="2370585"/>
          <a:ext cx="7829549" cy="1123896"/>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TBD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TBD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1117314849"/>
              </p:ext>
            </p:extLst>
          </p:nvPr>
        </p:nvGraphicFramePr>
        <p:xfrm>
          <a:off x="381000" y="394993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280383</TotalTime>
  <Words>7657</Words>
  <Application>Microsoft Office PowerPoint</Application>
  <PresentationFormat>On-screen Show (4:3)</PresentationFormat>
  <Paragraphs>1484</Paragraphs>
  <Slides>38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38</vt:i4>
      </vt:variant>
    </vt:vector>
  </HeadingPairs>
  <TitlesOfParts>
    <vt:vector size="45"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Lavas, Jamie</cp:lastModifiedBy>
  <cp:revision>2765</cp:revision>
  <cp:lastPrinted>2020-02-05T17:47:59Z</cp:lastPrinted>
  <dcterms:created xsi:type="dcterms:W3CDTF">2016-01-21T15:20:31Z</dcterms:created>
  <dcterms:modified xsi:type="dcterms:W3CDTF">2025-04-24T17:52:27Z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