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45"/>
  </p:notesMasterIdLst>
  <p:handoutMasterIdLst>
    <p:handoutMasterId r:id="rId46"/>
  </p:handoutMasterIdLst>
  <p:sldIdLst>
    <p:sldId id="260" r:id="rId7"/>
    <p:sldId id="340" r:id="rId8"/>
    <p:sldId id="339" r:id="rId9"/>
    <p:sldId id="341" r:id="rId10"/>
    <p:sldId id="370" r:id="rId11"/>
    <p:sldId id="371" r:id="rId12"/>
    <p:sldId id="342" r:id="rId13"/>
    <p:sldId id="343" r:id="rId14"/>
    <p:sldId id="344" r:id="rId15"/>
    <p:sldId id="345" r:id="rId16"/>
    <p:sldId id="338" r:id="rId17"/>
    <p:sldId id="369" r:id="rId18"/>
    <p:sldId id="373" r:id="rId19"/>
    <p:sldId id="350" r:id="rId20"/>
    <p:sldId id="351" r:id="rId21"/>
    <p:sldId id="372" r:id="rId22"/>
    <p:sldId id="374" r:id="rId23"/>
    <p:sldId id="352" r:id="rId24"/>
    <p:sldId id="355" r:id="rId25"/>
    <p:sldId id="354" r:id="rId26"/>
    <p:sldId id="353" r:id="rId27"/>
    <p:sldId id="356" r:id="rId28"/>
    <p:sldId id="357" r:id="rId29"/>
    <p:sldId id="358" r:id="rId30"/>
    <p:sldId id="359" r:id="rId31"/>
    <p:sldId id="360" r:id="rId32"/>
    <p:sldId id="375" r:id="rId33"/>
    <p:sldId id="361" r:id="rId34"/>
    <p:sldId id="364" r:id="rId35"/>
    <p:sldId id="366" r:id="rId36"/>
    <p:sldId id="368" r:id="rId37"/>
    <p:sldId id="367" r:id="rId38"/>
    <p:sldId id="363" r:id="rId39"/>
    <p:sldId id="376" r:id="rId40"/>
    <p:sldId id="335" r:id="rId41"/>
    <p:sldId id="347" r:id="rId42"/>
    <p:sldId id="348" r:id="rId43"/>
    <p:sldId id="349" r:id="rId4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3D5302-8656-4E12-A57A-24AF89345EE0}" v="625" dt="2025-04-18T19:23:45.4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90" autoAdjust="0"/>
    <p:restoredTop sz="96721" autoAdjust="0"/>
  </p:normalViewPr>
  <p:slideViewPr>
    <p:cSldViewPr showGuides="1">
      <p:cViewPr varScale="1">
        <p:scale>
          <a:sx n="111" d="100"/>
          <a:sy n="111" d="100"/>
        </p:scale>
        <p:origin x="2190"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handoutMaster" Target="handoutMasters/handoutMaster1.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4/24/2025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4/22/2025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8" name="TextBox 7">
            <a:extLst>
              <a:ext uri="{FF2B5EF4-FFF2-40B4-BE49-F238E27FC236}">
                <a16:creationId xmlns:a16="http://schemas.microsoft.com/office/drawing/2014/main" id="{3BA578D0-81CF-2C08-1DC9-1F170E4CCA10}"/>
              </a:ext>
            </a:extLst>
          </p:cNvPr>
          <p:cNvSpPr txBox="1"/>
          <p:nvPr userDrawn="1"/>
        </p:nvSpPr>
        <p:spPr>
          <a:xfrm>
            <a:off x="2743200" y="6454162"/>
            <a:ext cx="4572000" cy="369332"/>
          </a:xfrm>
          <a:prstGeom prst="rect">
            <a:avLst/>
          </a:prstGeom>
          <a:noFill/>
        </p:spPr>
        <p:txBody>
          <a:bodyPr wrap="square">
            <a:spAutoFit/>
          </a:bodyPr>
          <a:lstStyle/>
          <a:p>
            <a:r>
              <a:rPr lang="en-US" sz="1800" b="0" i="1" baseline="0" dirty="0">
                <a:solidFill>
                  <a:schemeClr val="tx1">
                    <a:alpha val="25000"/>
                  </a:schemeClr>
                </a:solidFill>
              </a:rPr>
              <a:t>ERCOT RTC DRAFT INFORMATION</a:t>
            </a:r>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138495" y="6558264"/>
            <a:ext cx="61588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2013228"/>
            <a:ext cx="4917102" cy="2831544"/>
          </a:xfrm>
          <a:prstGeom prst="rect">
            <a:avLst/>
          </a:prstGeom>
          <a:noFill/>
        </p:spPr>
        <p:txBody>
          <a:bodyPr wrap="square" rtlCol="0">
            <a:spAutoFit/>
          </a:bodyPr>
          <a:lstStyle/>
          <a:p>
            <a:r>
              <a:rPr lang="en-US" sz="2000" b="1" dirty="0">
                <a:solidFill>
                  <a:schemeClr val="tx2"/>
                </a:solidFill>
              </a:rPr>
              <a:t>RTC Product Information: </a:t>
            </a:r>
          </a:p>
          <a:p>
            <a:r>
              <a:rPr lang="en-US" sz="2000" b="1" dirty="0">
                <a:solidFill>
                  <a:schemeClr val="tx2"/>
                </a:solidFill>
              </a:rPr>
              <a:t>CDR Reports and Public Dashboards for Market Trials and Go-Live</a:t>
            </a:r>
          </a:p>
          <a:p>
            <a:endParaRPr lang="en-US" sz="2000" b="1" dirty="0">
              <a:solidFill>
                <a:schemeClr val="tx2"/>
              </a:solidFill>
            </a:endParaRPr>
          </a:p>
          <a:p>
            <a:r>
              <a:rPr lang="en-US" sz="2000" dirty="0">
                <a:solidFill>
                  <a:schemeClr val="tx2"/>
                </a:solidFill>
              </a:rPr>
              <a:t>Jamie Lavas</a:t>
            </a:r>
          </a:p>
          <a:p>
            <a:endParaRPr lang="en-US" sz="2000" dirty="0">
              <a:solidFill>
                <a:schemeClr val="tx2"/>
              </a:solidFill>
            </a:endParaRPr>
          </a:p>
          <a:p>
            <a:r>
              <a:rPr lang="en-US" sz="2000" dirty="0">
                <a:solidFill>
                  <a:schemeClr val="tx2"/>
                </a:solidFill>
              </a:rPr>
              <a:t>04/24/2025 TWG</a:t>
            </a:r>
          </a:p>
          <a:p>
            <a:endParaRPr lang="en-US" sz="2000" b="1" dirty="0">
              <a:solidFill>
                <a:schemeClr val="tx2"/>
              </a:solidFill>
            </a:endParaRP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AA7485-6657-D9A5-BEC2-21205D86A3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2868E1-6AF0-B334-A003-5373A40EAD8B}"/>
              </a:ext>
            </a:extLst>
          </p:cNvPr>
          <p:cNvSpPr>
            <a:spLocks noGrp="1"/>
          </p:cNvSpPr>
          <p:nvPr>
            <p:ph type="title"/>
          </p:nvPr>
        </p:nvSpPr>
        <p:spPr>
          <a:xfrm>
            <a:off x="381000" y="243682"/>
            <a:ext cx="8534400" cy="694285"/>
          </a:xfrm>
        </p:spPr>
        <p:txBody>
          <a:bodyPr/>
          <a:lstStyle/>
          <a:p>
            <a:r>
              <a:rPr lang="en-US" dirty="0"/>
              <a:t>RTC Public Dashboard Information: Go-Live</a:t>
            </a:r>
          </a:p>
        </p:txBody>
      </p:sp>
      <p:sp>
        <p:nvSpPr>
          <p:cNvPr id="3" name="Content Placeholder 2">
            <a:extLst>
              <a:ext uri="{FF2B5EF4-FFF2-40B4-BE49-F238E27FC236}">
                <a16:creationId xmlns:a16="http://schemas.microsoft.com/office/drawing/2014/main" id="{10A3901F-4C44-C5A3-E232-34AA336C0DB3}"/>
              </a:ext>
            </a:extLst>
          </p:cNvPr>
          <p:cNvSpPr>
            <a:spLocks noGrp="1"/>
          </p:cNvSpPr>
          <p:nvPr>
            <p:ph idx="1"/>
          </p:nvPr>
        </p:nvSpPr>
        <p:spPr>
          <a:xfrm>
            <a:off x="381000" y="950798"/>
            <a:ext cx="8534400" cy="4992801"/>
          </a:xfrm>
        </p:spPr>
        <p:txBody>
          <a:bodyPr/>
          <a:lstStyle/>
          <a:p>
            <a:pPr marL="0" indent="0">
              <a:buNone/>
            </a:pPr>
            <a:r>
              <a:rPr lang="en-US" sz="1800" dirty="0">
                <a:effectLst/>
                <a:latin typeface="Segoe UI" panose="020B0502040204020203" pitchFamily="34" charset="0"/>
                <a:ea typeface="Calibri" panose="020F0502020204030204" pitchFamily="34" charset="0"/>
              </a:rPr>
              <a:t>The following dashboards and displays are being modified for RTC. RTC data and modifications </a:t>
            </a:r>
            <a:r>
              <a:rPr lang="en-US" sz="1800" dirty="0">
                <a:latin typeface="Segoe UI" panose="020B0502040204020203" pitchFamily="34" charset="0"/>
                <a:ea typeface="Calibri" panose="020F0502020204030204" pitchFamily="34" charset="0"/>
              </a:rPr>
              <a:t>will NOT be available during Market Trials for any of the below listed products</a:t>
            </a:r>
            <a:r>
              <a:rPr lang="en-US" sz="1800" dirty="0">
                <a:effectLst/>
                <a:latin typeface="Segoe UI" panose="020B0502040204020203" pitchFamily="34" charset="0"/>
                <a:ea typeface="Calibri" panose="020F0502020204030204" pitchFamily="34" charset="0"/>
              </a:rPr>
              <a:t>. </a:t>
            </a:r>
            <a:r>
              <a:rPr lang="en-US" sz="1800" dirty="0">
                <a:latin typeface="Segoe UI" panose="020B0502040204020203" pitchFamily="34" charset="0"/>
                <a:ea typeface="Calibri" panose="020F0502020204030204" pitchFamily="34" charset="0"/>
              </a:rPr>
              <a:t>Changes to these products </a:t>
            </a:r>
            <a:r>
              <a:rPr lang="en-US" sz="1800" dirty="0">
                <a:effectLst/>
                <a:latin typeface="Segoe UI" panose="020B0502040204020203" pitchFamily="34" charset="0"/>
                <a:ea typeface="Calibri" panose="020F0502020204030204" pitchFamily="34" charset="0"/>
              </a:rPr>
              <a:t>will be implemented at Go-Live.</a:t>
            </a:r>
          </a:p>
          <a:p>
            <a:pPr marL="0" indent="0">
              <a:buNone/>
            </a:pPr>
            <a:endParaRPr lang="en-US" sz="1800" dirty="0">
              <a:effectLst/>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a:p>
            <a:pPr marL="0" indent="0">
              <a:buNone/>
            </a:pPr>
            <a:endParaRPr lang="en-US" sz="1800" dirty="0">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D68B4787-736C-A49E-4AF2-26823A85EA44}"/>
              </a:ext>
            </a:extLst>
          </p:cNvPr>
          <p:cNvSpPr>
            <a:spLocks noGrp="1"/>
          </p:cNvSpPr>
          <p:nvPr>
            <p:ph type="sldNum" sz="quarter" idx="4"/>
          </p:nvPr>
        </p:nvSpPr>
        <p:spPr/>
        <p:txBody>
          <a:bodyPr/>
          <a:lstStyle/>
          <a:p>
            <a:fld id="{1D93BD3E-1E9A-4970-A6F7-E7AC52762E0C}" type="slidenum">
              <a:rPr lang="en-US" smtClean="0"/>
              <a:pPr/>
              <a:t>10</a:t>
            </a:fld>
            <a:endParaRPr lang="en-US"/>
          </a:p>
        </p:txBody>
      </p:sp>
      <p:sp>
        <p:nvSpPr>
          <p:cNvPr id="5" name="Content Placeholder 2">
            <a:extLst>
              <a:ext uri="{FF2B5EF4-FFF2-40B4-BE49-F238E27FC236}">
                <a16:creationId xmlns:a16="http://schemas.microsoft.com/office/drawing/2014/main" id="{90EC4B16-67A2-307B-A77E-886723A6BE61}"/>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graphicFrame>
        <p:nvGraphicFramePr>
          <p:cNvPr id="7" name="Table 6">
            <a:extLst>
              <a:ext uri="{FF2B5EF4-FFF2-40B4-BE49-F238E27FC236}">
                <a16:creationId xmlns:a16="http://schemas.microsoft.com/office/drawing/2014/main" id="{598055C4-5AF9-7B03-271E-0879D7A92CDE}"/>
              </a:ext>
            </a:extLst>
          </p:cNvPr>
          <p:cNvGraphicFramePr>
            <a:graphicFrameLocks noGrp="1"/>
          </p:cNvGraphicFramePr>
          <p:nvPr>
            <p:extLst>
              <p:ext uri="{D42A27DB-BD31-4B8C-83A1-F6EECF244321}">
                <p14:modId xmlns:p14="http://schemas.microsoft.com/office/powerpoint/2010/main" val="645314936"/>
              </p:ext>
            </p:extLst>
          </p:nvPr>
        </p:nvGraphicFramePr>
        <p:xfrm>
          <a:off x="1311275" y="2208948"/>
          <a:ext cx="6521449" cy="2667000"/>
        </p:xfrm>
        <a:graphic>
          <a:graphicData uri="http://schemas.openxmlformats.org/drawingml/2006/table">
            <a:tbl>
              <a:tblPr>
                <a:tableStyleId>{5C22544A-7EE6-4342-B048-85BDC9FD1C3A}</a:tableStyleId>
              </a:tblPr>
              <a:tblGrid>
                <a:gridCol w="898754">
                  <a:extLst>
                    <a:ext uri="{9D8B030D-6E8A-4147-A177-3AD203B41FA5}">
                      <a16:colId xmlns:a16="http://schemas.microsoft.com/office/drawing/2014/main" val="4229543827"/>
                    </a:ext>
                  </a:extLst>
                </a:gridCol>
                <a:gridCol w="1355496">
                  <a:extLst>
                    <a:ext uri="{9D8B030D-6E8A-4147-A177-3AD203B41FA5}">
                      <a16:colId xmlns:a16="http://schemas.microsoft.com/office/drawing/2014/main" val="1055123778"/>
                    </a:ext>
                  </a:extLst>
                </a:gridCol>
                <a:gridCol w="4267199">
                  <a:extLst>
                    <a:ext uri="{9D8B030D-6E8A-4147-A177-3AD203B41FA5}">
                      <a16:colId xmlns:a16="http://schemas.microsoft.com/office/drawing/2014/main" val="3800202630"/>
                    </a:ext>
                  </a:extLst>
                </a:gridCol>
              </a:tblGrid>
              <a:tr h="190500">
                <a:tc>
                  <a:txBody>
                    <a:bodyPr/>
                    <a:lstStyle/>
                    <a:p>
                      <a:pPr algn="l" fontAlgn="b"/>
                      <a:r>
                        <a:rPr lang="en-US" sz="1100" b="1" u="sng" strike="noStrike">
                          <a:effectLst/>
                          <a:latin typeface="Segoe UI" panose="020B0502040204020203" pitchFamily="34" charset="0"/>
                          <a:cs typeface="Segoe UI" panose="020B0502040204020203" pitchFamily="34" charset="0"/>
                        </a:rPr>
                        <a:t>EMIL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a:effectLst/>
                          <a:latin typeface="Segoe UI" panose="020B0502040204020203" pitchFamily="34" charset="0"/>
                          <a:cs typeface="Segoe UI" panose="020B0502040204020203" pitchFamily="34" charset="0"/>
                        </a:rPr>
                        <a:t>Report Type</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dirty="0">
                          <a:effectLst/>
                          <a:latin typeface="Segoe UI" panose="020B0502040204020203" pitchFamily="34" charset="0"/>
                          <a:cs typeface="Segoe UI" panose="020B0502040204020203" pitchFamily="34" charset="0"/>
                        </a:rPr>
                        <a:t>Product Name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954022566"/>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NP6-904-CD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System ASCAPMON Dashboard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252178449"/>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GEN-506-UI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Dashboard - Modify</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Capacity Available to SCED Dashboard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70013400"/>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GEN-523-UI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Real-Time LMPs for Latest SCED Run Display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356372297"/>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GEN-522-UI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Real-Time LMPs for Load Zones and Trading Hubs Display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96467819"/>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GEN-540-UI</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RTD Indicative LMPs by Load Zones or Hubs Display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890289593"/>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GEN-502-UI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Real-Time Locational Prices (LMP Contour Map): LMPs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826484082"/>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GEN-526-UI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Real-Time Settlement Point Prices Display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146414858"/>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NP6-906-UI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Ancillary Services Dasboard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044273383"/>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GEN-530-UI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Supply &amp; Demand Dashboard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870829385"/>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GEN-518-UI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Real-Time System Conditions Dashboard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643957672"/>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GEN-536-UI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System-Wide Demand Dashboard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720147875"/>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GEN-546-UI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Generation Outages Dashboard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871748627"/>
                  </a:ext>
                </a:extLst>
              </a:tr>
              <a:tr h="190500">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NEW</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Dashboard – NEW</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Real-Time Clearing Prices for Capacity by SCED Interval Dashboard</a:t>
                      </a:r>
                    </a:p>
                  </a:txBody>
                  <a:tcPr marL="9525" marR="9525" marT="9525" marB="0" anchor="b"/>
                </a:tc>
                <a:extLst>
                  <a:ext uri="{0D108BD9-81ED-4DB2-BD59-A6C34878D82A}">
                    <a16:rowId xmlns:a16="http://schemas.microsoft.com/office/drawing/2014/main" val="324463436"/>
                  </a:ext>
                </a:extLst>
              </a:tr>
            </a:tbl>
          </a:graphicData>
        </a:graphic>
      </p:graphicFrame>
    </p:spTree>
    <p:extLst>
      <p:ext uri="{BB962C8B-B14F-4D97-AF65-F5344CB8AC3E}">
        <p14:creationId xmlns:p14="http://schemas.microsoft.com/office/powerpoint/2010/main" val="175075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644C6B-F7DB-A0C4-16AA-5EBFB9A06A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716EBB-12E3-1614-B73E-D717177E00A9}"/>
              </a:ext>
            </a:extLst>
          </p:cNvPr>
          <p:cNvSpPr>
            <a:spLocks noGrp="1"/>
          </p:cNvSpPr>
          <p:nvPr>
            <p:ph type="title"/>
          </p:nvPr>
        </p:nvSpPr>
        <p:spPr>
          <a:xfrm>
            <a:off x="381000" y="243682"/>
            <a:ext cx="8458200" cy="694285"/>
          </a:xfrm>
        </p:spPr>
        <p:txBody>
          <a:bodyPr/>
          <a:lstStyle/>
          <a:p>
            <a:r>
              <a:rPr lang="en-US" dirty="0"/>
              <a:t>Supplemental Posting Information</a:t>
            </a:r>
          </a:p>
        </p:txBody>
      </p:sp>
      <p:sp>
        <p:nvSpPr>
          <p:cNvPr id="3" name="Content Placeholder 2">
            <a:extLst>
              <a:ext uri="{FF2B5EF4-FFF2-40B4-BE49-F238E27FC236}">
                <a16:creationId xmlns:a16="http://schemas.microsoft.com/office/drawing/2014/main" id="{5A065661-178A-8A3F-D581-53EB7CB9DF34}"/>
              </a:ext>
            </a:extLst>
          </p:cNvPr>
          <p:cNvSpPr>
            <a:spLocks noGrp="1"/>
          </p:cNvSpPr>
          <p:nvPr>
            <p:ph idx="1"/>
          </p:nvPr>
        </p:nvSpPr>
        <p:spPr>
          <a:xfrm>
            <a:off x="381000" y="1244866"/>
            <a:ext cx="8534400" cy="4393934"/>
          </a:xfrm>
        </p:spPr>
        <p:txBody>
          <a:bodyPr/>
          <a:lstStyle/>
          <a:p>
            <a:pPr marL="0" indent="0">
              <a:buNone/>
            </a:pPr>
            <a:r>
              <a:rPr lang="en-US" sz="1600" dirty="0">
                <a:effectLst/>
                <a:latin typeface="Segoe UI" panose="020B0502040204020203" pitchFamily="34" charset="0"/>
                <a:ea typeface="Calibri" panose="020F0502020204030204" pitchFamily="34" charset="0"/>
              </a:rPr>
              <a:t>RTC Draft XSDs will be made available on the Services/Market Data Transparency/XSD page of ERCOT.com. The finalized RTC version of the CDR XSD will be available by 10/15/2025. </a:t>
            </a:r>
          </a:p>
          <a:p>
            <a:pPr marL="0" indent="0">
              <a:buNone/>
            </a:pPr>
            <a:endParaRPr lang="en-US" sz="1400" dirty="0">
              <a:latin typeface="Segoe UI" panose="020B0502040204020203" pitchFamily="34" charset="0"/>
              <a:ea typeface="Calibri" panose="020F0502020204030204" pitchFamily="34" charset="0"/>
            </a:endParaRPr>
          </a:p>
          <a:p>
            <a:pPr marL="0" indent="0">
              <a:buNone/>
            </a:pPr>
            <a:r>
              <a:rPr lang="en-US" sz="1400" dirty="0">
                <a:latin typeface="Segoe UI" panose="020B0502040204020203" pitchFamily="34" charset="0"/>
                <a:ea typeface="Calibri" panose="020F0502020204030204" pitchFamily="34" charset="0"/>
              </a:rPr>
              <a:t>Posting Schedule for CDR Reports and XSD Updates:</a:t>
            </a:r>
          </a:p>
          <a:p>
            <a:pPr marL="0" indent="0">
              <a:buNone/>
            </a:pPr>
            <a:endParaRPr lang="en-US" sz="1400" dirty="0">
              <a:latin typeface="Segoe UI" panose="020B0502040204020203" pitchFamily="34" charset="0"/>
              <a:ea typeface="Calibri" panose="020F0502020204030204" pitchFamily="34" charset="0"/>
            </a:endParaRPr>
          </a:p>
          <a:p>
            <a:pPr marL="0" indent="0">
              <a:buNone/>
            </a:pPr>
            <a:endParaRPr lang="en-US" sz="1400" dirty="0">
              <a:latin typeface="Segoe UI" panose="020B0502040204020203" pitchFamily="34" charset="0"/>
              <a:ea typeface="Calibri" panose="020F0502020204030204" pitchFamily="34" charset="0"/>
            </a:endParaRPr>
          </a:p>
          <a:p>
            <a:pPr marL="0" indent="0">
              <a:buNone/>
            </a:pPr>
            <a:endParaRPr lang="en-US" sz="1600" dirty="0">
              <a:effectLst/>
              <a:latin typeface="Segoe UI" panose="020B0502040204020203" pitchFamily="34" charset="0"/>
              <a:ea typeface="Calibri" panose="020F0502020204030204" pitchFamily="34" charset="0"/>
            </a:endParaRPr>
          </a:p>
          <a:p>
            <a:pPr marL="0" indent="0">
              <a:buNone/>
            </a:pPr>
            <a:endParaRPr lang="en-US" sz="1600" dirty="0">
              <a:latin typeface="Segoe UI" panose="020B0502040204020203" pitchFamily="34" charset="0"/>
              <a:ea typeface="Calibri" panose="020F0502020204030204" pitchFamily="34" charset="0"/>
            </a:endParaRPr>
          </a:p>
          <a:p>
            <a:pPr marL="0" indent="0">
              <a:buNone/>
            </a:pPr>
            <a:endParaRPr lang="en-US" sz="1600" dirty="0">
              <a:effectLst/>
              <a:latin typeface="Segoe UI" panose="020B0502040204020203" pitchFamily="34" charset="0"/>
              <a:ea typeface="Calibri" panose="020F0502020204030204" pitchFamily="34" charset="0"/>
            </a:endParaRPr>
          </a:p>
          <a:p>
            <a:pPr marL="0" indent="0">
              <a:buNone/>
            </a:pPr>
            <a:r>
              <a:rPr lang="en-US" sz="1600" dirty="0">
                <a:effectLst/>
                <a:latin typeface="Segoe UI" panose="020B0502040204020203" pitchFamily="34" charset="0"/>
                <a:ea typeface="Calibri" panose="020F0502020204030204" pitchFamily="34" charset="0"/>
              </a:rPr>
              <a:t>Draft Disclosure Report Column Definitions Guide will be posted to Services/Market Data Transparency/User Guide page of ERCOT.com.</a:t>
            </a:r>
          </a:p>
          <a:p>
            <a:pPr marL="0" indent="0">
              <a:buNone/>
            </a:pPr>
            <a:endParaRPr lang="en-US" sz="1600" dirty="0">
              <a:latin typeface="Segoe UI" panose="020B0502040204020203" pitchFamily="34" charset="0"/>
              <a:ea typeface="Calibri" panose="020F0502020204030204" pitchFamily="34" charset="0"/>
            </a:endParaRPr>
          </a:p>
          <a:p>
            <a:pPr marL="0" indent="0">
              <a:buNone/>
            </a:pPr>
            <a:r>
              <a:rPr lang="en-US" sz="1600" dirty="0">
                <a:effectLst/>
                <a:latin typeface="Segoe UI" panose="020B0502040204020203" pitchFamily="34" charset="0"/>
                <a:ea typeface="Calibri" panose="020F0502020204030204" pitchFamily="34" charset="0"/>
              </a:rPr>
              <a:t>Please note that there are NO structural changes to any of the shadow settlement extracts therefore no DDL, XSD updates will be made available for this reporting suite. All new RTC data elements will flow through into existing extract tables and columns.</a:t>
            </a:r>
            <a:endParaRPr lang="en-US" sz="2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CA6E2F74-1EC9-B3C8-6A1F-0DF0C76F9C77}"/>
              </a:ext>
            </a:extLst>
          </p:cNvPr>
          <p:cNvSpPr>
            <a:spLocks noGrp="1"/>
          </p:cNvSpPr>
          <p:nvPr>
            <p:ph type="sldNum" sz="quarter" idx="4"/>
          </p:nvPr>
        </p:nvSpPr>
        <p:spPr/>
        <p:txBody>
          <a:bodyPr/>
          <a:lstStyle/>
          <a:p>
            <a:fld id="{1D93BD3E-1E9A-4970-A6F7-E7AC52762E0C}" type="slidenum">
              <a:rPr lang="en-US" smtClean="0"/>
              <a:pPr/>
              <a:t>11</a:t>
            </a:fld>
            <a:endParaRPr lang="en-US"/>
          </a:p>
        </p:txBody>
      </p:sp>
      <p:sp>
        <p:nvSpPr>
          <p:cNvPr id="5" name="Content Placeholder 2">
            <a:extLst>
              <a:ext uri="{FF2B5EF4-FFF2-40B4-BE49-F238E27FC236}">
                <a16:creationId xmlns:a16="http://schemas.microsoft.com/office/drawing/2014/main" id="{FB9152CD-FD53-2479-608E-6610FB142A4A}"/>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graphicFrame>
        <p:nvGraphicFramePr>
          <p:cNvPr id="6" name="Table 5">
            <a:extLst>
              <a:ext uri="{FF2B5EF4-FFF2-40B4-BE49-F238E27FC236}">
                <a16:creationId xmlns:a16="http://schemas.microsoft.com/office/drawing/2014/main" id="{1C75E562-7DE2-5494-515E-679F99937B27}"/>
              </a:ext>
            </a:extLst>
          </p:cNvPr>
          <p:cNvGraphicFramePr>
            <a:graphicFrameLocks noGrp="1"/>
          </p:cNvGraphicFramePr>
          <p:nvPr>
            <p:extLst>
              <p:ext uri="{D42A27DB-BD31-4B8C-83A1-F6EECF244321}">
                <p14:modId xmlns:p14="http://schemas.microsoft.com/office/powerpoint/2010/main" val="3611040012"/>
              </p:ext>
            </p:extLst>
          </p:nvPr>
        </p:nvGraphicFramePr>
        <p:xfrm>
          <a:off x="609600" y="2375361"/>
          <a:ext cx="4648200" cy="954212"/>
        </p:xfrm>
        <a:graphic>
          <a:graphicData uri="http://schemas.openxmlformats.org/drawingml/2006/table">
            <a:tbl>
              <a:tblPr>
                <a:tableStyleId>{5C22544A-7EE6-4342-B048-85BDC9FD1C3A}</a:tableStyleId>
              </a:tblPr>
              <a:tblGrid>
                <a:gridCol w="1676400">
                  <a:extLst>
                    <a:ext uri="{9D8B030D-6E8A-4147-A177-3AD203B41FA5}">
                      <a16:colId xmlns:a16="http://schemas.microsoft.com/office/drawing/2014/main" val="850378589"/>
                    </a:ext>
                  </a:extLst>
                </a:gridCol>
                <a:gridCol w="1371600">
                  <a:extLst>
                    <a:ext uri="{9D8B030D-6E8A-4147-A177-3AD203B41FA5}">
                      <a16:colId xmlns:a16="http://schemas.microsoft.com/office/drawing/2014/main" val="3749621424"/>
                    </a:ext>
                  </a:extLst>
                </a:gridCol>
                <a:gridCol w="1600200">
                  <a:extLst>
                    <a:ext uri="{9D8B030D-6E8A-4147-A177-3AD203B41FA5}">
                      <a16:colId xmlns:a16="http://schemas.microsoft.com/office/drawing/2014/main" val="1213585647"/>
                    </a:ext>
                  </a:extLst>
                </a:gridCol>
              </a:tblGrid>
              <a:tr h="238553">
                <a:tc>
                  <a:txBody>
                    <a:bodyPr/>
                    <a:lstStyle/>
                    <a:p>
                      <a:pPr algn="l" fontAlgn="b"/>
                      <a:r>
                        <a:rPr lang="en-US" sz="1100" b="1" u="sng" strike="noStrike" kern="1200" dirty="0">
                          <a:solidFill>
                            <a:schemeClr val="dk1"/>
                          </a:solidFill>
                          <a:effectLst/>
                          <a:latin typeface="+mn-lt"/>
                          <a:ea typeface="+mn-ea"/>
                          <a:cs typeface="+mn-cs"/>
                        </a:rPr>
                        <a:t>CDR Report Grouping</a:t>
                      </a:r>
                    </a:p>
                  </a:txBody>
                  <a:tcPr marL="9525" marR="9525" marT="9525" marB="0" anchor="b"/>
                </a:tc>
                <a:tc>
                  <a:txBody>
                    <a:bodyPr/>
                    <a:lstStyle/>
                    <a:p>
                      <a:pPr algn="l" fontAlgn="b"/>
                      <a:r>
                        <a:rPr lang="en-US" sz="1100" b="1" u="sng" strike="noStrike" dirty="0">
                          <a:effectLst/>
                        </a:rPr>
                        <a:t>XSD Posting Date</a:t>
                      </a:r>
                      <a:endParaRPr lang="en-US" sz="1100" b="1" i="0" u="sng"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b="1" u="sng" strike="noStrike" kern="1200" dirty="0">
                          <a:solidFill>
                            <a:schemeClr val="dk1"/>
                          </a:solidFill>
                          <a:effectLst/>
                          <a:latin typeface="+mn-lt"/>
                          <a:ea typeface="+mn-ea"/>
                          <a:cs typeface="+mn-cs"/>
                        </a:rPr>
                        <a:t>Report Delivery</a:t>
                      </a:r>
                    </a:p>
                  </a:txBody>
                  <a:tcPr marL="9525" marR="9525" marT="9525" marB="0" anchor="b"/>
                </a:tc>
                <a:extLst>
                  <a:ext uri="{0D108BD9-81ED-4DB2-BD59-A6C34878D82A}">
                    <a16:rowId xmlns:a16="http://schemas.microsoft.com/office/drawing/2014/main" val="362037674"/>
                  </a:ext>
                </a:extLst>
              </a:tr>
              <a:tr h="238553">
                <a:tc>
                  <a:txBody>
                    <a:bodyPr/>
                    <a:lstStyle/>
                    <a:p>
                      <a:pPr algn="l" fontAlgn="b"/>
                      <a:r>
                        <a:rPr lang="en-US" sz="1100" u="none" strike="noStrike" dirty="0">
                          <a:effectLst/>
                        </a:rPr>
                        <a:t>Group1/Open Loop</a:t>
                      </a:r>
                      <a:endParaRPr lang="en-US"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u="none" strike="noStrike" dirty="0">
                          <a:effectLst/>
                        </a:rPr>
                        <a:t>5/30/2025</a:t>
                      </a:r>
                      <a:endParaRPr lang="en-US"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Aptos Narrow" panose="020B0004020202020204" pitchFamily="34" charset="0"/>
                        </a:rPr>
                        <a:t>July 2025</a:t>
                      </a:r>
                    </a:p>
                  </a:txBody>
                  <a:tcPr marL="9525" marR="9525" marT="9525" marB="0" anchor="b"/>
                </a:tc>
                <a:extLst>
                  <a:ext uri="{0D108BD9-81ED-4DB2-BD59-A6C34878D82A}">
                    <a16:rowId xmlns:a16="http://schemas.microsoft.com/office/drawing/2014/main" val="1035010127"/>
                  </a:ext>
                </a:extLst>
              </a:tr>
              <a:tr h="238553">
                <a:tc>
                  <a:txBody>
                    <a:bodyPr/>
                    <a:lstStyle/>
                    <a:p>
                      <a:pPr algn="l" fontAlgn="b"/>
                      <a:r>
                        <a:rPr lang="en-US" sz="1100" u="none" strike="noStrike" dirty="0">
                          <a:effectLst/>
                        </a:rPr>
                        <a:t>Group2/Closed Loop</a:t>
                      </a:r>
                      <a:endParaRPr lang="en-US"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u="none" strike="noStrike" dirty="0">
                          <a:effectLst/>
                        </a:rPr>
                        <a:t>8/1/2025</a:t>
                      </a:r>
                      <a:endParaRPr lang="en-US"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Aptos Narrow" panose="020B0004020202020204" pitchFamily="34" charset="0"/>
                        </a:rPr>
                        <a:t>Sept 2025</a:t>
                      </a:r>
                    </a:p>
                  </a:txBody>
                  <a:tcPr marL="9525" marR="9525" marT="9525" marB="0" anchor="b"/>
                </a:tc>
                <a:extLst>
                  <a:ext uri="{0D108BD9-81ED-4DB2-BD59-A6C34878D82A}">
                    <a16:rowId xmlns:a16="http://schemas.microsoft.com/office/drawing/2014/main" val="3388393252"/>
                  </a:ext>
                </a:extLst>
              </a:tr>
              <a:tr h="238553">
                <a:tc>
                  <a:txBody>
                    <a:bodyPr/>
                    <a:lstStyle/>
                    <a:p>
                      <a:pPr algn="l" fontAlgn="b"/>
                      <a:r>
                        <a:rPr lang="en-US" sz="1100" u="none" strike="noStrike" dirty="0">
                          <a:effectLst/>
                        </a:rPr>
                        <a:t>Group3/Go-Live</a:t>
                      </a:r>
                      <a:endParaRPr lang="en-US"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u="none" strike="noStrike" dirty="0">
                          <a:effectLst/>
                        </a:rPr>
                        <a:t>10/15/2025</a:t>
                      </a:r>
                      <a:endParaRPr lang="en-US"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Aptos Narrow" panose="020B0004020202020204" pitchFamily="34" charset="0"/>
                        </a:rPr>
                        <a:t>Dec 2025</a:t>
                      </a:r>
                    </a:p>
                  </a:txBody>
                  <a:tcPr marL="9525" marR="9525" marT="9525" marB="0" anchor="b"/>
                </a:tc>
                <a:extLst>
                  <a:ext uri="{0D108BD9-81ED-4DB2-BD59-A6C34878D82A}">
                    <a16:rowId xmlns:a16="http://schemas.microsoft.com/office/drawing/2014/main" val="3828113624"/>
                  </a:ext>
                </a:extLst>
              </a:tr>
            </a:tbl>
          </a:graphicData>
        </a:graphic>
      </p:graphicFrame>
    </p:spTree>
    <p:extLst>
      <p:ext uri="{BB962C8B-B14F-4D97-AF65-F5344CB8AC3E}">
        <p14:creationId xmlns:p14="http://schemas.microsoft.com/office/powerpoint/2010/main" val="1246120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4797A-AAE8-8D7A-FBB7-B75643C5F312}"/>
              </a:ext>
            </a:extLst>
          </p:cNvPr>
          <p:cNvSpPr>
            <a:spLocks noGrp="1"/>
          </p:cNvSpPr>
          <p:nvPr>
            <p:ph type="title"/>
          </p:nvPr>
        </p:nvSpPr>
        <p:spPr>
          <a:xfrm>
            <a:off x="381000" y="243682"/>
            <a:ext cx="9163050" cy="606583"/>
          </a:xfrm>
        </p:spPr>
        <p:txBody>
          <a:bodyPr/>
          <a:lstStyle/>
          <a:p>
            <a:r>
              <a:rPr lang="en-US" dirty="0">
                <a:latin typeface="Segoe UI" panose="020B0502040204020203" pitchFamily="34" charset="0"/>
                <a:cs typeface="Segoe UI" panose="020B0502040204020203" pitchFamily="34" charset="0"/>
              </a:rPr>
              <a:t>Appendix of Examples</a:t>
            </a:r>
          </a:p>
        </p:txBody>
      </p:sp>
      <p:sp>
        <p:nvSpPr>
          <p:cNvPr id="4" name="Slide Number Placeholder 3">
            <a:extLst>
              <a:ext uri="{FF2B5EF4-FFF2-40B4-BE49-F238E27FC236}">
                <a16:creationId xmlns:a16="http://schemas.microsoft.com/office/drawing/2014/main" id="{905F8E5F-A419-F6D5-B78C-4873FAB2D275}"/>
              </a:ext>
            </a:extLst>
          </p:cNvPr>
          <p:cNvSpPr>
            <a:spLocks noGrp="1"/>
          </p:cNvSpPr>
          <p:nvPr>
            <p:ph type="sldNum" sz="quarter" idx="4"/>
          </p:nvPr>
        </p:nvSpPr>
        <p:spPr>
          <a:xfrm>
            <a:off x="8610600" y="6561138"/>
            <a:ext cx="495300" cy="212725"/>
          </a:xfrm>
        </p:spPr>
        <p:txBody>
          <a:bodyPr/>
          <a:lstStyle/>
          <a:p>
            <a:fld id="{1D93BD3E-1E9A-4970-A6F7-E7AC52762E0C}" type="slidenum">
              <a:rPr lang="en-US" smtClean="0">
                <a:latin typeface="Segoe UI" panose="020B0502040204020203" pitchFamily="34" charset="0"/>
                <a:cs typeface="Segoe UI" panose="020B0502040204020203" pitchFamily="34" charset="0"/>
              </a:rPr>
              <a:pPr/>
              <a:t>12</a:t>
            </a:fld>
            <a:endParaRPr lang="en-US">
              <a:latin typeface="Segoe UI" panose="020B0502040204020203" pitchFamily="34" charset="0"/>
              <a:cs typeface="Segoe UI" panose="020B0502040204020203" pitchFamily="34" charset="0"/>
            </a:endParaRPr>
          </a:p>
        </p:txBody>
      </p:sp>
      <p:graphicFrame>
        <p:nvGraphicFramePr>
          <p:cNvPr id="8" name="Table 6">
            <a:extLst>
              <a:ext uri="{FF2B5EF4-FFF2-40B4-BE49-F238E27FC236}">
                <a16:creationId xmlns:a16="http://schemas.microsoft.com/office/drawing/2014/main" id="{5B862762-8FE6-D061-97C6-C18528907EE1}"/>
              </a:ext>
            </a:extLst>
          </p:cNvPr>
          <p:cNvGraphicFramePr>
            <a:graphicFrameLocks noGrp="1"/>
          </p:cNvGraphicFramePr>
          <p:nvPr>
            <p:ph idx="1"/>
            <p:extLst>
              <p:ext uri="{D42A27DB-BD31-4B8C-83A1-F6EECF244321}">
                <p14:modId xmlns:p14="http://schemas.microsoft.com/office/powerpoint/2010/main" val="1756068457"/>
              </p:ext>
            </p:extLst>
          </p:nvPr>
        </p:nvGraphicFramePr>
        <p:xfrm>
          <a:off x="22385" y="5431315"/>
          <a:ext cx="9017000" cy="1162326"/>
        </p:xfrm>
        <a:graphic>
          <a:graphicData uri="http://schemas.openxmlformats.org/drawingml/2006/table">
            <a:tbl>
              <a:tblPr firstRow="1" bandRow="1">
                <a:tableStyleId>{5C22544A-7EE6-4342-B048-85BDC9FD1C3A}</a:tableStyleId>
              </a:tblPr>
              <a:tblGrid>
                <a:gridCol w="3653440">
                  <a:extLst>
                    <a:ext uri="{9D8B030D-6E8A-4147-A177-3AD203B41FA5}">
                      <a16:colId xmlns:a16="http://schemas.microsoft.com/office/drawing/2014/main" val="1446383811"/>
                    </a:ext>
                  </a:extLst>
                </a:gridCol>
                <a:gridCol w="1329639">
                  <a:extLst>
                    <a:ext uri="{9D8B030D-6E8A-4147-A177-3AD203B41FA5}">
                      <a16:colId xmlns:a16="http://schemas.microsoft.com/office/drawing/2014/main" val="617713397"/>
                    </a:ext>
                  </a:extLst>
                </a:gridCol>
                <a:gridCol w="4033921">
                  <a:extLst>
                    <a:ext uri="{9D8B030D-6E8A-4147-A177-3AD203B41FA5}">
                      <a16:colId xmlns:a16="http://schemas.microsoft.com/office/drawing/2014/main" val="3147703138"/>
                    </a:ext>
                  </a:extLst>
                </a:gridCol>
              </a:tblGrid>
              <a:tr h="295551">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r>
                        <a:rPr lang="en-US" sz="1200" dirty="0">
                          <a:latin typeface="Segoe UI" panose="020B0502040204020203" pitchFamily="34" charset="0"/>
                          <a:cs typeface="Segoe UI" panose="020B0502040204020203" pitchFamily="34" charset="0"/>
                        </a:rPr>
                        <a:t>Change Type</a:t>
                      </a:r>
                    </a:p>
                  </a:txBody>
                  <a:tcPr/>
                </a:tc>
                <a:tc>
                  <a:txBody>
                    <a:bodyPr/>
                    <a:lstStyle/>
                    <a:p>
                      <a:r>
                        <a:rPr lang="en-US" sz="12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162560">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Real-Time Clearing Prices for Capacity by SCED Interval  Display</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New graph: SCED Timestamp and AS Type MCPC Values</a:t>
                      </a:r>
                    </a:p>
                  </a:txBody>
                  <a:tcPr marL="9525" marR="9525" marT="9525" marB="0" anchor="b"/>
                </a:tc>
                <a:extLst>
                  <a:ext uri="{0D108BD9-81ED-4DB2-BD59-A6C34878D82A}">
                    <a16:rowId xmlns:a16="http://schemas.microsoft.com/office/drawing/2014/main" val="1848829606"/>
                  </a:ext>
                </a:extLst>
              </a:tr>
              <a:tr h="137795">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Real-Time LMPs for Latest SCED Run Display</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Update Price Adder calculations and references: RTORDPA/RTRDPA</a:t>
                      </a:r>
                    </a:p>
                  </a:txBody>
                  <a:tcPr marL="9525" marR="9525" marT="9525" marB="0" anchor="b"/>
                </a:tc>
                <a:extLst>
                  <a:ext uri="{0D108BD9-81ED-4DB2-BD59-A6C34878D82A}">
                    <a16:rowId xmlns:a16="http://schemas.microsoft.com/office/drawing/2014/main" val="1433585693"/>
                  </a:ext>
                </a:extLst>
              </a:tr>
              <a:tr h="113030">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Supply &amp; Demand Dashboard</a:t>
                      </a:r>
                    </a:p>
                  </a:txBody>
                  <a:tcPr marL="9525" marR="9525" marT="9525" marB="0" anchor="b"/>
                </a:tc>
                <a:tc>
                  <a:txBody>
                    <a:bodyPr/>
                    <a:lstStyle/>
                    <a:p>
                      <a:pPr algn="l" fontAlgn="b"/>
                      <a:r>
                        <a:rPr lang="en-US" sz="1100" b="0" i="0" u="none" strike="noStrike">
                          <a:solidFill>
                            <a:srgbClr val="000000"/>
                          </a:solidFill>
                          <a:effectLst/>
                          <a:latin typeface="Segoe UI" panose="020B0502040204020203" pitchFamily="34" charset="0"/>
                          <a:cs typeface="Segoe UI" panose="020B0502040204020203" pitchFamily="34" charset="0"/>
                        </a:rPr>
                        <a:t>Backend Change</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Filter update for status changes</a:t>
                      </a:r>
                    </a:p>
                  </a:txBody>
                  <a:tcPr marL="9525" marR="9525" marT="9525" marB="0" anchor="b"/>
                </a:tc>
                <a:extLst>
                  <a:ext uri="{0D108BD9-81ED-4DB2-BD59-A6C34878D82A}">
                    <a16:rowId xmlns:a16="http://schemas.microsoft.com/office/drawing/2014/main" val="527266158"/>
                  </a:ext>
                </a:extLst>
              </a:tr>
            </a:tbl>
          </a:graphicData>
        </a:graphic>
      </p:graphicFrame>
      <p:graphicFrame>
        <p:nvGraphicFramePr>
          <p:cNvPr id="9" name="Table 8">
            <a:extLst>
              <a:ext uri="{FF2B5EF4-FFF2-40B4-BE49-F238E27FC236}">
                <a16:creationId xmlns:a16="http://schemas.microsoft.com/office/drawing/2014/main" id="{36464554-310C-6109-90F3-6F573CB3EC92}"/>
              </a:ext>
            </a:extLst>
          </p:cNvPr>
          <p:cNvGraphicFramePr>
            <a:graphicFrameLocks/>
          </p:cNvGraphicFramePr>
          <p:nvPr>
            <p:extLst>
              <p:ext uri="{D42A27DB-BD31-4B8C-83A1-F6EECF244321}">
                <p14:modId xmlns:p14="http://schemas.microsoft.com/office/powerpoint/2010/main" val="3749895703"/>
              </p:ext>
            </p:extLst>
          </p:nvPr>
        </p:nvGraphicFramePr>
        <p:xfrm>
          <a:off x="66376" y="2620788"/>
          <a:ext cx="9039524" cy="1809458"/>
        </p:xfrm>
        <a:graphic>
          <a:graphicData uri="http://schemas.openxmlformats.org/drawingml/2006/table">
            <a:tbl>
              <a:tblPr firstRow="1" bandRow="1">
                <a:tableStyleId>{5C22544A-7EE6-4342-B048-85BDC9FD1C3A}</a:tableStyleId>
              </a:tblPr>
              <a:tblGrid>
                <a:gridCol w="1825807">
                  <a:extLst>
                    <a:ext uri="{9D8B030D-6E8A-4147-A177-3AD203B41FA5}">
                      <a16:colId xmlns:a16="http://schemas.microsoft.com/office/drawing/2014/main" val="1446383811"/>
                    </a:ext>
                  </a:extLst>
                </a:gridCol>
                <a:gridCol w="1402685">
                  <a:extLst>
                    <a:ext uri="{9D8B030D-6E8A-4147-A177-3AD203B41FA5}">
                      <a16:colId xmlns:a16="http://schemas.microsoft.com/office/drawing/2014/main" val="617713397"/>
                    </a:ext>
                  </a:extLst>
                </a:gridCol>
                <a:gridCol w="5811032">
                  <a:extLst>
                    <a:ext uri="{9D8B030D-6E8A-4147-A177-3AD203B41FA5}">
                      <a16:colId xmlns:a16="http://schemas.microsoft.com/office/drawing/2014/main" val="3147703138"/>
                    </a:ext>
                  </a:extLst>
                </a:gridCol>
              </a:tblGrid>
              <a:tr h="275933">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r>
                        <a:rPr lang="en-US" sz="1200" dirty="0">
                          <a:latin typeface="Segoe UI" panose="020B0502040204020203" pitchFamily="34" charset="0"/>
                          <a:cs typeface="Segoe UI" panose="020B0502040204020203" pitchFamily="34" charset="0"/>
                        </a:rPr>
                        <a:t>Change Type</a:t>
                      </a:r>
                    </a:p>
                  </a:txBody>
                  <a:tcPr/>
                </a:tc>
                <a:tc>
                  <a:txBody>
                    <a:bodyPr/>
                    <a:lstStyle/>
                    <a:p>
                      <a:r>
                        <a:rPr lang="en-US" sz="12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3708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rgbClr val="000000"/>
                          </a:solidFill>
                          <a:effectLst/>
                          <a:latin typeface="Segoe UI" panose="020B0502040204020203" pitchFamily="34" charset="0"/>
                          <a:cs typeface="Segoe UI" panose="020B0502040204020203" pitchFamily="34" charset="0"/>
                        </a:rPr>
                        <a:t>LMPs by Resource Nodes, Load Zones and Trading Hubs</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NP6-788-RTCMT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4104</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RTCMTLMPsByResourceNode</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cdr.00004104.0000000000000000.YYYYMMDD.HH24missFF3.LMPSROSNODENP6788_RTC_MT_xml.zip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cdr.00004104.0000000000000000.YYYYMMDD.HH24missFF3.LMPSROSNODENP6788_RTC_MT_csv.zip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cdr.00004104.0000000000000000.YYYYMMDD.HHMMSS.LMPSROSNODENP6788_RTC_MT.xml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cdr.00004104.0000000000000000.YYYYMMDD.HHMMSS.LMPSROSNODENP6788_RTC_MT.csv</a:t>
                      </a:r>
                    </a:p>
                  </a:txBody>
                  <a:tcPr marL="9525" marR="9525" marT="9525" marB="0" anchor="b"/>
                </a:tc>
                <a:extLst>
                  <a:ext uri="{0D108BD9-81ED-4DB2-BD59-A6C34878D82A}">
                    <a16:rowId xmlns:a16="http://schemas.microsoft.com/office/drawing/2014/main" val="1848829606"/>
                  </a:ext>
                </a:extLst>
              </a:tr>
            </a:tbl>
          </a:graphicData>
        </a:graphic>
      </p:graphicFrame>
      <p:graphicFrame>
        <p:nvGraphicFramePr>
          <p:cNvPr id="10" name="Table 9">
            <a:extLst>
              <a:ext uri="{FF2B5EF4-FFF2-40B4-BE49-F238E27FC236}">
                <a16:creationId xmlns:a16="http://schemas.microsoft.com/office/drawing/2014/main" id="{0A0D8AD1-2A6A-0EE9-FB99-25E429098185}"/>
              </a:ext>
            </a:extLst>
          </p:cNvPr>
          <p:cNvGraphicFramePr>
            <a:graphicFrameLocks noGrp="1"/>
          </p:cNvGraphicFramePr>
          <p:nvPr>
            <p:extLst>
              <p:ext uri="{D42A27DB-BD31-4B8C-83A1-F6EECF244321}">
                <p14:modId xmlns:p14="http://schemas.microsoft.com/office/powerpoint/2010/main" val="2030341869"/>
              </p:ext>
            </p:extLst>
          </p:nvPr>
        </p:nvGraphicFramePr>
        <p:xfrm>
          <a:off x="533400" y="738648"/>
          <a:ext cx="8502650" cy="1847850"/>
        </p:xfrm>
        <a:graphic>
          <a:graphicData uri="http://schemas.openxmlformats.org/drawingml/2006/table">
            <a:tbl>
              <a:tblPr firstRow="1" bandRow="1">
                <a:tableStyleId>{5C22544A-7EE6-4342-B048-85BDC9FD1C3A}</a:tableStyleId>
              </a:tblPr>
              <a:tblGrid>
                <a:gridCol w="4210050">
                  <a:extLst>
                    <a:ext uri="{9D8B030D-6E8A-4147-A177-3AD203B41FA5}">
                      <a16:colId xmlns:a16="http://schemas.microsoft.com/office/drawing/2014/main" val="1066162935"/>
                    </a:ext>
                  </a:extLst>
                </a:gridCol>
                <a:gridCol w="4292600">
                  <a:extLst>
                    <a:ext uri="{9D8B030D-6E8A-4147-A177-3AD203B41FA5}">
                      <a16:colId xmlns:a16="http://schemas.microsoft.com/office/drawing/2014/main" val="1639236125"/>
                    </a:ext>
                  </a:extLst>
                </a:gridCol>
              </a:tblGrid>
              <a:tr h="249124">
                <a:tc>
                  <a:txBody>
                    <a:bodyPr/>
                    <a:lstStyle/>
                    <a:p>
                      <a:r>
                        <a:rPr lang="en-US" sz="1200" dirty="0">
                          <a:latin typeface="Segoe UI" panose="020B0502040204020203" pitchFamily="34" charset="0"/>
                          <a:cs typeface="Segoe UI" panose="020B0502040204020203" pitchFamily="34" charset="0"/>
                        </a:rPr>
                        <a:t>Change Details – Summary and filename info</a:t>
                      </a:r>
                    </a:p>
                  </a:txBody>
                  <a:tcPr/>
                </a:tc>
                <a:tc>
                  <a:txBody>
                    <a:bodyPr/>
                    <a:lstStyle/>
                    <a:p>
                      <a:r>
                        <a:rPr lang="en-US" sz="1200">
                          <a:latin typeface="Segoe UI" panose="020B0502040204020203" pitchFamily="34" charset="0"/>
                          <a:cs typeface="Segoe UI" panose="020B0502040204020203" pitchFamily="34" charset="0"/>
                        </a:rPr>
                        <a:t>Columns Info</a:t>
                      </a:r>
                      <a:endParaRPr lang="en-US" sz="12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610677922"/>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Real-Time Clearing Prices for Capacity by SCED Interval</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NP6-332-CD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24891 | </a:t>
                      </a:r>
                      <a:r>
                        <a:rPr lang="en-US" sz="105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Event – Per SCED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SCEDMCPC</a:t>
                      </a:r>
                    </a:p>
                  </a:txBody>
                  <a:tcPr marL="9525" marR="9525" marT="9525" marB="0" anchor="b"/>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SCEDTimestamp</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MCPC</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887011799"/>
                  </a:ext>
                </a:extLst>
              </a:tr>
              <a:tr h="0">
                <a:tc gridSpan="2">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cdr.00024891.0000000000000000.YYYYMMDD.HH24missFF3.SCEDMCPCNP6332_xml.zip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cdr.00024891.0000000000000000.YYYYMMDD.HH24missFF3.SCEDMCPCNP6332_csv.zip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cdr.00024891.0000000000000000.YYYYMMDD.HHMMSS.SCEDMCPCNP6332.xml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cdr.00024891.0000000000000000.YYYYMMDD.HHMMSS.SCEDMCPCNP6332.csv</a:t>
                      </a:r>
                    </a:p>
                  </a:txBody>
                  <a:tcPr marL="9525" marR="9525" marT="9525" marB="0" anchor="b"/>
                </a:tc>
                <a:tc hMerge="1">
                  <a:txBody>
                    <a:bodyPr/>
                    <a:lstStyle/>
                    <a:p>
                      <a:endParaRPr lang="en-US"/>
                    </a:p>
                  </a:txBody>
                  <a:tcPr/>
                </a:tc>
                <a:extLst>
                  <a:ext uri="{0D108BD9-81ED-4DB2-BD59-A6C34878D82A}">
                    <a16:rowId xmlns:a16="http://schemas.microsoft.com/office/drawing/2014/main" val="3872438880"/>
                  </a:ext>
                </a:extLst>
              </a:tr>
            </a:tbl>
          </a:graphicData>
        </a:graphic>
      </p:graphicFrame>
      <p:graphicFrame>
        <p:nvGraphicFramePr>
          <p:cNvPr id="12" name="Table 11">
            <a:extLst>
              <a:ext uri="{FF2B5EF4-FFF2-40B4-BE49-F238E27FC236}">
                <a16:creationId xmlns:a16="http://schemas.microsoft.com/office/drawing/2014/main" id="{3B8768AB-4226-2AE1-577B-6B34E07D31F8}"/>
              </a:ext>
            </a:extLst>
          </p:cNvPr>
          <p:cNvGraphicFramePr>
            <a:graphicFrameLocks noGrp="1"/>
          </p:cNvGraphicFramePr>
          <p:nvPr>
            <p:extLst>
              <p:ext uri="{D42A27DB-BD31-4B8C-83A1-F6EECF244321}">
                <p14:modId xmlns:p14="http://schemas.microsoft.com/office/powerpoint/2010/main" val="2356330029"/>
              </p:ext>
            </p:extLst>
          </p:nvPr>
        </p:nvGraphicFramePr>
        <p:xfrm>
          <a:off x="133848" y="4464536"/>
          <a:ext cx="8927103" cy="908685"/>
        </p:xfrm>
        <a:graphic>
          <a:graphicData uri="http://schemas.openxmlformats.org/drawingml/2006/table">
            <a:tbl>
              <a:tblPr firstRow="1" bandRow="1">
                <a:tableStyleId>{5C22544A-7EE6-4342-B048-85BDC9FD1C3A}</a:tableStyleId>
              </a:tblPr>
              <a:tblGrid>
                <a:gridCol w="2119178">
                  <a:extLst>
                    <a:ext uri="{9D8B030D-6E8A-4147-A177-3AD203B41FA5}">
                      <a16:colId xmlns:a16="http://schemas.microsoft.com/office/drawing/2014/main" val="672095477"/>
                    </a:ext>
                  </a:extLst>
                </a:gridCol>
                <a:gridCol w="1767455">
                  <a:extLst>
                    <a:ext uri="{9D8B030D-6E8A-4147-A177-3AD203B41FA5}">
                      <a16:colId xmlns:a16="http://schemas.microsoft.com/office/drawing/2014/main" val="3184261669"/>
                    </a:ext>
                  </a:extLst>
                </a:gridCol>
                <a:gridCol w="2362463">
                  <a:extLst>
                    <a:ext uri="{9D8B030D-6E8A-4147-A177-3AD203B41FA5}">
                      <a16:colId xmlns:a16="http://schemas.microsoft.com/office/drawing/2014/main" val="236108400"/>
                    </a:ext>
                  </a:extLst>
                </a:gridCol>
                <a:gridCol w="2678007">
                  <a:extLst>
                    <a:ext uri="{9D8B030D-6E8A-4147-A177-3AD203B41FA5}">
                      <a16:colId xmlns:a16="http://schemas.microsoft.com/office/drawing/2014/main" val="2457522756"/>
                    </a:ext>
                  </a:extLst>
                </a:gridCol>
              </a:tblGrid>
              <a:tr h="0">
                <a:tc>
                  <a:txBody>
                    <a:bodyPr/>
                    <a:lstStyle/>
                    <a:p>
                      <a:r>
                        <a:rPr lang="en-US" sz="1100" dirty="0">
                          <a:latin typeface="Segoe UI" panose="020B0502040204020203" pitchFamily="34" charset="0"/>
                          <a:cs typeface="Segoe UI" panose="020B0502040204020203" pitchFamily="34" charset="0"/>
                        </a:rPr>
                        <a:t>Product</a:t>
                      </a:r>
                    </a:p>
                  </a:txBody>
                  <a:tcPr/>
                </a:tc>
                <a:tc>
                  <a:txBody>
                    <a:bodyPr/>
                    <a:lstStyle/>
                    <a:p>
                      <a:r>
                        <a:rPr lang="en-US" sz="1100" dirty="0">
                          <a:latin typeface="Segoe UI" panose="020B0502040204020203" pitchFamily="34" charset="0"/>
                          <a:cs typeface="Segoe UI" panose="020B0502040204020203" pitchFamily="34" charset="0"/>
                        </a:rPr>
                        <a:t>Change Type/Summary</a:t>
                      </a:r>
                    </a:p>
                  </a:txBody>
                  <a:tcPr/>
                </a:tc>
                <a:tc>
                  <a:txBody>
                    <a:bodyPr/>
                    <a:lstStyle/>
                    <a:p>
                      <a:r>
                        <a:rPr lang="en-US" sz="1100" dirty="0">
                          <a:latin typeface="Segoe UI" panose="020B0502040204020203" pitchFamily="34" charset="0"/>
                          <a:cs typeface="Segoe UI" panose="020B0502040204020203" pitchFamily="34" charset="0"/>
                        </a:rPr>
                        <a:t>Change Details – New Columns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Segoe UI" panose="020B0502040204020203" pitchFamily="34" charset="0"/>
                          <a:cs typeface="Segoe UI" panose="020B0502040204020203" pitchFamily="34" charset="0"/>
                        </a:rPr>
                        <a:t>Change Details – Removed Columns</a:t>
                      </a:r>
                    </a:p>
                  </a:txBody>
                  <a:tcPr/>
                </a:tc>
                <a:extLst>
                  <a:ext uri="{0D108BD9-81ED-4DB2-BD59-A6C34878D82A}">
                    <a16:rowId xmlns:a16="http://schemas.microsoft.com/office/drawing/2014/main" val="2308109621"/>
                  </a:ext>
                </a:extLst>
              </a:tr>
              <a:tr h="533400">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LMP By SOG Including Price Adders</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NP6-327-CD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21114</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Columns/XSD changes</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RTORPA</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RTORDPA</a:t>
                      </a:r>
                    </a:p>
                  </a:txBody>
                  <a:tcPr marL="9525" marR="9525" marT="9525" marB="0"/>
                </a:tc>
                <a:extLst>
                  <a:ext uri="{0D108BD9-81ED-4DB2-BD59-A6C34878D82A}">
                    <a16:rowId xmlns:a16="http://schemas.microsoft.com/office/drawing/2014/main" val="4236508279"/>
                  </a:ext>
                </a:extLst>
              </a:tr>
            </a:tbl>
          </a:graphicData>
        </a:graphic>
      </p:graphicFrame>
      <p:sp>
        <p:nvSpPr>
          <p:cNvPr id="13" name="TextBox 12">
            <a:extLst>
              <a:ext uri="{FF2B5EF4-FFF2-40B4-BE49-F238E27FC236}">
                <a16:creationId xmlns:a16="http://schemas.microsoft.com/office/drawing/2014/main" id="{859729B1-B0F7-539B-1C22-50F7D4C83669}"/>
              </a:ext>
            </a:extLst>
          </p:cNvPr>
          <p:cNvSpPr txBox="1"/>
          <p:nvPr/>
        </p:nvSpPr>
        <p:spPr>
          <a:xfrm>
            <a:off x="6324600" y="1113497"/>
            <a:ext cx="1686475" cy="369332"/>
          </a:xfrm>
          <a:prstGeom prst="rect">
            <a:avLst/>
          </a:prstGeom>
          <a:noFill/>
          <a:ln>
            <a:solidFill>
              <a:schemeClr val="tx1"/>
            </a:solidFill>
          </a:ln>
        </p:spPr>
        <p:txBody>
          <a:bodyPr wrap="square" rtlCol="0">
            <a:spAutoFit/>
          </a:bodyPr>
          <a:lstStyle>
            <a:defPPr>
              <a:defRPr lang="en-US"/>
            </a:defPPr>
            <a:lvl1pPr>
              <a:defRPr/>
            </a:lvl1pPr>
          </a:lstStyle>
          <a:p>
            <a:r>
              <a:rPr lang="en-US" dirty="0">
                <a:latin typeface="Segoe UI" panose="020B0502040204020203" pitchFamily="34" charset="0"/>
                <a:cs typeface="Segoe UI" panose="020B0502040204020203" pitchFamily="34" charset="0"/>
              </a:rPr>
              <a:t>NEW Report</a:t>
            </a:r>
          </a:p>
        </p:txBody>
      </p:sp>
      <p:sp>
        <p:nvSpPr>
          <p:cNvPr id="14" name="TextBox 13">
            <a:extLst>
              <a:ext uri="{FF2B5EF4-FFF2-40B4-BE49-F238E27FC236}">
                <a16:creationId xmlns:a16="http://schemas.microsoft.com/office/drawing/2014/main" id="{FAB983D6-B034-417A-3263-E84CF8CDE2E6}"/>
              </a:ext>
            </a:extLst>
          </p:cNvPr>
          <p:cNvSpPr txBox="1"/>
          <p:nvPr/>
        </p:nvSpPr>
        <p:spPr>
          <a:xfrm>
            <a:off x="6638121" y="5375403"/>
            <a:ext cx="1972479" cy="369332"/>
          </a:xfrm>
          <a:prstGeom prst="rect">
            <a:avLst/>
          </a:prstGeom>
          <a:noFill/>
          <a:ln>
            <a:solidFill>
              <a:schemeClr val="tx1"/>
            </a:solidFill>
          </a:ln>
        </p:spPr>
        <p:txBody>
          <a:bodyPr wrap="square" rtlCol="0">
            <a:spAutoFit/>
          </a:bodyPr>
          <a:lstStyle>
            <a:defPPr>
              <a:defRPr lang="en-US"/>
            </a:defPPr>
            <a:lvl1pPr>
              <a:defRPr/>
            </a:lvl1pPr>
          </a:lstStyle>
          <a:p>
            <a:r>
              <a:rPr lang="en-US" dirty="0">
                <a:latin typeface="Segoe UI" panose="020B0502040204020203" pitchFamily="34" charset="0"/>
                <a:cs typeface="Segoe UI" panose="020B0502040204020203" pitchFamily="34" charset="0"/>
              </a:rPr>
              <a:t>DASHBOARDS</a:t>
            </a:r>
          </a:p>
        </p:txBody>
      </p:sp>
      <p:sp>
        <p:nvSpPr>
          <p:cNvPr id="15" name="TextBox 14">
            <a:extLst>
              <a:ext uri="{FF2B5EF4-FFF2-40B4-BE49-F238E27FC236}">
                <a16:creationId xmlns:a16="http://schemas.microsoft.com/office/drawing/2014/main" id="{84F3CD6E-3AE5-28E7-7AF3-7CC29F7E37A8}"/>
              </a:ext>
            </a:extLst>
          </p:cNvPr>
          <p:cNvSpPr txBox="1"/>
          <p:nvPr/>
        </p:nvSpPr>
        <p:spPr>
          <a:xfrm>
            <a:off x="4934956" y="2849730"/>
            <a:ext cx="3675644" cy="369332"/>
          </a:xfrm>
          <a:prstGeom prst="rect">
            <a:avLst/>
          </a:prstGeom>
          <a:noFill/>
          <a:ln>
            <a:solidFill>
              <a:schemeClr val="tx1"/>
            </a:solidFill>
          </a:ln>
        </p:spPr>
        <p:txBody>
          <a:bodyPr wrap="square" rtlCol="0">
            <a:spAutoFit/>
          </a:bodyPr>
          <a:lstStyle/>
          <a:p>
            <a:r>
              <a:rPr lang="en-US" dirty="0">
                <a:latin typeface="Segoe UI" panose="020B0502040204020203" pitchFamily="34" charset="0"/>
                <a:cs typeface="Segoe UI" panose="020B0502040204020203" pitchFamily="34" charset="0"/>
              </a:rPr>
              <a:t>Market Trials Report - Existing</a:t>
            </a:r>
          </a:p>
        </p:txBody>
      </p:sp>
      <p:sp>
        <p:nvSpPr>
          <p:cNvPr id="16" name="TextBox 15">
            <a:extLst>
              <a:ext uri="{FF2B5EF4-FFF2-40B4-BE49-F238E27FC236}">
                <a16:creationId xmlns:a16="http://schemas.microsoft.com/office/drawing/2014/main" id="{502B25A6-CE54-79F0-6B78-9B4D75D226A4}"/>
              </a:ext>
            </a:extLst>
          </p:cNvPr>
          <p:cNvSpPr txBox="1"/>
          <p:nvPr/>
        </p:nvSpPr>
        <p:spPr>
          <a:xfrm>
            <a:off x="4210876" y="4958655"/>
            <a:ext cx="1981200" cy="369332"/>
          </a:xfrm>
          <a:prstGeom prst="rect">
            <a:avLst/>
          </a:prstGeom>
          <a:noFill/>
          <a:ln>
            <a:solidFill>
              <a:schemeClr val="tx1"/>
            </a:solidFill>
          </a:ln>
        </p:spPr>
        <p:txBody>
          <a:bodyPr wrap="square" rtlCol="0">
            <a:spAutoFit/>
          </a:bodyPr>
          <a:lstStyle/>
          <a:p>
            <a:r>
              <a:rPr lang="en-US" dirty="0">
                <a:latin typeface="Segoe UI" panose="020B0502040204020203" pitchFamily="34" charset="0"/>
                <a:cs typeface="Segoe UI" panose="020B0502040204020203" pitchFamily="34" charset="0"/>
              </a:rPr>
              <a:t>Modified Report</a:t>
            </a:r>
          </a:p>
        </p:txBody>
      </p:sp>
    </p:spTree>
    <p:extLst>
      <p:ext uri="{BB962C8B-B14F-4D97-AF65-F5344CB8AC3E}">
        <p14:creationId xmlns:p14="http://schemas.microsoft.com/office/powerpoint/2010/main" val="3901661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931180-4542-81CB-F764-858CE63B7B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A2DB15-58D1-5C1B-1F31-0F49CB5BD256}"/>
              </a:ext>
            </a:extLst>
          </p:cNvPr>
          <p:cNvSpPr>
            <a:spLocks noGrp="1"/>
          </p:cNvSpPr>
          <p:nvPr>
            <p:ph type="title"/>
          </p:nvPr>
        </p:nvSpPr>
        <p:spPr>
          <a:xfrm>
            <a:off x="381000" y="243682"/>
            <a:ext cx="8458200" cy="694285"/>
          </a:xfrm>
        </p:spPr>
        <p:txBody>
          <a:bodyPr/>
          <a:lstStyle/>
          <a:p>
            <a:r>
              <a:rPr lang="en-US" dirty="0"/>
              <a:t>Group 1 Summary </a:t>
            </a:r>
          </a:p>
        </p:txBody>
      </p:sp>
      <p:sp>
        <p:nvSpPr>
          <p:cNvPr id="4" name="Slide Number Placeholder 3">
            <a:extLst>
              <a:ext uri="{FF2B5EF4-FFF2-40B4-BE49-F238E27FC236}">
                <a16:creationId xmlns:a16="http://schemas.microsoft.com/office/drawing/2014/main" id="{06C0B54B-A7E8-82A0-7419-9FAD291A9CCF}"/>
              </a:ext>
            </a:extLst>
          </p:cNvPr>
          <p:cNvSpPr>
            <a:spLocks noGrp="1"/>
          </p:cNvSpPr>
          <p:nvPr>
            <p:ph type="sldNum" sz="quarter" idx="4"/>
          </p:nvPr>
        </p:nvSpPr>
        <p:spPr/>
        <p:txBody>
          <a:bodyPr/>
          <a:lstStyle/>
          <a:p>
            <a:fld id="{1D93BD3E-1E9A-4970-A6F7-E7AC52762E0C}" type="slidenum">
              <a:rPr lang="en-US" smtClean="0"/>
              <a:pPr/>
              <a:t>13</a:t>
            </a:fld>
            <a:endParaRPr lang="en-US"/>
          </a:p>
        </p:txBody>
      </p:sp>
      <p:sp>
        <p:nvSpPr>
          <p:cNvPr id="5" name="Content Placeholder 2">
            <a:extLst>
              <a:ext uri="{FF2B5EF4-FFF2-40B4-BE49-F238E27FC236}">
                <a16:creationId xmlns:a16="http://schemas.microsoft.com/office/drawing/2014/main" id="{4535C42D-ED3A-F4E5-6FA7-0B6B6AE3C10F}"/>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7" name="Content Placeholder 6">
            <a:extLst>
              <a:ext uri="{FF2B5EF4-FFF2-40B4-BE49-F238E27FC236}">
                <a16:creationId xmlns:a16="http://schemas.microsoft.com/office/drawing/2014/main" id="{0AE8C312-F929-7266-9CE3-140D11264145}"/>
              </a:ext>
            </a:extLst>
          </p:cNvPr>
          <p:cNvSpPr txBox="1">
            <a:spLocks noGrp="1"/>
          </p:cNvSpPr>
          <p:nvPr>
            <p:ph idx="1"/>
          </p:nvPr>
        </p:nvSpPr>
        <p:spPr>
          <a:xfrm>
            <a:off x="381000" y="1244600"/>
            <a:ext cx="8534400" cy="263456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1/Open Loop includes 4 Reports in total</a:t>
            </a:r>
          </a:p>
          <a:p>
            <a:pPr marL="285750" indent="-285750"/>
            <a:r>
              <a:rPr lang="en-US" sz="1400" dirty="0">
                <a:latin typeface="Segoe UI" panose="020B0502040204020203" pitchFamily="34" charset="0"/>
                <a:cs typeface="Segoe UI" panose="020B0502040204020203" pitchFamily="34" charset="0"/>
              </a:rPr>
              <a:t>Market Trials – 3 Existing (1 report with modifications)</a:t>
            </a:r>
          </a:p>
          <a:p>
            <a:pPr marL="285750" indent="-285750"/>
            <a:r>
              <a:rPr lang="en-US" sz="1400" dirty="0">
                <a:latin typeface="Segoe UI" panose="020B0502040204020203" pitchFamily="34" charset="0"/>
                <a:cs typeface="Segoe UI" panose="020B0502040204020203" pitchFamily="34" charset="0"/>
              </a:rPr>
              <a:t>Market Trials – 1 New CDR Report</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5/30/2025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July 2025</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Detailed report changes are captured in the following slides</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6516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0F8AE5-95D1-7B39-1BA5-98482CAF8B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6F96FE-382E-C604-58D7-1123A062DE2B}"/>
              </a:ext>
            </a:extLst>
          </p:cNvPr>
          <p:cNvSpPr>
            <a:spLocks noGrp="1"/>
          </p:cNvSpPr>
          <p:nvPr>
            <p:ph type="title"/>
          </p:nvPr>
        </p:nvSpPr>
        <p:spPr>
          <a:xfrm>
            <a:off x="381000" y="243682"/>
            <a:ext cx="8458200" cy="594518"/>
          </a:xfrm>
        </p:spPr>
        <p:txBody>
          <a:bodyPr/>
          <a:lstStyle/>
          <a:p>
            <a:r>
              <a:rPr lang="en-US" dirty="0"/>
              <a:t>CDR Report Impact Summary: RTC Group 1</a:t>
            </a:r>
          </a:p>
        </p:txBody>
      </p:sp>
      <p:sp>
        <p:nvSpPr>
          <p:cNvPr id="4" name="Slide Number Placeholder 3">
            <a:extLst>
              <a:ext uri="{FF2B5EF4-FFF2-40B4-BE49-F238E27FC236}">
                <a16:creationId xmlns:a16="http://schemas.microsoft.com/office/drawing/2014/main" id="{12D0EC7D-A9BE-C688-AEF1-474710A1EBD3}"/>
              </a:ext>
            </a:extLst>
          </p:cNvPr>
          <p:cNvSpPr>
            <a:spLocks noGrp="1"/>
          </p:cNvSpPr>
          <p:nvPr>
            <p:ph type="sldNum" sz="quarter" idx="4"/>
          </p:nvPr>
        </p:nvSpPr>
        <p:spPr/>
        <p:txBody>
          <a:bodyPr/>
          <a:lstStyle/>
          <a:p>
            <a:fld id="{1D93BD3E-1E9A-4970-A6F7-E7AC52762E0C}" type="slidenum">
              <a:rPr lang="en-US" smtClean="0"/>
              <a:pPr/>
              <a:t>14</a:t>
            </a:fld>
            <a:endParaRPr lang="en-US"/>
          </a:p>
        </p:txBody>
      </p:sp>
      <p:graphicFrame>
        <p:nvGraphicFramePr>
          <p:cNvPr id="7" name="Table 6">
            <a:extLst>
              <a:ext uri="{FF2B5EF4-FFF2-40B4-BE49-F238E27FC236}">
                <a16:creationId xmlns:a16="http://schemas.microsoft.com/office/drawing/2014/main" id="{A08BA0E5-2BB5-37EB-6082-98D2C4B16EE0}"/>
              </a:ext>
            </a:extLst>
          </p:cNvPr>
          <p:cNvGraphicFramePr>
            <a:graphicFrameLocks/>
          </p:cNvGraphicFramePr>
          <p:nvPr>
            <p:extLst>
              <p:ext uri="{D42A27DB-BD31-4B8C-83A1-F6EECF244321}">
                <p14:modId xmlns:p14="http://schemas.microsoft.com/office/powerpoint/2010/main" val="1464286783"/>
              </p:ext>
            </p:extLst>
          </p:nvPr>
        </p:nvGraphicFramePr>
        <p:xfrm>
          <a:off x="76200" y="1872966"/>
          <a:ext cx="8991600" cy="4352290"/>
        </p:xfrm>
        <a:graphic>
          <a:graphicData uri="http://schemas.openxmlformats.org/drawingml/2006/table">
            <a:tbl>
              <a:tblPr firstRow="1" bandRow="1">
                <a:tableStyleId>{5C22544A-7EE6-4342-B048-85BDC9FD1C3A}</a:tableStyleId>
              </a:tblPr>
              <a:tblGrid>
                <a:gridCol w="2480441">
                  <a:extLst>
                    <a:ext uri="{9D8B030D-6E8A-4147-A177-3AD203B41FA5}">
                      <a16:colId xmlns:a16="http://schemas.microsoft.com/office/drawing/2014/main" val="1446383811"/>
                    </a:ext>
                  </a:extLst>
                </a:gridCol>
                <a:gridCol w="1634359">
                  <a:extLst>
                    <a:ext uri="{9D8B030D-6E8A-4147-A177-3AD203B41FA5}">
                      <a16:colId xmlns:a16="http://schemas.microsoft.com/office/drawing/2014/main" val="617713397"/>
                    </a:ext>
                  </a:extLst>
                </a:gridCol>
                <a:gridCol w="4876800">
                  <a:extLst>
                    <a:ext uri="{9D8B030D-6E8A-4147-A177-3AD203B41FA5}">
                      <a16:colId xmlns:a16="http://schemas.microsoft.com/office/drawing/2014/main" val="3147703138"/>
                    </a:ext>
                  </a:extLst>
                </a:gridCol>
              </a:tblGrid>
              <a:tr h="370840">
                <a:tc>
                  <a:txBody>
                    <a:bodyPr/>
                    <a:lstStyle/>
                    <a:p>
                      <a:r>
                        <a:rPr lang="en-US" sz="1600" dirty="0">
                          <a:latin typeface="Segoe UI" panose="020B0502040204020203" pitchFamily="34" charset="0"/>
                          <a:cs typeface="Segoe UI" panose="020B0502040204020203" pitchFamily="34" charset="0"/>
                        </a:rPr>
                        <a:t>Product</a:t>
                      </a:r>
                    </a:p>
                  </a:txBody>
                  <a:tcPr/>
                </a:tc>
                <a:tc>
                  <a:txBody>
                    <a:bodyPr/>
                    <a:lstStyle/>
                    <a:p>
                      <a:r>
                        <a:rPr lang="en-US" sz="1600" dirty="0">
                          <a:latin typeface="Segoe UI" panose="020B0502040204020203" pitchFamily="34" charset="0"/>
                          <a:cs typeface="Segoe UI" panose="020B0502040204020203" pitchFamily="34" charset="0"/>
                        </a:rPr>
                        <a:t>Change Type</a:t>
                      </a:r>
                    </a:p>
                  </a:txBody>
                  <a:tcPr/>
                </a:tc>
                <a:tc>
                  <a:txBody>
                    <a:bodyPr/>
                    <a:lstStyle/>
                    <a:p>
                      <a:r>
                        <a:rPr lang="en-US" sz="16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354196">
                <a:tc>
                  <a:txBody>
                    <a:bodyPr/>
                    <a:lstStyle/>
                    <a:p>
                      <a:pPr algn="l" fontAlgn="b"/>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rgbClr val="000000"/>
                          </a:solidFill>
                          <a:effectLst/>
                          <a:latin typeface="Segoe UI" panose="020B0502040204020203" pitchFamily="34" charset="0"/>
                          <a:cs typeface="Segoe UI" panose="020B0502040204020203" pitchFamily="34" charset="0"/>
                        </a:rPr>
                        <a:t>SCED Shadow Prices and Binding Transmission Constraints </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NP6-86-RTCMT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4106</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RTCMTSCEDBindingTransmissionConstraint</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cdr.00004106.0000000000000000.YYYYMMDD.HH24missFF3.SCEDBTCNP686_RTC_MT_xml.zip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cdr.00004106.0000000000000000.YYYYMMDD.HH24missFF3.SCEDBTCNP686_RTC_MT_csv.zip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cdr.00004106.0000000000000000.YYYYMMDD.HHMMSS.SCEDBTCNP686_RTC_MT.xml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cdr.00004106.0000000000000000.YYYYMMDD.HHMMSS.SCEDBTCNP686_RTC_MT.csv</a:t>
                      </a:r>
                    </a:p>
                  </a:txBody>
                  <a:tcPr marL="9525" marR="9525" marT="9525" marB="0" anchor="b"/>
                </a:tc>
                <a:extLst>
                  <a:ext uri="{0D108BD9-81ED-4DB2-BD59-A6C34878D82A}">
                    <a16:rowId xmlns:a16="http://schemas.microsoft.com/office/drawing/2014/main" val="1848829606"/>
                  </a:ext>
                </a:extLst>
              </a:tr>
              <a:tr h="3708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rgbClr val="000000"/>
                          </a:solidFill>
                          <a:effectLst/>
                          <a:latin typeface="Segoe UI" panose="020B0502040204020203" pitchFamily="34" charset="0"/>
                          <a:cs typeface="Segoe UI" panose="020B0502040204020203" pitchFamily="34" charset="0"/>
                        </a:rPr>
                        <a:t>LMPs by Resource Nodes, Load Zones and Trading Hubs</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NP6-788-RTCMT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4104</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RTCMTLMPsByResourceNode</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cdr.00004104.0000000000000000.YYYYMMDD.HH24missFF3.LMPSROSNODENP6788_RTC_MT_xml.zip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cdr.00004104.0000000000000000.YYYYMMDD.HH24missFF3.LMPSROSNODENP6788_RTC_MT_csv.zip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cdr.00004104.0000000000000000.YYYYMMDD.HHMMSS.LMPSROSNODENP6788_RTC_MT.xml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cdr.00004104.0000000000000000.YYYYMMDD.HHMMSS.LMPSROSNODENP6788_RTC_MT.csv</a:t>
                      </a:r>
                    </a:p>
                  </a:txBody>
                  <a:tcPr marL="9525" marR="9525" marT="9525" marB="0" anchor="b"/>
                </a:tc>
                <a:extLst>
                  <a:ext uri="{0D108BD9-81ED-4DB2-BD59-A6C34878D82A}">
                    <a16:rowId xmlns:a16="http://schemas.microsoft.com/office/drawing/2014/main" val="868495255"/>
                  </a:ext>
                </a:extLst>
              </a:tr>
            </a:tbl>
          </a:graphicData>
        </a:graphic>
      </p:graphicFrame>
      <p:sp>
        <p:nvSpPr>
          <p:cNvPr id="3" name="TextBox 2">
            <a:extLst>
              <a:ext uri="{FF2B5EF4-FFF2-40B4-BE49-F238E27FC236}">
                <a16:creationId xmlns:a16="http://schemas.microsoft.com/office/drawing/2014/main" id="{0FDC5C66-96EF-B490-F36F-C611D63148CB}"/>
              </a:ext>
            </a:extLst>
          </p:cNvPr>
          <p:cNvSpPr txBox="1"/>
          <p:nvPr/>
        </p:nvSpPr>
        <p:spPr>
          <a:xfrm>
            <a:off x="457200" y="881664"/>
            <a:ext cx="5181600"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Market Trials – Existing (1 report with modifications)</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1/Open Loop includes 3 Reports </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5/30/2025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July 2025</a:t>
            </a:r>
          </a:p>
        </p:txBody>
      </p:sp>
    </p:spTree>
    <p:extLst>
      <p:ext uri="{BB962C8B-B14F-4D97-AF65-F5344CB8AC3E}">
        <p14:creationId xmlns:p14="http://schemas.microsoft.com/office/powerpoint/2010/main" val="3049612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7736AA-72DD-CFA0-2C02-159A6646F6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0DF93D-2DC3-CA91-615A-710BFCCF10CB}"/>
              </a:ext>
            </a:extLst>
          </p:cNvPr>
          <p:cNvSpPr>
            <a:spLocks noGrp="1"/>
          </p:cNvSpPr>
          <p:nvPr>
            <p:ph type="title"/>
          </p:nvPr>
        </p:nvSpPr>
        <p:spPr>
          <a:xfrm>
            <a:off x="381000" y="243682"/>
            <a:ext cx="8458200" cy="594518"/>
          </a:xfrm>
        </p:spPr>
        <p:txBody>
          <a:bodyPr/>
          <a:lstStyle/>
          <a:p>
            <a:r>
              <a:rPr lang="en-US" dirty="0"/>
              <a:t>CDR Report Impact Summary: RTC Group 1</a:t>
            </a:r>
          </a:p>
        </p:txBody>
      </p:sp>
      <p:sp>
        <p:nvSpPr>
          <p:cNvPr id="4" name="Slide Number Placeholder 3">
            <a:extLst>
              <a:ext uri="{FF2B5EF4-FFF2-40B4-BE49-F238E27FC236}">
                <a16:creationId xmlns:a16="http://schemas.microsoft.com/office/drawing/2014/main" id="{C4322391-BD23-F32F-CBBC-E26CD763701C}"/>
              </a:ext>
            </a:extLst>
          </p:cNvPr>
          <p:cNvSpPr>
            <a:spLocks noGrp="1"/>
          </p:cNvSpPr>
          <p:nvPr>
            <p:ph type="sldNum" sz="quarter" idx="4"/>
          </p:nvPr>
        </p:nvSpPr>
        <p:spPr/>
        <p:txBody>
          <a:bodyPr/>
          <a:lstStyle/>
          <a:p>
            <a:fld id="{1D93BD3E-1E9A-4970-A6F7-E7AC52762E0C}" type="slidenum">
              <a:rPr lang="en-US" smtClean="0"/>
              <a:pPr/>
              <a:t>15</a:t>
            </a:fld>
            <a:endParaRPr lang="en-US"/>
          </a:p>
        </p:txBody>
      </p:sp>
      <p:graphicFrame>
        <p:nvGraphicFramePr>
          <p:cNvPr id="7" name="Table 6">
            <a:extLst>
              <a:ext uri="{FF2B5EF4-FFF2-40B4-BE49-F238E27FC236}">
                <a16:creationId xmlns:a16="http://schemas.microsoft.com/office/drawing/2014/main" id="{1535CEFB-3AF3-31C7-681A-DE626BE19E58}"/>
              </a:ext>
            </a:extLst>
          </p:cNvPr>
          <p:cNvGraphicFramePr>
            <a:graphicFrameLocks/>
          </p:cNvGraphicFramePr>
          <p:nvPr>
            <p:extLst>
              <p:ext uri="{D42A27DB-BD31-4B8C-83A1-F6EECF244321}">
                <p14:modId xmlns:p14="http://schemas.microsoft.com/office/powerpoint/2010/main" val="3742867613"/>
              </p:ext>
            </p:extLst>
          </p:nvPr>
        </p:nvGraphicFramePr>
        <p:xfrm>
          <a:off x="152401" y="858329"/>
          <a:ext cx="8839200" cy="4856671"/>
        </p:xfrm>
        <a:graphic>
          <a:graphicData uri="http://schemas.openxmlformats.org/drawingml/2006/table">
            <a:tbl>
              <a:tblPr firstRow="1" bandRow="1">
                <a:tableStyleId>{5C22544A-7EE6-4342-B048-85BDC9FD1C3A}</a:tableStyleId>
              </a:tblPr>
              <a:tblGrid>
                <a:gridCol w="2382739">
                  <a:extLst>
                    <a:ext uri="{9D8B030D-6E8A-4147-A177-3AD203B41FA5}">
                      <a16:colId xmlns:a16="http://schemas.microsoft.com/office/drawing/2014/main" val="1446383811"/>
                    </a:ext>
                  </a:extLst>
                </a:gridCol>
                <a:gridCol w="1767840">
                  <a:extLst>
                    <a:ext uri="{9D8B030D-6E8A-4147-A177-3AD203B41FA5}">
                      <a16:colId xmlns:a16="http://schemas.microsoft.com/office/drawing/2014/main" val="617713397"/>
                    </a:ext>
                  </a:extLst>
                </a:gridCol>
                <a:gridCol w="1767840">
                  <a:extLst>
                    <a:ext uri="{9D8B030D-6E8A-4147-A177-3AD203B41FA5}">
                      <a16:colId xmlns:a16="http://schemas.microsoft.com/office/drawing/2014/main" val="3147703138"/>
                    </a:ext>
                  </a:extLst>
                </a:gridCol>
                <a:gridCol w="1268234">
                  <a:extLst>
                    <a:ext uri="{9D8B030D-6E8A-4147-A177-3AD203B41FA5}">
                      <a16:colId xmlns:a16="http://schemas.microsoft.com/office/drawing/2014/main" val="3719036683"/>
                    </a:ext>
                  </a:extLst>
                </a:gridCol>
                <a:gridCol w="1652547">
                  <a:extLst>
                    <a:ext uri="{9D8B030D-6E8A-4147-A177-3AD203B41FA5}">
                      <a16:colId xmlns:a16="http://schemas.microsoft.com/office/drawing/2014/main" val="644137718"/>
                    </a:ext>
                  </a:extLst>
                </a:gridCol>
              </a:tblGrid>
              <a:tr h="699565">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r>
                        <a:rPr lang="en-US" sz="1200" dirty="0">
                          <a:latin typeface="Segoe UI" panose="020B0502040204020203" pitchFamily="34" charset="0"/>
                          <a:cs typeface="Segoe UI" panose="020B0502040204020203" pitchFamily="34" charset="0"/>
                        </a:rPr>
                        <a:t>Change Type/Summary</a:t>
                      </a:r>
                    </a:p>
                  </a:txBody>
                  <a:tcPr/>
                </a:tc>
                <a:tc>
                  <a:txBody>
                    <a:bodyPr/>
                    <a:lstStyle/>
                    <a:p>
                      <a:r>
                        <a:rPr lang="en-US" sz="1200" dirty="0">
                          <a:latin typeface="Segoe UI" panose="020B0502040204020203" pitchFamily="34" charset="0"/>
                          <a:cs typeface="Segoe UI" panose="020B0502040204020203" pitchFamily="34" charset="0"/>
                        </a:rPr>
                        <a:t>Change Details – New Columns</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Segoe UI" panose="020B0502040204020203" pitchFamily="34" charset="0"/>
                          <a:cs typeface="Segoe UI" panose="020B0502040204020203" pitchFamily="34" charset="0"/>
                        </a:rPr>
                        <a:t>Change Details – Removed Columns</a:t>
                      </a:r>
                    </a:p>
                    <a:p>
                      <a:endParaRPr lang="en-US" sz="1200" dirty="0">
                        <a:latin typeface="Segoe UI" panose="020B0502040204020203" pitchFamily="34" charset="0"/>
                        <a:cs typeface="Segoe UI" panose="020B0502040204020203" pitchFamily="34" charset="0"/>
                      </a:endParaRPr>
                    </a:p>
                  </a:txBody>
                  <a:tcPr/>
                </a:tc>
                <a:tc hMerge="1">
                  <a:txBody>
                    <a:bodyPr/>
                    <a:lstStyle/>
                    <a:p>
                      <a:endParaRPr lang="en-US"/>
                    </a:p>
                  </a:txBody>
                  <a:tcPr/>
                </a:tc>
                <a:extLst>
                  <a:ext uri="{0D108BD9-81ED-4DB2-BD59-A6C34878D82A}">
                    <a16:rowId xmlns:a16="http://schemas.microsoft.com/office/drawing/2014/main" val="3041359140"/>
                  </a:ext>
                </a:extLst>
              </a:tr>
              <a:tr h="2323138">
                <a:tc rowSpan="2">
                  <a:txBody>
                    <a:bodyPr/>
                    <a:lstStyle/>
                    <a:p>
                      <a:pPr algn="l" fontAlgn="b"/>
                      <a:r>
                        <a:rPr lang="en-US" sz="11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b="1" i="0" u="none" strike="noStrike" dirty="0">
                          <a:solidFill>
                            <a:srgbClr val="000000"/>
                          </a:solidFill>
                          <a:effectLst/>
                          <a:latin typeface="Segoe UI" panose="020B0502040204020203" pitchFamily="34" charset="0"/>
                          <a:cs typeface="Segoe UI" panose="020B0502040204020203" pitchFamily="34" charset="0"/>
                        </a:rPr>
                        <a:t>Real-Time Price Adders by SCED Interval</a:t>
                      </a:r>
                    </a:p>
                    <a:p>
                      <a:pPr algn="l" fontAlgn="b"/>
                      <a:endParaRPr lang="en-US" sz="1100" b="0" i="0" u="none" strike="sng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100" b="0" i="0" u="none" strike="noStrike" baseline="0" dirty="0">
                          <a:solidFill>
                            <a:srgbClr val="000000"/>
                          </a:solidFill>
                          <a:effectLst/>
                          <a:latin typeface="Segoe UI" panose="020B0502040204020203" pitchFamily="34" charset="0"/>
                          <a:cs typeface="Segoe UI" panose="020B0502040204020203" pitchFamily="34" charset="0"/>
                        </a:rPr>
                        <a:t>Previous Name: Real-Time ORDC and Reliability Deployment Price Adders and Reserves by SCED Interval</a:t>
                      </a:r>
                    </a:p>
                    <a:p>
                      <a:pPr algn="l" fontAlgn="b"/>
                      <a:endParaRPr lang="en-US" sz="1100" b="0" i="0" u="none" strike="sng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100" b="0" i="0" u="none" strike="noStrike" baseline="0" dirty="0">
                          <a:solidFill>
                            <a:srgbClr val="000000"/>
                          </a:solidFill>
                          <a:effectLst/>
                          <a:latin typeface="Segoe UI" panose="020B0502040204020203" pitchFamily="34" charset="0"/>
                          <a:cs typeface="Segoe UI" panose="020B0502040204020203" pitchFamily="34" charset="0"/>
                        </a:rPr>
                        <a:t>NP6-323-RTCMT</a:t>
                      </a:r>
                    </a:p>
                    <a:p>
                      <a:pPr algn="l" fontAlgn="b"/>
                      <a:r>
                        <a:rPr lang="en-US" sz="110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100" b="0" i="0" u="none" strike="noStrike" baseline="0" dirty="0">
                          <a:solidFill>
                            <a:srgbClr val="000000"/>
                          </a:solidFill>
                          <a:effectLst/>
                          <a:latin typeface="Segoe UI" panose="020B0502040204020203" pitchFamily="34" charset="0"/>
                          <a:cs typeface="Segoe UI" panose="020B0502040204020203" pitchFamily="34" charset="0"/>
                        </a:rPr>
                        <a:t> ID: 4108</a:t>
                      </a:r>
                    </a:p>
                    <a:p>
                      <a:pPr algn="l" fontAlgn="b"/>
                      <a:endParaRPr lang="en-US" sz="1100" b="0" i="0" u="none" strike="noStrike" baseline="0"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100" b="0" i="0" u="none" strike="noStrike" kern="1200" dirty="0" err="1">
                          <a:solidFill>
                            <a:srgbClr val="000000"/>
                          </a:solidFill>
                          <a:effectLst/>
                          <a:latin typeface="Segoe UI" panose="020B0502040204020203" pitchFamily="34" charset="0"/>
                          <a:ea typeface="+mn-ea"/>
                          <a:cs typeface="Segoe UI" panose="020B0502040204020203" pitchFamily="34" charset="0"/>
                        </a:rPr>
                        <a:t>RTCMTPriceAdderSCED</a:t>
                      </a:r>
                      <a:endParaRPr lang="en-US"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endParaRPr lang="en-US" sz="1100" b="0" i="0" u="none" strike="noStrike" baseline="0"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RTC Market Trials Version with RTC changes for: </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Rename, column/XSD changes</a:t>
                      </a:r>
                    </a:p>
                  </a:txBody>
                  <a:tcPr marL="9525" marR="9525" marT="9525" marB="0"/>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New Columns: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RTRDPA</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RTRDPARDS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RTRDPARRS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RTRDPAECRS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RTRDPANSS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RTOLLSL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RTOLHSL</a:t>
                      </a:r>
                    </a:p>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Segoe UI" panose="020B0502040204020203" pitchFamily="34" charset="0"/>
                          <a:cs typeface="Segoe UI" panose="020B0502040204020203" pitchFamily="34" charset="0"/>
                        </a:rPr>
                        <a:t>RTRDPARUS</a:t>
                      </a:r>
                    </a:p>
                  </a:txBody>
                  <a:tcPr marL="9525" marR="9525" marT="9525" marB="0"/>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Batch ID</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PRC</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RTORPA</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RTOFFPA</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RTOLCAP</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RTOFFCAP</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RTOLHSL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RTBP</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RTCLRCAP</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RTCLRREG</a:t>
                      </a:r>
                    </a:p>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Segoe UI" panose="020B0502040204020203" pitchFamily="34" charset="0"/>
                          <a:cs typeface="Segoe UI" panose="020B0502040204020203" pitchFamily="34" charset="0"/>
                        </a:rPr>
                        <a:t>RTCLRBP</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Segoe UI" panose="020B0502040204020203" pitchFamily="34" charset="0"/>
                          <a:cs typeface="Segoe UI" panose="020B0502040204020203" pitchFamily="34" charset="0"/>
                        </a:rPr>
                        <a:t>RTCLRLSL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RTCLRNS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RTNCLRRRS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RTOLNSRS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RTSCT30HSL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RTOFFNSHSL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RTRUCCST30HSL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RTORDPA</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RTOLLASL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RTOHASL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RTNCLRNSCAP</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RTNCLRECRS</a:t>
                      </a:r>
                    </a:p>
                  </a:txBody>
                  <a:tcPr marL="9525" marR="9525" marT="9525" marB="0"/>
                </a:tc>
                <a:extLst>
                  <a:ext uri="{0D108BD9-81ED-4DB2-BD59-A6C34878D82A}">
                    <a16:rowId xmlns:a16="http://schemas.microsoft.com/office/drawing/2014/main" val="1848829606"/>
                  </a:ext>
                </a:extLst>
              </a:tr>
              <a:tr h="1833968">
                <a:tc vMerge="1">
                  <a:txBody>
                    <a:bodyPr/>
                    <a:lstStyle/>
                    <a:p>
                      <a:pPr algn="l" fontAlgn="b"/>
                      <a:endParaRPr lang="en-US" sz="1100" b="0" i="0" u="none" strike="noStrike" baseline="0" dirty="0">
                        <a:solidFill>
                          <a:srgbClr val="000000"/>
                        </a:solidFill>
                        <a:effectLst/>
                        <a:latin typeface="Aptos Narrow" panose="020B0004020202020204" pitchFamily="34" charset="0"/>
                      </a:endParaRPr>
                    </a:p>
                  </a:txBody>
                  <a:tcPr marL="9525" marR="9525" marT="9525" marB="0" anchor="b"/>
                </a:tc>
                <a:tc gridSpan="4">
                  <a:txBody>
                    <a:bodyPr/>
                    <a:lstStyle/>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cdr.00004108.0000000000000000.YYYYMMDD.HH24missFF3.RTSCEDpriceAdderNP6323_RTC_MT_xml.zip</a:t>
                      </a:r>
                    </a:p>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cdr.00004108.0000000000000000.YYYYMMDD.HH24missFF3.RTSCEDpriceAdderNP6323_RTC_MT_csv.zip</a:t>
                      </a:r>
                    </a:p>
                    <a:p>
                      <a:endParaRPr lang="en-US"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cdr.00004108.0000000000000000.YYYYMMDD.HHMMSS. RTSCEDpriceAdderNP6323_RTC_MT.xml</a:t>
                      </a:r>
                    </a:p>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cdr.00004108.0000000000000000.YYYYMMDD.HHMMSS. RTSCEDpriceAdderNP6323_RTC_MT.csv</a:t>
                      </a:r>
                    </a:p>
                  </a:txBody>
                  <a:tcPr marL="9525" marR="9525" marT="9525" marB="0"/>
                </a:tc>
                <a:tc hMerge="1">
                  <a:txBody>
                    <a:bodyPr/>
                    <a:lstStyle/>
                    <a:p>
                      <a:endParaRPr dirty="0"/>
                    </a:p>
                  </a:txBody>
                  <a:tcPr marL="9525" marR="9525" marT="9525" marB="0" anchor="b"/>
                </a:tc>
                <a:tc hMerge="1">
                  <a:txBody>
                    <a:bodyPr/>
                    <a:lstStyle/>
                    <a:p>
                      <a:pPr algn="l" fontAlgn="b"/>
                      <a:endParaRPr lang="en-US" sz="1100" b="0" i="0" u="none" strike="noStrike" dirty="0">
                        <a:solidFill>
                          <a:srgbClr val="000000"/>
                        </a:solidFill>
                        <a:effectLst/>
                        <a:latin typeface="Aptos Narrow" panose="020B0004020202020204"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1495638701"/>
                  </a:ext>
                </a:extLst>
              </a:tr>
            </a:tbl>
          </a:graphicData>
        </a:graphic>
      </p:graphicFrame>
    </p:spTree>
    <p:extLst>
      <p:ext uri="{BB962C8B-B14F-4D97-AF65-F5344CB8AC3E}">
        <p14:creationId xmlns:p14="http://schemas.microsoft.com/office/powerpoint/2010/main" val="3298506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5074A4-B3CD-8DAC-4266-26A638B277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75E242-1D19-57A0-DBD4-D76AB98FE570}"/>
              </a:ext>
            </a:extLst>
          </p:cNvPr>
          <p:cNvSpPr>
            <a:spLocks noGrp="1"/>
          </p:cNvSpPr>
          <p:nvPr>
            <p:ph type="title"/>
          </p:nvPr>
        </p:nvSpPr>
        <p:spPr>
          <a:xfrm>
            <a:off x="381000" y="243682"/>
            <a:ext cx="8458200" cy="594518"/>
          </a:xfrm>
        </p:spPr>
        <p:txBody>
          <a:bodyPr/>
          <a:lstStyle/>
          <a:p>
            <a:r>
              <a:rPr lang="en-US" dirty="0"/>
              <a:t>CDR Report Impact Summary: RTC Group 1</a:t>
            </a:r>
          </a:p>
        </p:txBody>
      </p:sp>
      <p:sp>
        <p:nvSpPr>
          <p:cNvPr id="4" name="Slide Number Placeholder 3">
            <a:extLst>
              <a:ext uri="{FF2B5EF4-FFF2-40B4-BE49-F238E27FC236}">
                <a16:creationId xmlns:a16="http://schemas.microsoft.com/office/drawing/2014/main" id="{D31EE1BD-7205-FA21-1BBD-EA3EB1BCD0E4}"/>
              </a:ext>
            </a:extLst>
          </p:cNvPr>
          <p:cNvSpPr>
            <a:spLocks noGrp="1"/>
          </p:cNvSpPr>
          <p:nvPr>
            <p:ph type="sldNum" sz="quarter" idx="4"/>
          </p:nvPr>
        </p:nvSpPr>
        <p:spPr/>
        <p:txBody>
          <a:bodyPr/>
          <a:lstStyle/>
          <a:p>
            <a:fld id="{1D93BD3E-1E9A-4970-A6F7-E7AC52762E0C}" type="slidenum">
              <a:rPr lang="en-US" smtClean="0"/>
              <a:pPr/>
              <a:t>16</a:t>
            </a:fld>
            <a:endParaRPr lang="en-US"/>
          </a:p>
        </p:txBody>
      </p:sp>
      <p:sp>
        <p:nvSpPr>
          <p:cNvPr id="3" name="TextBox 2">
            <a:extLst>
              <a:ext uri="{FF2B5EF4-FFF2-40B4-BE49-F238E27FC236}">
                <a16:creationId xmlns:a16="http://schemas.microsoft.com/office/drawing/2014/main" id="{BD3CA0A4-3CCE-AA73-B86E-9359B11D67E1}"/>
              </a:ext>
            </a:extLst>
          </p:cNvPr>
          <p:cNvSpPr txBox="1"/>
          <p:nvPr/>
        </p:nvSpPr>
        <p:spPr>
          <a:xfrm>
            <a:off x="457200" y="881664"/>
            <a:ext cx="4724400"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Market Trials – New</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1/Open Loop includes 1 New CDR Report</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5/30/2025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July 2025</a:t>
            </a:r>
          </a:p>
        </p:txBody>
      </p:sp>
      <p:graphicFrame>
        <p:nvGraphicFramePr>
          <p:cNvPr id="5" name="Table 4">
            <a:extLst>
              <a:ext uri="{FF2B5EF4-FFF2-40B4-BE49-F238E27FC236}">
                <a16:creationId xmlns:a16="http://schemas.microsoft.com/office/drawing/2014/main" id="{5D59C77C-9E4B-8F55-0BAD-2EBDB5087042}"/>
              </a:ext>
            </a:extLst>
          </p:cNvPr>
          <p:cNvGraphicFramePr>
            <a:graphicFrameLocks noGrp="1"/>
          </p:cNvGraphicFramePr>
          <p:nvPr>
            <p:extLst>
              <p:ext uri="{D42A27DB-BD31-4B8C-83A1-F6EECF244321}">
                <p14:modId xmlns:p14="http://schemas.microsoft.com/office/powerpoint/2010/main" val="9860298"/>
              </p:ext>
            </p:extLst>
          </p:nvPr>
        </p:nvGraphicFramePr>
        <p:xfrm>
          <a:off x="347932" y="2133600"/>
          <a:ext cx="7848600" cy="194437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812217740"/>
                    </a:ext>
                  </a:extLst>
                </a:gridCol>
                <a:gridCol w="3962400">
                  <a:extLst>
                    <a:ext uri="{9D8B030D-6E8A-4147-A177-3AD203B41FA5}">
                      <a16:colId xmlns:a16="http://schemas.microsoft.com/office/drawing/2014/main" val="3021610018"/>
                    </a:ext>
                  </a:extLst>
                </a:gridCol>
              </a:tblGrid>
              <a:tr h="370840">
                <a:tc>
                  <a:txBody>
                    <a:bodyPr/>
                    <a:lstStyle/>
                    <a:p>
                      <a:r>
                        <a:rPr lang="en-US" sz="1200" dirty="0">
                          <a:latin typeface="Segoe UI" panose="020B0502040204020203" pitchFamily="34" charset="0"/>
                          <a:cs typeface="Segoe UI" panose="020B0502040204020203" pitchFamily="34" charset="0"/>
                        </a:rPr>
                        <a:t>Change Details – Summary and filename info</a:t>
                      </a:r>
                    </a:p>
                  </a:txBody>
                  <a:tcPr/>
                </a:tc>
                <a:tc>
                  <a:txBody>
                    <a:bodyPr/>
                    <a:lstStyle/>
                    <a:p>
                      <a:r>
                        <a:rPr lang="en-US" sz="1200">
                          <a:latin typeface="Segoe UI" panose="020B0502040204020203" pitchFamily="34" charset="0"/>
                          <a:cs typeface="Segoe UI" panose="020B0502040204020203" pitchFamily="34" charset="0"/>
                        </a:rPr>
                        <a:t>Columns Info</a:t>
                      </a:r>
                      <a:endParaRPr lang="en-US" sz="12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1846218357"/>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Real-Time Clearing Prices for Capacity by SCED Interval</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NP6-332-CD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24891 | </a:t>
                      </a:r>
                      <a:r>
                        <a:rPr lang="en-US" sz="105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Event – Per SCED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SCEDMCPC</a:t>
                      </a:r>
                    </a:p>
                  </a:txBody>
                  <a:tcPr marL="9525" marR="9525" marT="9525" marB="0" anchor="b"/>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SCEDTimestamp</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MCPC</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3334708193"/>
                  </a:ext>
                </a:extLst>
              </a:tr>
              <a:tr h="0">
                <a:tc gridSpan="2">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cdr.00024891.0000000000000000.YYYYMMDD.HH24missFF3.SCEDMCPCNP6332_xml.zip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cdr.00024891.0000000000000000.YYYYMMDD.HH24missFF3.SCEDMCPCNP6332_csv.zip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cdr.00024891.0000000000000000.YYYYMMDD.HHMMSS.SCEDMCPCNP6332.xml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cdr.00024891.0000000000000000.YYYYMMDD.HHMMSS.SCEDMCPCNP6332.csv</a:t>
                      </a:r>
                    </a:p>
                  </a:txBody>
                  <a:tcPr marL="9525" marR="9525" marT="9525" marB="0" anchor="b"/>
                </a:tc>
                <a:tc hMerge="1">
                  <a:txBody>
                    <a:bodyPr/>
                    <a:lstStyle/>
                    <a:p>
                      <a:endParaRPr lang="en-US"/>
                    </a:p>
                  </a:txBody>
                  <a:tcPr/>
                </a:tc>
                <a:extLst>
                  <a:ext uri="{0D108BD9-81ED-4DB2-BD59-A6C34878D82A}">
                    <a16:rowId xmlns:a16="http://schemas.microsoft.com/office/drawing/2014/main" val="857499994"/>
                  </a:ext>
                </a:extLst>
              </a:tr>
            </a:tbl>
          </a:graphicData>
        </a:graphic>
      </p:graphicFrame>
    </p:spTree>
    <p:extLst>
      <p:ext uri="{BB962C8B-B14F-4D97-AF65-F5344CB8AC3E}">
        <p14:creationId xmlns:p14="http://schemas.microsoft.com/office/powerpoint/2010/main" val="3586567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E26D50-1209-D918-814D-11E286428C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DD85A1-4088-3FCF-6B04-79789CA1A231}"/>
              </a:ext>
            </a:extLst>
          </p:cNvPr>
          <p:cNvSpPr>
            <a:spLocks noGrp="1"/>
          </p:cNvSpPr>
          <p:nvPr>
            <p:ph type="title"/>
          </p:nvPr>
        </p:nvSpPr>
        <p:spPr>
          <a:xfrm>
            <a:off x="381000" y="243682"/>
            <a:ext cx="8458200" cy="694285"/>
          </a:xfrm>
        </p:spPr>
        <p:txBody>
          <a:bodyPr/>
          <a:lstStyle/>
          <a:p>
            <a:r>
              <a:rPr lang="en-US" dirty="0"/>
              <a:t>Group 2 Summary </a:t>
            </a:r>
          </a:p>
        </p:txBody>
      </p:sp>
      <p:sp>
        <p:nvSpPr>
          <p:cNvPr id="4" name="Slide Number Placeholder 3">
            <a:extLst>
              <a:ext uri="{FF2B5EF4-FFF2-40B4-BE49-F238E27FC236}">
                <a16:creationId xmlns:a16="http://schemas.microsoft.com/office/drawing/2014/main" id="{521C0898-E0BD-18C4-9393-3728ED496339}"/>
              </a:ext>
            </a:extLst>
          </p:cNvPr>
          <p:cNvSpPr>
            <a:spLocks noGrp="1"/>
          </p:cNvSpPr>
          <p:nvPr>
            <p:ph type="sldNum" sz="quarter" idx="4"/>
          </p:nvPr>
        </p:nvSpPr>
        <p:spPr/>
        <p:txBody>
          <a:bodyPr/>
          <a:lstStyle/>
          <a:p>
            <a:fld id="{1D93BD3E-1E9A-4970-A6F7-E7AC52762E0C}" type="slidenum">
              <a:rPr lang="en-US" smtClean="0"/>
              <a:pPr/>
              <a:t>17</a:t>
            </a:fld>
            <a:endParaRPr lang="en-US"/>
          </a:p>
        </p:txBody>
      </p:sp>
      <p:sp>
        <p:nvSpPr>
          <p:cNvPr id="5" name="Content Placeholder 2">
            <a:extLst>
              <a:ext uri="{FF2B5EF4-FFF2-40B4-BE49-F238E27FC236}">
                <a16:creationId xmlns:a16="http://schemas.microsoft.com/office/drawing/2014/main" id="{EC3F3765-DF91-2D59-6014-0A06916F53F0}"/>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7" name="Content Placeholder 6">
            <a:extLst>
              <a:ext uri="{FF2B5EF4-FFF2-40B4-BE49-F238E27FC236}">
                <a16:creationId xmlns:a16="http://schemas.microsoft.com/office/drawing/2014/main" id="{BD1B047A-8CF6-9A05-AD94-3D3ACBB33343}"/>
              </a:ext>
            </a:extLst>
          </p:cNvPr>
          <p:cNvSpPr txBox="1">
            <a:spLocks noGrp="1"/>
          </p:cNvSpPr>
          <p:nvPr>
            <p:ph idx="1"/>
          </p:nvPr>
        </p:nvSpPr>
        <p:spPr>
          <a:xfrm>
            <a:off x="381000" y="1244600"/>
            <a:ext cx="8534400" cy="263456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2/Closed Loop includes 18 Reports in total</a:t>
            </a:r>
          </a:p>
          <a:p>
            <a:pPr marL="285750" indent="-285750"/>
            <a:r>
              <a:rPr lang="en-US" sz="1400" dirty="0">
                <a:latin typeface="Segoe UI" panose="020B0502040204020203" pitchFamily="34" charset="0"/>
                <a:cs typeface="Segoe UI" panose="020B0502040204020203" pitchFamily="34" charset="0"/>
              </a:rPr>
              <a:t>Market Trials – 7 Existing (1 report with modifications)</a:t>
            </a:r>
          </a:p>
          <a:p>
            <a:pPr marL="285750" indent="-285750"/>
            <a:r>
              <a:rPr lang="en-US" sz="1400" dirty="0">
                <a:latin typeface="Segoe UI" panose="020B0502040204020203" pitchFamily="34" charset="0"/>
                <a:cs typeface="Segoe UI" panose="020B0502040204020203" pitchFamily="34" charset="0"/>
              </a:rPr>
              <a:t>Market Trials – 11 New CDR Report</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8/01/2025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Sept 2025</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Detailed report changes are captured in the following slides</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225974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35552F-EA32-50FF-655D-4BDB9F799E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89F6A8-831B-1747-70B6-78987811B88C}"/>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51687F49-4C2A-E82F-6F8E-9CEADB864E40}"/>
              </a:ext>
            </a:extLst>
          </p:cNvPr>
          <p:cNvSpPr>
            <a:spLocks noGrp="1"/>
          </p:cNvSpPr>
          <p:nvPr>
            <p:ph type="sldNum" sz="quarter" idx="4"/>
          </p:nvPr>
        </p:nvSpPr>
        <p:spPr/>
        <p:txBody>
          <a:bodyPr/>
          <a:lstStyle/>
          <a:p>
            <a:fld id="{1D93BD3E-1E9A-4970-A6F7-E7AC52762E0C}" type="slidenum">
              <a:rPr lang="en-US" smtClean="0"/>
              <a:pPr/>
              <a:t>18</a:t>
            </a:fld>
            <a:endParaRPr lang="en-US"/>
          </a:p>
        </p:txBody>
      </p:sp>
      <p:graphicFrame>
        <p:nvGraphicFramePr>
          <p:cNvPr id="7" name="Table 6">
            <a:extLst>
              <a:ext uri="{FF2B5EF4-FFF2-40B4-BE49-F238E27FC236}">
                <a16:creationId xmlns:a16="http://schemas.microsoft.com/office/drawing/2014/main" id="{05412D88-AD7F-4C70-C36F-5687FB8D9E8D}"/>
              </a:ext>
            </a:extLst>
          </p:cNvPr>
          <p:cNvGraphicFramePr>
            <a:graphicFrameLocks/>
          </p:cNvGraphicFramePr>
          <p:nvPr>
            <p:extLst>
              <p:ext uri="{D42A27DB-BD31-4B8C-83A1-F6EECF244321}">
                <p14:modId xmlns:p14="http://schemas.microsoft.com/office/powerpoint/2010/main" val="2963589549"/>
              </p:ext>
            </p:extLst>
          </p:nvPr>
        </p:nvGraphicFramePr>
        <p:xfrm>
          <a:off x="38100" y="1828800"/>
          <a:ext cx="9067800" cy="4047490"/>
        </p:xfrm>
        <a:graphic>
          <a:graphicData uri="http://schemas.openxmlformats.org/drawingml/2006/table">
            <a:tbl>
              <a:tblPr firstRow="1" bandRow="1">
                <a:tableStyleId>{5C22544A-7EE6-4342-B048-85BDC9FD1C3A}</a:tableStyleId>
              </a:tblPr>
              <a:tblGrid>
                <a:gridCol w="2215663">
                  <a:extLst>
                    <a:ext uri="{9D8B030D-6E8A-4147-A177-3AD203B41FA5}">
                      <a16:colId xmlns:a16="http://schemas.microsoft.com/office/drawing/2014/main" val="1446383811"/>
                    </a:ext>
                  </a:extLst>
                </a:gridCol>
                <a:gridCol w="1522817">
                  <a:extLst>
                    <a:ext uri="{9D8B030D-6E8A-4147-A177-3AD203B41FA5}">
                      <a16:colId xmlns:a16="http://schemas.microsoft.com/office/drawing/2014/main" val="617713397"/>
                    </a:ext>
                  </a:extLst>
                </a:gridCol>
                <a:gridCol w="5329320">
                  <a:extLst>
                    <a:ext uri="{9D8B030D-6E8A-4147-A177-3AD203B41FA5}">
                      <a16:colId xmlns:a16="http://schemas.microsoft.com/office/drawing/2014/main" val="3147703138"/>
                    </a:ext>
                  </a:extLst>
                </a:gridCol>
              </a:tblGrid>
              <a:tr h="370840">
                <a:tc>
                  <a:txBody>
                    <a:bodyPr/>
                    <a:lstStyle/>
                    <a:p>
                      <a:r>
                        <a:rPr lang="en-US" sz="1600" dirty="0">
                          <a:latin typeface="Segoe UI" panose="020B0502040204020203" pitchFamily="34" charset="0"/>
                          <a:cs typeface="Segoe UI" panose="020B0502040204020203" pitchFamily="34" charset="0"/>
                        </a:rPr>
                        <a:t>Product</a:t>
                      </a:r>
                    </a:p>
                  </a:txBody>
                  <a:tcPr/>
                </a:tc>
                <a:tc>
                  <a:txBody>
                    <a:bodyPr/>
                    <a:lstStyle/>
                    <a:p>
                      <a:r>
                        <a:rPr lang="en-US" sz="1600" dirty="0">
                          <a:latin typeface="Segoe UI" panose="020B0502040204020203" pitchFamily="34" charset="0"/>
                          <a:cs typeface="Segoe UI" panose="020B0502040204020203" pitchFamily="34" charset="0"/>
                        </a:rPr>
                        <a:t>Change Type</a:t>
                      </a:r>
                    </a:p>
                  </a:txBody>
                  <a:tcPr/>
                </a:tc>
                <a:tc>
                  <a:txBody>
                    <a:bodyPr/>
                    <a:lstStyle/>
                    <a:p>
                      <a:r>
                        <a:rPr lang="en-US" sz="16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370840">
                <a:tc>
                  <a:txBody>
                    <a:bodyPr/>
                    <a:lstStyle/>
                    <a:p>
                      <a:pPr algn="l" fontAlgn="b"/>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chemeClr val="tx1"/>
                          </a:solidFill>
                          <a:effectLst/>
                          <a:latin typeface="Segoe UI" panose="020B0502040204020203" pitchFamily="34" charset="0"/>
                          <a:cs typeface="Segoe UI" panose="020B0502040204020203" pitchFamily="34" charset="0"/>
                        </a:rPr>
                        <a:t>DAM Clearing Prices for Capacity </a:t>
                      </a:r>
                    </a:p>
                    <a:p>
                      <a:pPr algn="l" fontAlgn="b"/>
                      <a:endParaRPr lang="en-US" sz="1000" b="0" i="0" u="none" strike="noStrike" dirty="0">
                        <a:solidFill>
                          <a:schemeClr val="tx1"/>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NP4-188-RTCMT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4100</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RTCMTDAMClearingPricesForCapacity</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cdr.00004100.0000000000000000.YYYYMMDD.HH24missFF3.DAMCPCNP4188_RTC_MT_xml.zip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cdr.00004100.0000000000000000.YYYYMMDD.HH24missFF3.DAMCPCNP4188_RTC_MT_csv.zip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cdr.00004100.0000000000000000.YYYYMMDD.HHMMSS.DAMCPCNP4188_RTC_MT.xml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cdr.00004100.0000000000000000.YYYYMMDD.HHMMSS.DAMCPCNP4188_RTC_MT.csv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1848829606"/>
                  </a:ext>
                </a:extLst>
              </a:tr>
              <a:tr h="278130">
                <a:tc>
                  <a:txBody>
                    <a:bodyPr/>
                    <a:lstStyle/>
                    <a:p>
                      <a:pPr algn="l" fontAlgn="b"/>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rgbClr val="000000"/>
                          </a:solidFill>
                          <a:effectLst/>
                          <a:latin typeface="Segoe UI" panose="020B0502040204020203" pitchFamily="34" charset="0"/>
                          <a:cs typeface="Segoe UI" panose="020B0502040204020203" pitchFamily="34" charset="0"/>
                        </a:rPr>
                        <a:t>DAM Hourly LMPs </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NP4-183-RTCMT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4101</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RTCMTDAMHourLMPS</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cdr.00004101.0000000000000000.YYYYMMDD.HH24missFF3.DAMHRLMPNP4183_RTC_MT_xml.zip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cdr.00004101.0000000000000000.YYYYMMDD.HH24missFF3.DAMHRLMPNP4183_RTC_MT_csv.zip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cdr.00004101.0000000000000000.YYYYMMDD.HHMMSS.DAMHRLMPNP4183_RTC_MT.xml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cdr.00004101.0000000000000000.YYYYMMDD.HHMMSS.DAMHRLMPNP4183_RTC_MT.csv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868495255"/>
                  </a:ext>
                </a:extLst>
              </a:tr>
            </a:tbl>
          </a:graphicData>
        </a:graphic>
      </p:graphicFrame>
      <p:sp>
        <p:nvSpPr>
          <p:cNvPr id="3" name="TextBox 2">
            <a:extLst>
              <a:ext uri="{FF2B5EF4-FFF2-40B4-BE49-F238E27FC236}">
                <a16:creationId xmlns:a16="http://schemas.microsoft.com/office/drawing/2014/main" id="{91925979-B81E-44F6-3A5F-5026FAFF0464}"/>
              </a:ext>
            </a:extLst>
          </p:cNvPr>
          <p:cNvSpPr txBox="1"/>
          <p:nvPr/>
        </p:nvSpPr>
        <p:spPr>
          <a:xfrm>
            <a:off x="411192" y="814061"/>
            <a:ext cx="7162800"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Market Trials – Existing</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2/Closed Loop (7 Reports)</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8/1/2025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September 2025</a:t>
            </a:r>
          </a:p>
        </p:txBody>
      </p:sp>
    </p:spTree>
    <p:extLst>
      <p:ext uri="{BB962C8B-B14F-4D97-AF65-F5344CB8AC3E}">
        <p14:creationId xmlns:p14="http://schemas.microsoft.com/office/powerpoint/2010/main" val="3881528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8CD86E-4D4E-09A2-6AC3-CCFED622EB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FE6595-8380-8481-492B-352EE1E7762B}"/>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96C0FD43-C27C-8818-473C-7920CAA3F646}"/>
              </a:ext>
            </a:extLst>
          </p:cNvPr>
          <p:cNvSpPr>
            <a:spLocks noGrp="1"/>
          </p:cNvSpPr>
          <p:nvPr>
            <p:ph type="sldNum" sz="quarter" idx="4"/>
          </p:nvPr>
        </p:nvSpPr>
        <p:spPr/>
        <p:txBody>
          <a:bodyPr/>
          <a:lstStyle/>
          <a:p>
            <a:fld id="{1D93BD3E-1E9A-4970-A6F7-E7AC52762E0C}" type="slidenum">
              <a:rPr lang="en-US" smtClean="0"/>
              <a:pPr/>
              <a:t>19</a:t>
            </a:fld>
            <a:endParaRPr lang="en-US"/>
          </a:p>
        </p:txBody>
      </p:sp>
      <p:graphicFrame>
        <p:nvGraphicFramePr>
          <p:cNvPr id="7" name="Table 6">
            <a:extLst>
              <a:ext uri="{FF2B5EF4-FFF2-40B4-BE49-F238E27FC236}">
                <a16:creationId xmlns:a16="http://schemas.microsoft.com/office/drawing/2014/main" id="{AA1EB347-C765-7CDF-E1AB-0978E2B916E0}"/>
              </a:ext>
            </a:extLst>
          </p:cNvPr>
          <p:cNvGraphicFramePr>
            <a:graphicFrameLocks/>
          </p:cNvGraphicFramePr>
          <p:nvPr>
            <p:extLst>
              <p:ext uri="{D42A27DB-BD31-4B8C-83A1-F6EECF244321}">
                <p14:modId xmlns:p14="http://schemas.microsoft.com/office/powerpoint/2010/main" val="3403279740"/>
              </p:ext>
            </p:extLst>
          </p:nvPr>
        </p:nvGraphicFramePr>
        <p:xfrm>
          <a:off x="152400" y="990600"/>
          <a:ext cx="8915398" cy="3950970"/>
        </p:xfrm>
        <a:graphic>
          <a:graphicData uri="http://schemas.openxmlformats.org/drawingml/2006/table">
            <a:tbl>
              <a:tblPr firstRow="1" bandRow="1">
                <a:tableStyleId>{5C22544A-7EE6-4342-B048-85BDC9FD1C3A}</a:tableStyleId>
              </a:tblPr>
              <a:tblGrid>
                <a:gridCol w="2385260">
                  <a:extLst>
                    <a:ext uri="{9D8B030D-6E8A-4147-A177-3AD203B41FA5}">
                      <a16:colId xmlns:a16="http://schemas.microsoft.com/office/drawing/2014/main" val="1446383811"/>
                    </a:ext>
                  </a:extLst>
                </a:gridCol>
                <a:gridCol w="1245445">
                  <a:extLst>
                    <a:ext uri="{9D8B030D-6E8A-4147-A177-3AD203B41FA5}">
                      <a16:colId xmlns:a16="http://schemas.microsoft.com/office/drawing/2014/main" val="617713397"/>
                    </a:ext>
                  </a:extLst>
                </a:gridCol>
                <a:gridCol w="5284693">
                  <a:extLst>
                    <a:ext uri="{9D8B030D-6E8A-4147-A177-3AD203B41FA5}">
                      <a16:colId xmlns:a16="http://schemas.microsoft.com/office/drawing/2014/main" val="3147703138"/>
                    </a:ext>
                  </a:extLst>
                </a:gridCol>
              </a:tblGrid>
              <a:tr h="370840">
                <a:tc>
                  <a:txBody>
                    <a:bodyPr/>
                    <a:lstStyle/>
                    <a:p>
                      <a:r>
                        <a:rPr lang="en-US" sz="1600" dirty="0">
                          <a:latin typeface="Segoe UI" panose="020B0502040204020203" pitchFamily="34" charset="0"/>
                          <a:cs typeface="Segoe UI" panose="020B0502040204020203" pitchFamily="34" charset="0"/>
                        </a:rPr>
                        <a:t>Product</a:t>
                      </a:r>
                    </a:p>
                  </a:txBody>
                  <a:tcPr/>
                </a:tc>
                <a:tc>
                  <a:txBody>
                    <a:bodyPr/>
                    <a:lstStyle/>
                    <a:p>
                      <a:r>
                        <a:rPr lang="en-US" sz="1600" dirty="0">
                          <a:latin typeface="Segoe UI" panose="020B0502040204020203" pitchFamily="34" charset="0"/>
                          <a:cs typeface="Segoe UI" panose="020B0502040204020203" pitchFamily="34" charset="0"/>
                        </a:rPr>
                        <a:t>Change Type</a:t>
                      </a:r>
                    </a:p>
                  </a:txBody>
                  <a:tcPr/>
                </a:tc>
                <a:tc>
                  <a:txBody>
                    <a:bodyPr/>
                    <a:lstStyle/>
                    <a:p>
                      <a:r>
                        <a:rPr lang="en-US" sz="16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3708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rgbClr val="000000"/>
                          </a:solidFill>
                          <a:effectLst/>
                          <a:latin typeface="Segoe UI" panose="020B0502040204020203" pitchFamily="34" charset="0"/>
                          <a:cs typeface="Segoe UI" panose="020B0502040204020203" pitchFamily="34" charset="0"/>
                        </a:rPr>
                        <a:t>DAM Settlement Point Prices </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NP4-190-RTCMT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4102</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RTCMTDAMSettlementPointPrice</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cdr.00004102.0000000000000000.YYYYMMDD.HH24missFF3.DAMSPNP4190_RTC_MT_xml.zip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cdr.00004102.0000000000000000.YYYYMMDD.HH24missFF3.DAMSPNP4190_RTC_MT_csv.zip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cdr.00004102.0000000000000000.YYYYMMDD.HHMMSS.DAMSPNP4190_RTC_MT.xml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cdr.00004102.0000000000000000.YYYYMMDD.HHMMSS.DAMSPNP4190_RTC_MT.csv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4134544791"/>
                  </a:ext>
                </a:extLst>
              </a:tr>
              <a:tr h="370840">
                <a:tc>
                  <a:txBody>
                    <a:bodyPr/>
                    <a:lstStyle/>
                    <a:p>
                      <a:pPr algn="l" fontAlgn="b"/>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chemeClr val="tx1"/>
                          </a:solidFill>
                          <a:effectLst/>
                          <a:latin typeface="Segoe UI" panose="020B0502040204020203" pitchFamily="34" charset="0"/>
                          <a:cs typeface="Segoe UI" panose="020B0502040204020203" pitchFamily="34" charset="0"/>
                        </a:rPr>
                        <a:t>DAM Shadow Prices </a:t>
                      </a:r>
                    </a:p>
                    <a:p>
                      <a:pPr algn="l" fontAlgn="b"/>
                      <a:endParaRPr lang="en-US" sz="1000" b="0" i="0" u="none" strike="noStrike" dirty="0">
                        <a:solidFill>
                          <a:schemeClr val="tx1"/>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NP4-191-RTCMT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4103</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RTCMTDAShadowPricesForBindingConstraint</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cdr.00004103.0000000000000000.YYYYMMDD.HH24missFF3.DASPBCNP4191_RTC_MT_xml.zip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cdr.00004103.0000000000000000.YYYYMMDD.HH24missFF3.DASPBCNP4191_RTC_MT_csv.zip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cdr.00004103.0000000000000000.YYYYMMDD.HHMMSS.DASPBCNP4191_RTC_MT.xml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cdr.00004103.0000000000000000.YYYYMMDD.HHMMSS.DASPBCNP4191_RTC_MT.csv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3479997679"/>
                  </a:ext>
                </a:extLst>
              </a:tr>
            </a:tbl>
          </a:graphicData>
        </a:graphic>
      </p:graphicFrame>
    </p:spTree>
    <p:extLst>
      <p:ext uri="{BB962C8B-B14F-4D97-AF65-F5344CB8AC3E}">
        <p14:creationId xmlns:p14="http://schemas.microsoft.com/office/powerpoint/2010/main" val="472732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EF30CE-4239-4B5B-3605-44C9313C20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783036-487C-5375-7018-380AB83A4E93}"/>
              </a:ext>
            </a:extLst>
          </p:cNvPr>
          <p:cNvSpPr>
            <a:spLocks noGrp="1"/>
          </p:cNvSpPr>
          <p:nvPr>
            <p:ph type="title"/>
          </p:nvPr>
        </p:nvSpPr>
        <p:spPr>
          <a:xfrm>
            <a:off x="381000" y="243682"/>
            <a:ext cx="8458200" cy="694285"/>
          </a:xfrm>
        </p:spPr>
        <p:txBody>
          <a:bodyPr/>
          <a:lstStyle/>
          <a:p>
            <a:r>
              <a:rPr lang="en-US" dirty="0"/>
              <a:t>RTC Report Information: CDR</a:t>
            </a:r>
          </a:p>
        </p:txBody>
      </p:sp>
      <p:sp>
        <p:nvSpPr>
          <p:cNvPr id="3" name="Content Placeholder 2">
            <a:extLst>
              <a:ext uri="{FF2B5EF4-FFF2-40B4-BE49-F238E27FC236}">
                <a16:creationId xmlns:a16="http://schemas.microsoft.com/office/drawing/2014/main" id="{119BF5DC-2047-A7DB-CE65-93166EBA3E07}"/>
              </a:ext>
            </a:extLst>
          </p:cNvPr>
          <p:cNvSpPr>
            <a:spLocks noGrp="1"/>
          </p:cNvSpPr>
          <p:nvPr>
            <p:ph idx="1"/>
          </p:nvPr>
        </p:nvSpPr>
        <p:spPr>
          <a:xfrm>
            <a:off x="228600" y="798214"/>
            <a:ext cx="8763000" cy="5450185"/>
          </a:xfrm>
        </p:spPr>
        <p:txBody>
          <a:bodyPr/>
          <a:lstStyle/>
          <a:p>
            <a:pPr marL="0" indent="0">
              <a:buNone/>
            </a:pPr>
            <a:r>
              <a:rPr lang="en-US" sz="1600" dirty="0">
                <a:effectLst/>
                <a:latin typeface="Segoe UI" panose="020B0502040204020203" pitchFamily="34" charset="0"/>
                <a:ea typeface="Calibri" panose="020F0502020204030204" pitchFamily="34" charset="0"/>
              </a:rPr>
              <a:t>Report delivery for RTC will occur in multiple phases which includes a Market Trials version of existing reports necessary to support Open and Closed Loop </a:t>
            </a:r>
            <a:r>
              <a:rPr lang="en-US" sz="1600" dirty="0">
                <a:latin typeface="Segoe UI" panose="020B0502040204020203" pitchFamily="34" charset="0"/>
                <a:ea typeface="Calibri" panose="020F0502020204030204" pitchFamily="34" charset="0"/>
              </a:rPr>
              <a:t>testing, </a:t>
            </a:r>
            <a:r>
              <a:rPr lang="en-US" sz="1600" dirty="0">
                <a:effectLst/>
                <a:latin typeface="Segoe UI" panose="020B0502040204020203" pitchFamily="34" charset="0"/>
                <a:ea typeface="Calibri" panose="020F0502020204030204" pitchFamily="34" charset="0"/>
              </a:rPr>
              <a:t>new RTC reports, existing report modifications and report removals. Phased Approach: </a:t>
            </a:r>
          </a:p>
          <a:p>
            <a:pPr marL="0" indent="0">
              <a:buNone/>
            </a:pPr>
            <a:endParaRPr lang="en-US" sz="400" dirty="0">
              <a:latin typeface="Segoe UI" panose="020B0502040204020203" pitchFamily="34" charset="0"/>
              <a:ea typeface="Calibri" panose="020F0502020204030204" pitchFamily="34" charset="0"/>
            </a:endParaRPr>
          </a:p>
          <a:p>
            <a:r>
              <a:rPr lang="en-US" sz="1600" b="1" u="sng" dirty="0">
                <a:effectLst/>
                <a:latin typeface="Segoe UI" panose="020B0502040204020203" pitchFamily="34" charset="0"/>
                <a:ea typeface="Calibri" panose="020F0502020204030204" pitchFamily="34" charset="0"/>
              </a:rPr>
              <a:t>Market Trials </a:t>
            </a:r>
            <a:r>
              <a:rPr lang="en-US" sz="1600" dirty="0">
                <a:effectLst/>
                <a:latin typeface="Segoe UI" panose="020B0502040204020203" pitchFamily="34" charset="0"/>
                <a:ea typeface="Calibri" panose="020F0502020204030204" pitchFamily="34" charset="0"/>
              </a:rPr>
              <a:t>will include a select group of report </a:t>
            </a:r>
            <a:r>
              <a:rPr lang="en-US" sz="1600" i="1" dirty="0">
                <a:effectLst/>
                <a:latin typeface="Segoe UI" panose="020B0502040204020203" pitchFamily="34" charset="0"/>
                <a:ea typeface="Calibri" panose="020F0502020204030204" pitchFamily="34" charset="0"/>
              </a:rPr>
              <a:t>copies</a:t>
            </a:r>
            <a:r>
              <a:rPr lang="en-US" sz="1600" dirty="0">
                <a:effectLst/>
                <a:latin typeface="Segoe UI" panose="020B0502040204020203" pitchFamily="34" charset="0"/>
                <a:ea typeface="Calibri" panose="020F0502020204030204" pitchFamily="34" charset="0"/>
              </a:rPr>
              <a:t> based on existing reports as well as NEW CDR reports. These will occur in 2 groupings.</a:t>
            </a:r>
          </a:p>
          <a:p>
            <a:pPr lvl="1"/>
            <a:r>
              <a:rPr lang="en-US" sz="1400" dirty="0">
                <a:latin typeface="Segoe UI" panose="020B0502040204020203" pitchFamily="34" charset="0"/>
                <a:ea typeface="Calibri" panose="020F0502020204030204" pitchFamily="34" charset="0"/>
              </a:rPr>
              <a:t>Group 1/Open Loop:</a:t>
            </a:r>
          </a:p>
          <a:p>
            <a:pPr lvl="2"/>
            <a:r>
              <a:rPr lang="en-US" sz="1400" dirty="0">
                <a:latin typeface="Segoe UI" panose="020B0502040204020203" pitchFamily="34" charset="0"/>
                <a:ea typeface="Calibri" panose="020F0502020204030204" pitchFamily="34" charset="0"/>
              </a:rPr>
              <a:t>3 report </a:t>
            </a:r>
            <a:r>
              <a:rPr lang="en-US" sz="1400" i="1" dirty="0">
                <a:latin typeface="Segoe UI" panose="020B0502040204020203" pitchFamily="34" charset="0"/>
                <a:ea typeface="Calibri" panose="020F0502020204030204" pitchFamily="34" charset="0"/>
              </a:rPr>
              <a:t>copies</a:t>
            </a:r>
            <a:r>
              <a:rPr lang="en-US" sz="1400" dirty="0">
                <a:latin typeface="Segoe UI" panose="020B0502040204020203" pitchFamily="34" charset="0"/>
                <a:ea typeface="Calibri" panose="020F0502020204030204" pitchFamily="34" charset="0"/>
              </a:rPr>
              <a:t> needed to support Open Loop Testing</a:t>
            </a:r>
          </a:p>
          <a:p>
            <a:pPr lvl="2"/>
            <a:r>
              <a:rPr lang="en-US" sz="1400" dirty="0">
                <a:latin typeface="Segoe UI" panose="020B0502040204020203" pitchFamily="34" charset="0"/>
                <a:ea typeface="Calibri" panose="020F0502020204030204" pitchFamily="34" charset="0"/>
              </a:rPr>
              <a:t>1 New RTC CDR Report for SCED AS Prices</a:t>
            </a:r>
          </a:p>
          <a:p>
            <a:pPr lvl="2"/>
            <a:r>
              <a:rPr lang="en-US" sz="1400" dirty="0">
                <a:latin typeface="Segoe UI" panose="020B0502040204020203" pitchFamily="34" charset="0"/>
                <a:ea typeface="Calibri" panose="020F0502020204030204" pitchFamily="34" charset="0"/>
              </a:rPr>
              <a:t>Available: July 2025 </a:t>
            </a:r>
          </a:p>
          <a:p>
            <a:pPr lvl="1"/>
            <a:r>
              <a:rPr lang="en-US" sz="1400" dirty="0">
                <a:effectLst/>
                <a:latin typeface="Segoe UI" panose="020B0502040204020203" pitchFamily="34" charset="0"/>
                <a:ea typeface="Calibri" panose="020F0502020204030204" pitchFamily="34" charset="0"/>
              </a:rPr>
              <a:t>Group 2/Closed Loop: </a:t>
            </a:r>
          </a:p>
          <a:p>
            <a:pPr lvl="2"/>
            <a:r>
              <a:rPr lang="en-US" sz="1400" dirty="0">
                <a:effectLst/>
                <a:latin typeface="Segoe UI" panose="020B0502040204020203" pitchFamily="34" charset="0"/>
                <a:ea typeface="Calibri" panose="020F0502020204030204" pitchFamily="34" charset="0"/>
              </a:rPr>
              <a:t>Remaining 7 report </a:t>
            </a:r>
            <a:r>
              <a:rPr lang="en-US" sz="1400" i="1" dirty="0">
                <a:effectLst/>
                <a:latin typeface="Segoe UI" panose="020B0502040204020203" pitchFamily="34" charset="0"/>
                <a:ea typeface="Calibri" panose="020F0502020204030204" pitchFamily="34" charset="0"/>
              </a:rPr>
              <a:t>copie</a:t>
            </a:r>
            <a:r>
              <a:rPr lang="en-US" sz="1400" i="1" dirty="0">
                <a:latin typeface="Segoe UI" panose="020B0502040204020203" pitchFamily="34" charset="0"/>
                <a:ea typeface="Calibri" panose="020F0502020204030204" pitchFamily="34" charset="0"/>
              </a:rPr>
              <a:t>s</a:t>
            </a:r>
            <a:r>
              <a:rPr lang="en-US" sz="1400" dirty="0">
                <a:latin typeface="Segoe UI" panose="020B0502040204020203" pitchFamily="34" charset="0"/>
                <a:ea typeface="Calibri" panose="020F0502020204030204" pitchFamily="34" charset="0"/>
              </a:rPr>
              <a:t> to support Closed Loop Testing</a:t>
            </a:r>
          </a:p>
          <a:p>
            <a:pPr lvl="2"/>
            <a:r>
              <a:rPr lang="en-US" sz="1400" dirty="0">
                <a:latin typeface="Segoe UI" panose="020B0502040204020203" pitchFamily="34" charset="0"/>
                <a:ea typeface="Calibri" panose="020F0502020204030204" pitchFamily="34" charset="0"/>
              </a:rPr>
              <a:t>11 New CDR reports</a:t>
            </a:r>
          </a:p>
          <a:p>
            <a:pPr lvl="2"/>
            <a:r>
              <a:rPr lang="en-US" sz="1400" dirty="0">
                <a:latin typeface="Segoe UI" panose="020B0502040204020203" pitchFamily="34" charset="0"/>
                <a:ea typeface="Calibri" panose="020F0502020204030204" pitchFamily="34" charset="0"/>
              </a:rPr>
              <a:t>Available: September 2025 </a:t>
            </a:r>
          </a:p>
          <a:p>
            <a:pPr marL="914400" lvl="2" indent="0">
              <a:buNone/>
            </a:pPr>
            <a:endParaRPr lang="en-US" sz="1000" dirty="0">
              <a:latin typeface="Segoe UI" panose="020B0502040204020203" pitchFamily="34" charset="0"/>
              <a:ea typeface="Calibri" panose="020F0502020204030204" pitchFamily="34" charset="0"/>
            </a:endParaRPr>
          </a:p>
          <a:p>
            <a:r>
              <a:rPr lang="en-US" sz="1600" b="1" u="sng" dirty="0">
                <a:latin typeface="Segoe UI" panose="020B0502040204020203" pitchFamily="34" charset="0"/>
                <a:ea typeface="Calibri" panose="020F0502020204030204" pitchFamily="34" charset="0"/>
              </a:rPr>
              <a:t>Go-Live/Cutover </a:t>
            </a:r>
            <a:r>
              <a:rPr lang="en-US" sz="1600" dirty="0">
                <a:latin typeface="Segoe UI" panose="020B0502040204020203" pitchFamily="34" charset="0"/>
                <a:ea typeface="Calibri" panose="020F0502020204030204" pitchFamily="34" charset="0"/>
              </a:rPr>
              <a:t>will include the remaining CDR report changes (28) for RTC</a:t>
            </a:r>
          </a:p>
          <a:p>
            <a:pPr lvl="1"/>
            <a:r>
              <a:rPr lang="en-US" sz="1400" dirty="0">
                <a:effectLst/>
                <a:latin typeface="Segoe UI" panose="020B0502040204020203" pitchFamily="34" charset="0"/>
                <a:ea typeface="Calibri" panose="020F0502020204030204" pitchFamily="34" charset="0"/>
              </a:rPr>
              <a:t>Group </a:t>
            </a:r>
            <a:r>
              <a:rPr lang="en-US" sz="1400" dirty="0">
                <a:latin typeface="Segoe UI" panose="020B0502040204020203" pitchFamily="34" charset="0"/>
                <a:ea typeface="Calibri" panose="020F0502020204030204" pitchFamily="34" charset="0"/>
              </a:rPr>
              <a:t>3/Go-Live:</a:t>
            </a:r>
          </a:p>
          <a:p>
            <a:pPr lvl="2"/>
            <a:r>
              <a:rPr lang="en-US" sz="1400" dirty="0">
                <a:effectLst/>
                <a:latin typeface="Segoe UI" panose="020B0502040204020203" pitchFamily="34" charset="0"/>
                <a:ea typeface="Calibri" panose="020F0502020204030204" pitchFamily="34" charset="0"/>
              </a:rPr>
              <a:t>All Existing reports being </a:t>
            </a:r>
            <a:r>
              <a:rPr lang="en-US" sz="1400" i="1" dirty="0">
                <a:effectLst/>
                <a:latin typeface="Segoe UI" panose="020B0502040204020203" pitchFamily="34" charset="0"/>
                <a:ea typeface="Calibri" panose="020F0502020204030204" pitchFamily="34" charset="0"/>
              </a:rPr>
              <a:t>modifie</a:t>
            </a:r>
            <a:r>
              <a:rPr lang="en-US" sz="1400" i="1" dirty="0">
                <a:latin typeface="Segoe UI" panose="020B0502040204020203" pitchFamily="34" charset="0"/>
                <a:ea typeface="Calibri" panose="020F0502020204030204" pitchFamily="34" charset="0"/>
              </a:rPr>
              <a:t>d</a:t>
            </a:r>
            <a:r>
              <a:rPr lang="en-US" sz="1400" dirty="0">
                <a:latin typeface="Segoe UI" panose="020B0502040204020203" pitchFamily="34" charset="0"/>
                <a:ea typeface="Calibri" panose="020F0502020204030204" pitchFamily="34" charset="0"/>
              </a:rPr>
              <a:t> for RTC (15)</a:t>
            </a:r>
          </a:p>
          <a:p>
            <a:pPr lvl="2"/>
            <a:r>
              <a:rPr lang="en-US" sz="1400" dirty="0">
                <a:latin typeface="Segoe UI" panose="020B0502040204020203" pitchFamily="34" charset="0"/>
                <a:ea typeface="Calibri" panose="020F0502020204030204" pitchFamily="34" charset="0"/>
              </a:rPr>
              <a:t>Report removals (9)</a:t>
            </a:r>
          </a:p>
          <a:p>
            <a:pPr lvl="2"/>
            <a:r>
              <a:rPr lang="en-US" sz="1400" dirty="0">
                <a:latin typeface="Segoe UI" panose="020B0502040204020203" pitchFamily="34" charset="0"/>
                <a:ea typeface="Calibri" panose="020F0502020204030204" pitchFamily="34" charset="0"/>
              </a:rPr>
              <a:t>New NPRR1216 Emergency Pricing Report (1)</a:t>
            </a:r>
          </a:p>
          <a:p>
            <a:pPr lvl="2"/>
            <a:r>
              <a:rPr lang="en-US" sz="1400" dirty="0">
                <a:latin typeface="Segoe UI" panose="020B0502040204020203" pitchFamily="34" charset="0"/>
                <a:ea typeface="Calibri" panose="020F0502020204030204" pitchFamily="34" charset="0"/>
              </a:rPr>
              <a:t>New AS Trade Overages Report (1)</a:t>
            </a:r>
          </a:p>
          <a:p>
            <a:pPr lvl="2"/>
            <a:r>
              <a:rPr lang="en-US" sz="1400" dirty="0">
                <a:latin typeface="Segoe UI" panose="020B0502040204020203" pitchFamily="34" charset="0"/>
                <a:ea typeface="Calibri" panose="020F0502020204030204" pitchFamily="34" charset="0"/>
              </a:rPr>
              <a:t>New Price Correction Reports (2)</a:t>
            </a:r>
          </a:p>
        </p:txBody>
      </p:sp>
      <p:sp>
        <p:nvSpPr>
          <p:cNvPr id="4" name="Slide Number Placeholder 3">
            <a:extLst>
              <a:ext uri="{FF2B5EF4-FFF2-40B4-BE49-F238E27FC236}">
                <a16:creationId xmlns:a16="http://schemas.microsoft.com/office/drawing/2014/main" id="{B67E6475-4C20-41EC-1E83-04419CC49114}"/>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591593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5EEF05-24A6-5A0B-C582-AFDC3A6631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6C7AB4-C775-5929-0E8A-89A3BCE646D3}"/>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1885980F-FA8A-0815-498D-8E448563C11B}"/>
              </a:ext>
            </a:extLst>
          </p:cNvPr>
          <p:cNvSpPr>
            <a:spLocks noGrp="1"/>
          </p:cNvSpPr>
          <p:nvPr>
            <p:ph type="sldNum" sz="quarter" idx="4"/>
          </p:nvPr>
        </p:nvSpPr>
        <p:spPr/>
        <p:txBody>
          <a:bodyPr/>
          <a:lstStyle/>
          <a:p>
            <a:fld id="{1D93BD3E-1E9A-4970-A6F7-E7AC52762E0C}" type="slidenum">
              <a:rPr lang="en-US" smtClean="0"/>
              <a:pPr/>
              <a:t>20</a:t>
            </a:fld>
            <a:endParaRPr lang="en-US"/>
          </a:p>
        </p:txBody>
      </p:sp>
      <p:graphicFrame>
        <p:nvGraphicFramePr>
          <p:cNvPr id="7" name="Table 6">
            <a:extLst>
              <a:ext uri="{FF2B5EF4-FFF2-40B4-BE49-F238E27FC236}">
                <a16:creationId xmlns:a16="http://schemas.microsoft.com/office/drawing/2014/main" id="{5207D696-B91F-2A4E-7155-256E83FB5553}"/>
              </a:ext>
            </a:extLst>
          </p:cNvPr>
          <p:cNvGraphicFramePr>
            <a:graphicFrameLocks/>
          </p:cNvGraphicFramePr>
          <p:nvPr>
            <p:extLst>
              <p:ext uri="{D42A27DB-BD31-4B8C-83A1-F6EECF244321}">
                <p14:modId xmlns:p14="http://schemas.microsoft.com/office/powerpoint/2010/main" val="496186407"/>
              </p:ext>
            </p:extLst>
          </p:nvPr>
        </p:nvGraphicFramePr>
        <p:xfrm>
          <a:off x="114300" y="914400"/>
          <a:ext cx="8915400" cy="5017770"/>
        </p:xfrm>
        <a:graphic>
          <a:graphicData uri="http://schemas.openxmlformats.org/drawingml/2006/table">
            <a:tbl>
              <a:tblPr firstRow="1" bandRow="1">
                <a:tableStyleId>{5C22544A-7EE6-4342-B048-85BDC9FD1C3A}</a:tableStyleId>
              </a:tblPr>
              <a:tblGrid>
                <a:gridCol w="1562100">
                  <a:extLst>
                    <a:ext uri="{9D8B030D-6E8A-4147-A177-3AD203B41FA5}">
                      <a16:colId xmlns:a16="http://schemas.microsoft.com/office/drawing/2014/main" val="1446383811"/>
                    </a:ext>
                  </a:extLst>
                </a:gridCol>
                <a:gridCol w="1219200">
                  <a:extLst>
                    <a:ext uri="{9D8B030D-6E8A-4147-A177-3AD203B41FA5}">
                      <a16:colId xmlns:a16="http://schemas.microsoft.com/office/drawing/2014/main" val="617713397"/>
                    </a:ext>
                  </a:extLst>
                </a:gridCol>
                <a:gridCol w="6134100">
                  <a:extLst>
                    <a:ext uri="{9D8B030D-6E8A-4147-A177-3AD203B41FA5}">
                      <a16:colId xmlns:a16="http://schemas.microsoft.com/office/drawing/2014/main" val="3147703138"/>
                    </a:ext>
                  </a:extLst>
                </a:gridCol>
              </a:tblGrid>
              <a:tr h="370840">
                <a:tc>
                  <a:txBody>
                    <a:bodyPr/>
                    <a:lstStyle/>
                    <a:p>
                      <a:r>
                        <a:rPr lang="en-US" sz="1600" dirty="0">
                          <a:latin typeface="Segoe UI" panose="020B0502040204020203" pitchFamily="34" charset="0"/>
                          <a:cs typeface="Segoe UI" panose="020B0502040204020203" pitchFamily="34" charset="0"/>
                        </a:rPr>
                        <a:t>Product</a:t>
                      </a:r>
                    </a:p>
                  </a:txBody>
                  <a:tcPr/>
                </a:tc>
                <a:tc>
                  <a:txBody>
                    <a:bodyPr/>
                    <a:lstStyle/>
                    <a:p>
                      <a:r>
                        <a:rPr lang="en-US" sz="1600" dirty="0">
                          <a:latin typeface="Segoe UI" panose="020B0502040204020203" pitchFamily="34" charset="0"/>
                          <a:cs typeface="Segoe UI" panose="020B0502040204020203" pitchFamily="34" charset="0"/>
                        </a:rPr>
                        <a:t>Change Type</a:t>
                      </a:r>
                    </a:p>
                  </a:txBody>
                  <a:tcPr/>
                </a:tc>
                <a:tc>
                  <a:txBody>
                    <a:bodyPr/>
                    <a:lstStyle/>
                    <a:p>
                      <a:r>
                        <a:rPr lang="en-US" sz="16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370840">
                <a:tc>
                  <a:txBody>
                    <a:bodyPr/>
                    <a:lstStyle/>
                    <a:p>
                      <a:pPr algn="l" fontAlgn="b"/>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chemeClr val="tx1"/>
                          </a:solidFill>
                          <a:effectLst/>
                          <a:latin typeface="Segoe UI" panose="020B0502040204020203" pitchFamily="34" charset="0"/>
                          <a:cs typeface="Segoe UI" panose="020B0502040204020203" pitchFamily="34" charset="0"/>
                        </a:rPr>
                        <a:t>RTD Indicative LMPs by Resource Nodes, Load Zones and Hubs </a:t>
                      </a:r>
                    </a:p>
                    <a:p>
                      <a:pPr algn="l" fontAlgn="b"/>
                      <a:endParaRPr lang="en-US" sz="1000" b="0" i="0" u="none" strike="noStrike" dirty="0">
                        <a:solidFill>
                          <a:schemeClr val="tx1"/>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NP6-970-RTCMT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4105</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kern="1200" dirty="0" err="1">
                          <a:solidFill>
                            <a:schemeClr val="dk1"/>
                          </a:solidFill>
                          <a:effectLst/>
                          <a:latin typeface="Segoe UI" panose="020B0502040204020203" pitchFamily="34" charset="0"/>
                          <a:ea typeface="+mn-ea"/>
                          <a:cs typeface="Segoe UI" panose="020B0502040204020203" pitchFamily="34" charset="0"/>
                        </a:rPr>
                        <a:t>RTCMTRTDIndicativeLMPs</a:t>
                      </a:r>
                      <a:endParaRPr lang="en-US" sz="1000" b="0" i="0" kern="1200" dirty="0">
                        <a:solidFill>
                          <a:schemeClr val="dk1"/>
                        </a:solidFill>
                        <a:effectLst/>
                        <a:latin typeface="Segoe UI" panose="020B0502040204020203" pitchFamily="34" charset="0"/>
                        <a:ea typeface="+mn-ea"/>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cdr.00004105.0000000000000000.YYYYMMDD.HH24missFF3.</a:t>
                      </a:r>
                      <a:r>
                        <a:rPr lang="en-US" sz="1000" b="0" i="0" kern="1200" dirty="0">
                          <a:solidFill>
                            <a:schemeClr val="dk1"/>
                          </a:solidFill>
                          <a:effectLst/>
                          <a:latin typeface="Segoe UI" panose="020B0502040204020203" pitchFamily="34" charset="0"/>
                          <a:ea typeface="+mn-ea"/>
                          <a:cs typeface="Segoe UI" panose="020B0502040204020203" pitchFamily="34" charset="0"/>
                        </a:rPr>
                        <a:t> RTDLMPRNLZHUBNP6970_RTC_MT_ </a:t>
                      </a:r>
                      <a:r>
                        <a:rPr lang="en-US" sz="1000" b="0" i="0" kern="1200" dirty="0" err="1">
                          <a:solidFill>
                            <a:schemeClr val="dk1"/>
                          </a:solidFill>
                          <a:effectLst/>
                          <a:latin typeface="Segoe UI" panose="020B0502040204020203" pitchFamily="34" charset="0"/>
                          <a:ea typeface="+mn-ea"/>
                          <a:cs typeface="Segoe UI" panose="020B0502040204020203" pitchFamily="34" charset="0"/>
                        </a:rPr>
                        <a:t>YYYYMMDD_HHMMSS_xml</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cdr.00004105.0000000000000000.YYYYMMDD.HH24missFF3.</a:t>
                      </a:r>
                      <a:r>
                        <a:rPr lang="en-US" sz="1000" b="0" i="0" kern="1200" dirty="0">
                          <a:solidFill>
                            <a:schemeClr val="dk1"/>
                          </a:solidFill>
                          <a:effectLst/>
                          <a:latin typeface="Segoe UI" panose="020B0502040204020203" pitchFamily="34" charset="0"/>
                          <a:ea typeface="+mn-ea"/>
                          <a:cs typeface="Segoe UI" panose="020B0502040204020203" pitchFamily="34" charset="0"/>
                        </a:rPr>
                        <a:t> RTDLMPRNLZHUBNP6970_RTC_MT_</a:t>
                      </a:r>
                    </a:p>
                    <a:p>
                      <a:r>
                        <a:rPr lang="en-US" sz="1000" b="0" i="0" kern="1200" dirty="0" err="1">
                          <a:solidFill>
                            <a:schemeClr val="dk1"/>
                          </a:solidFill>
                          <a:effectLst/>
                          <a:latin typeface="Segoe UI" panose="020B0502040204020203" pitchFamily="34" charset="0"/>
                          <a:ea typeface="+mn-ea"/>
                          <a:cs typeface="Segoe UI" panose="020B0502040204020203" pitchFamily="34" charset="0"/>
                        </a:rPr>
                        <a:t>YYYYMMDD_HHMMSS_csv</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cdr.00004105.0000000000000000.YYYYMMDD.HHMMSS.</a:t>
                      </a:r>
                      <a:r>
                        <a:rPr lang="en-US" sz="1000" b="0" i="0" kern="1200" dirty="0">
                          <a:solidFill>
                            <a:schemeClr val="dk1"/>
                          </a:solidFill>
                          <a:effectLst/>
                          <a:latin typeface="Segoe UI" panose="020B0502040204020203" pitchFamily="34" charset="0"/>
                          <a:ea typeface="+mn-ea"/>
                          <a:cs typeface="Segoe UI" panose="020B0502040204020203" pitchFamily="34" charset="0"/>
                        </a:rPr>
                        <a:t> RTDLMPRNLZHUBNP6970_RTC_MT_YYYYMMDD_HHMMSS.xml</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cdr.00004105.0000000000000000.YYYYMMDD.HHMMSS.</a:t>
                      </a:r>
                      <a:r>
                        <a:rPr lang="en-US" sz="1000" b="0" i="0" kern="1200" dirty="0">
                          <a:solidFill>
                            <a:schemeClr val="dk1"/>
                          </a:solidFill>
                          <a:effectLst/>
                          <a:latin typeface="Segoe UI" panose="020B0502040204020203" pitchFamily="34" charset="0"/>
                          <a:ea typeface="+mn-ea"/>
                          <a:cs typeface="Segoe UI" panose="020B0502040204020203" pitchFamily="34" charset="0"/>
                        </a:rPr>
                        <a:t> RTDLMPRNLZHUBNP6970_RTC_MT_ YYYYMMDD_HHMMSS</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.csv</a:t>
                      </a:r>
                    </a:p>
                    <a:p>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838211741"/>
                  </a:ext>
                </a:extLst>
              </a:tr>
              <a:tr h="370840">
                <a:tc>
                  <a:txBody>
                    <a:bodyPr/>
                    <a:lstStyle/>
                    <a:p>
                      <a:pPr algn="l" fontAlgn="b"/>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chemeClr val="tx1"/>
                          </a:solidFill>
                          <a:effectLst/>
                          <a:latin typeface="Segoe UI" panose="020B0502040204020203" pitchFamily="34" charset="0"/>
                          <a:cs typeface="Segoe UI" panose="020B0502040204020203" pitchFamily="34" charset="0"/>
                        </a:rPr>
                        <a:t>Settlement Point Prices at Resource Nodes, Hubs and Load Zones</a:t>
                      </a:r>
                    </a:p>
                    <a:p>
                      <a:pPr algn="l" fontAlgn="b"/>
                      <a:endParaRPr lang="en-US" sz="1000" b="0" i="0" u="none" strike="noStrike" dirty="0">
                        <a:solidFill>
                          <a:schemeClr val="tx1"/>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NP6-905-RTCMT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4107</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RTCMTDAShadowPricesForBindingConstraint</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cdr.00004107.0000000000000000.YYYYMMDD.HH24missFF3.SPPHLZNP6905_RTC_MT_YYYYMMDD _HH24MI_xml.zip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cdr.00004107.0000000000000000.YYYYMMDD.HH24missFF3.SPPHLZNP6905_RTC_MT_YYYYMMDD _HH24MI_csv.zip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cdr.00004107.0000000000000000.YYYYMMDD.HHMMSS.SPPHLZNP6905_RTC_MT_ YYYYMMDD _HH24MI.xml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cdr.00004107.0000000000000000.YYYYMMDD.HHMMSS.SPPHLZNP6905_RTC_MT_YYYYMMDD _HH24MI.csv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1782118558"/>
                  </a:ext>
                </a:extLst>
              </a:tr>
            </a:tbl>
          </a:graphicData>
        </a:graphic>
      </p:graphicFrame>
    </p:spTree>
    <p:extLst>
      <p:ext uri="{BB962C8B-B14F-4D97-AF65-F5344CB8AC3E}">
        <p14:creationId xmlns:p14="http://schemas.microsoft.com/office/powerpoint/2010/main" val="1110769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503BE9-93D4-98C8-3000-3168952B82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75C1EA-AD3C-C94F-5EC6-BC40B98E8979}"/>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34A6CF40-3061-13F0-25EA-E814671C82A3}"/>
              </a:ext>
            </a:extLst>
          </p:cNvPr>
          <p:cNvSpPr>
            <a:spLocks noGrp="1"/>
          </p:cNvSpPr>
          <p:nvPr>
            <p:ph type="sldNum" sz="quarter" idx="4"/>
          </p:nvPr>
        </p:nvSpPr>
        <p:spPr/>
        <p:txBody>
          <a:bodyPr/>
          <a:lstStyle/>
          <a:p>
            <a:fld id="{1D93BD3E-1E9A-4970-A6F7-E7AC52762E0C}" type="slidenum">
              <a:rPr lang="en-US" smtClean="0"/>
              <a:pPr/>
              <a:t>21</a:t>
            </a:fld>
            <a:endParaRPr lang="en-US"/>
          </a:p>
        </p:txBody>
      </p:sp>
      <p:graphicFrame>
        <p:nvGraphicFramePr>
          <p:cNvPr id="7" name="Table 6">
            <a:extLst>
              <a:ext uri="{FF2B5EF4-FFF2-40B4-BE49-F238E27FC236}">
                <a16:creationId xmlns:a16="http://schemas.microsoft.com/office/drawing/2014/main" id="{DA68F343-01CB-B0B4-43C1-8E531241A266}"/>
              </a:ext>
            </a:extLst>
          </p:cNvPr>
          <p:cNvGraphicFramePr>
            <a:graphicFrameLocks/>
          </p:cNvGraphicFramePr>
          <p:nvPr>
            <p:extLst>
              <p:ext uri="{D42A27DB-BD31-4B8C-83A1-F6EECF244321}">
                <p14:modId xmlns:p14="http://schemas.microsoft.com/office/powerpoint/2010/main" val="111016364"/>
              </p:ext>
            </p:extLst>
          </p:nvPr>
        </p:nvGraphicFramePr>
        <p:xfrm>
          <a:off x="76200" y="1143000"/>
          <a:ext cx="8991600" cy="3905250"/>
        </p:xfrm>
        <a:graphic>
          <a:graphicData uri="http://schemas.openxmlformats.org/drawingml/2006/table">
            <a:tbl>
              <a:tblPr firstRow="1" bandRow="1">
                <a:tableStyleId>{5C22544A-7EE6-4342-B048-85BDC9FD1C3A}</a:tableStyleId>
              </a:tblPr>
              <a:tblGrid>
                <a:gridCol w="1446474">
                  <a:extLst>
                    <a:ext uri="{9D8B030D-6E8A-4147-A177-3AD203B41FA5}">
                      <a16:colId xmlns:a16="http://schemas.microsoft.com/office/drawing/2014/main" val="1446383811"/>
                    </a:ext>
                  </a:extLst>
                </a:gridCol>
                <a:gridCol w="1329194">
                  <a:extLst>
                    <a:ext uri="{9D8B030D-6E8A-4147-A177-3AD203B41FA5}">
                      <a16:colId xmlns:a16="http://schemas.microsoft.com/office/drawing/2014/main" val="617713397"/>
                    </a:ext>
                  </a:extLst>
                </a:gridCol>
                <a:gridCol w="3340241">
                  <a:extLst>
                    <a:ext uri="{9D8B030D-6E8A-4147-A177-3AD203B41FA5}">
                      <a16:colId xmlns:a16="http://schemas.microsoft.com/office/drawing/2014/main" val="2854586228"/>
                    </a:ext>
                  </a:extLst>
                </a:gridCol>
                <a:gridCol w="2875691">
                  <a:extLst>
                    <a:ext uri="{9D8B030D-6E8A-4147-A177-3AD203B41FA5}">
                      <a16:colId xmlns:a16="http://schemas.microsoft.com/office/drawing/2014/main" val="3147703138"/>
                    </a:ext>
                  </a:extLst>
                </a:gridCol>
              </a:tblGrid>
              <a:tr h="370840">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r>
                        <a:rPr lang="en-US" sz="1200" dirty="0">
                          <a:latin typeface="Segoe UI" panose="020B0502040204020203" pitchFamily="34" charset="0"/>
                          <a:cs typeface="Segoe UI" panose="020B0502040204020203" pitchFamily="34" charset="0"/>
                        </a:rPr>
                        <a:t>Change Type/Summary</a:t>
                      </a:r>
                    </a:p>
                  </a:txBody>
                  <a:tcPr/>
                </a:tc>
                <a:tc>
                  <a:txBody>
                    <a:bodyPr/>
                    <a:lstStyle/>
                    <a:p>
                      <a:r>
                        <a:rPr lang="en-US" sz="1200" dirty="0">
                          <a:latin typeface="Segoe UI" panose="020B0502040204020203" pitchFamily="34" charset="0"/>
                          <a:cs typeface="Segoe UI" panose="020B0502040204020203" pitchFamily="34" charset="0"/>
                        </a:rPr>
                        <a:t>Change Details – New Columns</a:t>
                      </a:r>
                    </a:p>
                  </a:txBody>
                  <a:tcPr/>
                </a:tc>
                <a:tc>
                  <a:txBody>
                    <a:bodyPr/>
                    <a:lstStyle/>
                    <a:p>
                      <a:r>
                        <a:rPr lang="en-US" sz="1200" dirty="0">
                          <a:latin typeface="Segoe UI" panose="020B0502040204020203" pitchFamily="34" charset="0"/>
                          <a:cs typeface="Segoe UI" panose="020B0502040204020203" pitchFamily="34" charset="0"/>
                        </a:rPr>
                        <a:t>Change Details – Removed Columns</a:t>
                      </a:r>
                    </a:p>
                  </a:txBody>
                  <a:tcPr/>
                </a:tc>
                <a:extLst>
                  <a:ext uri="{0D108BD9-81ED-4DB2-BD59-A6C34878D82A}">
                    <a16:rowId xmlns:a16="http://schemas.microsoft.com/office/drawing/2014/main" val="3041359140"/>
                  </a:ext>
                </a:extLst>
              </a:tr>
              <a:tr h="0">
                <a:tc rowSpan="2">
                  <a:txBody>
                    <a:bodyPr/>
                    <a:lstStyle/>
                    <a:p>
                      <a:pPr algn="l" fontAlgn="b"/>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RTD Indicative Price Adders</a:t>
                      </a:r>
                    </a:p>
                    <a:p>
                      <a:pPr algn="l" fontAlgn="b"/>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Previous Name: </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RTD Indicative ORDC and Reliability Deployment Price Adders and Reserves</a:t>
                      </a:r>
                    </a:p>
                    <a:p>
                      <a:pPr algn="l" fontAlgn="b"/>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NP6-325-RTCMT</a:t>
                      </a:r>
                    </a:p>
                    <a:p>
                      <a:pPr algn="l" fontAlgn="b"/>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4109</a:t>
                      </a:r>
                    </a:p>
                  </a:txBody>
                  <a:tcPr marL="9525" marR="9525" marT="9525" marB="0"/>
                </a:tc>
                <a:tc rowSpan="2">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RTC Market Trials Version with RTC changes for: </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Rename, column/XSD changes</a:t>
                      </a: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New Columns: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RTRDPA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RTRDPARUS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RTRDPARDS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RTRDPARRS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RTRDPAECRS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RTRDPANSS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RTOLLSL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RTOLHSL</a:t>
                      </a:r>
                    </a:p>
                  </a:txBody>
                  <a:tcPr marL="9525" marR="9525" marT="9525" marB="0" anchor="b"/>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Remove Columns: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Batch ID</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RTORPA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RTOFFPA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RTOLCAP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RTOFFCAP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RTORDPA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RTOLLASL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RTOHASL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RTNCLRECRS</a:t>
                      </a:r>
                    </a:p>
                  </a:txBody>
                  <a:tcPr marL="9525" marR="9525" marT="9525" marB="0" anchor="b"/>
                </a:tc>
                <a:extLst>
                  <a:ext uri="{0D108BD9-81ED-4DB2-BD59-A6C34878D82A}">
                    <a16:rowId xmlns:a16="http://schemas.microsoft.com/office/drawing/2014/main" val="2223593993"/>
                  </a:ext>
                </a:extLst>
              </a:tr>
              <a:tr h="0">
                <a:tc vMerge="1">
                  <a:txBody>
                    <a:bodyPr/>
                    <a:lstStyle/>
                    <a:p>
                      <a:pPr algn="l" fontAlgn="b"/>
                      <a:endParaRPr lang="en-US" sz="1200" b="0" i="0" u="none" strike="noStrike" kern="1200" dirty="0">
                        <a:solidFill>
                          <a:srgbClr val="000000"/>
                        </a:solidFill>
                        <a:effectLst/>
                        <a:latin typeface="Aptos Narrow" panose="020B0004020202020204" pitchFamily="34" charset="0"/>
                        <a:ea typeface="+mn-ea"/>
                        <a:cs typeface="+mn-cs"/>
                      </a:endParaRPr>
                    </a:p>
                  </a:txBody>
                  <a:tcPr marL="9525" marR="9525" marT="9525" marB="0" anchor="b"/>
                </a:tc>
                <a:tc vMerge="1">
                  <a:txBody>
                    <a:bodyPr/>
                    <a:lstStyle/>
                    <a:p>
                      <a:pPr algn="l" fontAlgn="b"/>
                      <a:endParaRPr lang="en-US" sz="1200" b="0" i="0" u="none" strike="noStrike" dirty="0">
                        <a:solidFill>
                          <a:srgbClr val="000000"/>
                        </a:solidFill>
                        <a:effectLst/>
                        <a:latin typeface="Aptos Narrow" panose="020B0004020202020204" pitchFamily="34" charset="0"/>
                      </a:endParaRPr>
                    </a:p>
                  </a:txBody>
                  <a:tcPr marL="9525" marR="9525" marT="9525" marB="0" anchor="b"/>
                </a:tc>
                <a:tc gridSpan="2">
                  <a:txBody>
                    <a:bodyPr/>
                    <a:lstStyle/>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cdr.00004109.0000000000000000.YYYYMMDD.HH24missFF3.RTDPriceAdderNP6325_RTC_MT_YYYYMMDD_xml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cdr.00004109.0000000000000000.YYYYMMDD.HH24missFF3.RTDPriceAdderNP6325_RTC_MT_YYYYMMDD_csv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cdr.00004109.0000000000000000.YYYYMMDD.HHMMSS.RTDPriceAdderNP6325_RTC_MT_YYYYMMDD_HHMMSS.xml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cdr.00004109.0000000000000000.YYYYMMDD.HHMMSS.RTDPriceAdderNP6325_RTC_MT_YYYYMMDD_HHMMSS.csv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kern="1200" dirty="0" err="1">
                          <a:solidFill>
                            <a:schemeClr val="dk1"/>
                          </a:solidFill>
                          <a:effectLst/>
                          <a:latin typeface="Segoe UI" panose="020B0502040204020203" pitchFamily="34" charset="0"/>
                          <a:ea typeface="+mn-ea"/>
                          <a:cs typeface="Segoe UI" panose="020B0502040204020203" pitchFamily="34" charset="0"/>
                        </a:rPr>
                        <a:t>RTCMTRTDPriceAdders</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hMerge="1">
                  <a:txBody>
                    <a:bodyPr/>
                    <a:lstStyle/>
                    <a:p>
                      <a:pPr algn="l" fontAlgn="b"/>
                      <a:endParaRPr lang="en-US" sz="12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813035475"/>
                  </a:ext>
                </a:extLst>
              </a:tr>
            </a:tbl>
          </a:graphicData>
        </a:graphic>
      </p:graphicFrame>
    </p:spTree>
    <p:extLst>
      <p:ext uri="{BB962C8B-B14F-4D97-AF65-F5344CB8AC3E}">
        <p14:creationId xmlns:p14="http://schemas.microsoft.com/office/powerpoint/2010/main" val="3798016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1F9DB2-4492-6535-07AD-894B36F208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AF0337-CEDF-53B6-67EA-57984A79F952}"/>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A72A35C0-2C8A-4149-AFC6-1900D3B6EB32}"/>
              </a:ext>
            </a:extLst>
          </p:cNvPr>
          <p:cNvSpPr>
            <a:spLocks noGrp="1"/>
          </p:cNvSpPr>
          <p:nvPr>
            <p:ph type="sldNum" sz="quarter" idx="4"/>
          </p:nvPr>
        </p:nvSpPr>
        <p:spPr/>
        <p:txBody>
          <a:bodyPr/>
          <a:lstStyle/>
          <a:p>
            <a:fld id="{1D93BD3E-1E9A-4970-A6F7-E7AC52762E0C}" type="slidenum">
              <a:rPr lang="en-US" smtClean="0"/>
              <a:pPr/>
              <a:t>22</a:t>
            </a:fld>
            <a:endParaRPr lang="en-US"/>
          </a:p>
        </p:txBody>
      </p:sp>
      <p:sp>
        <p:nvSpPr>
          <p:cNvPr id="3" name="TextBox 2">
            <a:extLst>
              <a:ext uri="{FF2B5EF4-FFF2-40B4-BE49-F238E27FC236}">
                <a16:creationId xmlns:a16="http://schemas.microsoft.com/office/drawing/2014/main" id="{B265B978-ACC5-EB21-6790-A430570319F0}"/>
              </a:ext>
            </a:extLst>
          </p:cNvPr>
          <p:cNvSpPr txBox="1"/>
          <p:nvPr/>
        </p:nvSpPr>
        <p:spPr>
          <a:xfrm>
            <a:off x="381000" y="838200"/>
            <a:ext cx="3886200"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Market Trials – New</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2 (11 New Reports)</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8/1/2025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September 2025</a:t>
            </a:r>
          </a:p>
        </p:txBody>
      </p:sp>
      <p:graphicFrame>
        <p:nvGraphicFramePr>
          <p:cNvPr id="5" name="Table 4">
            <a:extLst>
              <a:ext uri="{FF2B5EF4-FFF2-40B4-BE49-F238E27FC236}">
                <a16:creationId xmlns:a16="http://schemas.microsoft.com/office/drawing/2014/main" id="{ED31283A-CD3D-C6B4-CF07-F394C7AE26F8}"/>
              </a:ext>
            </a:extLst>
          </p:cNvPr>
          <p:cNvGraphicFramePr>
            <a:graphicFrameLocks/>
          </p:cNvGraphicFramePr>
          <p:nvPr>
            <p:extLst>
              <p:ext uri="{D42A27DB-BD31-4B8C-83A1-F6EECF244321}">
                <p14:modId xmlns:p14="http://schemas.microsoft.com/office/powerpoint/2010/main" val="3951786327"/>
              </p:ext>
            </p:extLst>
          </p:nvPr>
        </p:nvGraphicFramePr>
        <p:xfrm>
          <a:off x="495299" y="1833497"/>
          <a:ext cx="8115301" cy="4310380"/>
        </p:xfrm>
        <a:graphic>
          <a:graphicData uri="http://schemas.openxmlformats.org/drawingml/2006/table">
            <a:tbl>
              <a:tblPr firstRow="1" bandRow="1">
                <a:tableStyleId>{5C22544A-7EE6-4342-B048-85BDC9FD1C3A}</a:tableStyleId>
              </a:tblPr>
              <a:tblGrid>
                <a:gridCol w="5008663">
                  <a:extLst>
                    <a:ext uri="{9D8B030D-6E8A-4147-A177-3AD203B41FA5}">
                      <a16:colId xmlns:a16="http://schemas.microsoft.com/office/drawing/2014/main" val="2854586228"/>
                    </a:ext>
                  </a:extLst>
                </a:gridCol>
                <a:gridCol w="1553319">
                  <a:extLst>
                    <a:ext uri="{9D8B030D-6E8A-4147-A177-3AD203B41FA5}">
                      <a16:colId xmlns:a16="http://schemas.microsoft.com/office/drawing/2014/main" val="1368441191"/>
                    </a:ext>
                  </a:extLst>
                </a:gridCol>
                <a:gridCol w="1553319">
                  <a:extLst>
                    <a:ext uri="{9D8B030D-6E8A-4147-A177-3AD203B41FA5}">
                      <a16:colId xmlns:a16="http://schemas.microsoft.com/office/drawing/2014/main" val="4181220781"/>
                    </a:ext>
                  </a:extLst>
                </a:gridCol>
              </a:tblGrid>
              <a:tr h="370840">
                <a:tc>
                  <a:txBody>
                    <a:bodyPr/>
                    <a:lstStyle/>
                    <a:p>
                      <a:r>
                        <a:rPr lang="en-US" sz="1200" dirty="0">
                          <a:latin typeface="Segoe UI" panose="020B0502040204020203" pitchFamily="34" charset="0"/>
                          <a:cs typeface="Segoe UI" panose="020B0502040204020203" pitchFamily="34" charset="0"/>
                        </a:rPr>
                        <a:t>Change Details – Summary and filename info</a:t>
                      </a:r>
                    </a:p>
                  </a:txBody>
                  <a:tcPr/>
                </a:tc>
                <a:tc gridSpan="2">
                  <a:txBody>
                    <a:bodyPr/>
                    <a:lstStyle/>
                    <a:p>
                      <a:r>
                        <a:rPr lang="en-US" sz="1200" dirty="0">
                          <a:latin typeface="Segoe UI" panose="020B0502040204020203" pitchFamily="34" charset="0"/>
                          <a:cs typeface="Segoe UI" panose="020B0502040204020203" pitchFamily="34" charset="0"/>
                        </a:rPr>
                        <a:t>Columns Info</a:t>
                      </a:r>
                    </a:p>
                  </a:txBody>
                  <a:tcPr/>
                </a:tc>
                <a:tc hMerge="1">
                  <a:txBody>
                    <a:bodyPr/>
                    <a:lstStyle/>
                    <a:p>
                      <a:endParaRPr lang="en-US"/>
                    </a:p>
                  </a:txBody>
                  <a:tcPr/>
                </a:tc>
                <a:extLst>
                  <a:ext uri="{0D108BD9-81ED-4DB2-BD59-A6C34878D82A}">
                    <a16:rowId xmlns:a16="http://schemas.microsoft.com/office/drawing/2014/main" val="304135914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DAM and SCED Ancillary Service Demand Curves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NP4-212-CD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24893 | </a:t>
                      </a:r>
                      <a:r>
                        <a:rPr lang="en-US" sz="105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06:00 - Daily  AND event triggered by DAM-SCED-ASDC-NOTF if there is a change</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DAMSCEDASDC</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DeliveryDate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HourEnding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DemandCurvePoint</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Quantity</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Price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extLst>
                  <a:ext uri="{0D108BD9-81ED-4DB2-BD59-A6C34878D82A}">
                    <a16:rowId xmlns:a16="http://schemas.microsoft.com/office/drawing/2014/main" val="2223593993"/>
                  </a:ext>
                </a:extLst>
              </a:tr>
              <a:tr h="0">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cdr.00024893.0000000000000000.YYYYMMDD.HH24missFF3.DAMSCEDASDCNP4212_xml.zip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cdr.00024893.0000000000000000.YYYYMMDD.HH24missFF3.DAMSCEDASDCNP4212_csv.zip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cdr.00024893.0000000000000000.YYYYMMDD.HHMMSS.DAMSCEDASDCNP4212.xml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cdr.00024893.0000000000000000.YYYYMMDD.HHMMSS.DAMSCEDASDCNP4212.csv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tc hMerge="1">
                  <a:txBody>
                    <a:bodyPr/>
                    <a:lstStyle/>
                    <a:p>
                      <a:pPr algn="l" fontAlgn="b"/>
                      <a:endParaRPr lang="en-US" sz="1200" b="0" i="0" u="none" strike="noStrike" dirty="0">
                        <a:solidFill>
                          <a:srgbClr val="000000"/>
                        </a:solidFill>
                        <a:effectLst/>
                        <a:latin typeface="Aptos Narrow" panose="020B0004020202020204"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2813035475"/>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Real-Time Clearing Prices for Capacity by 15-Minute Settlement Interval</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NP6-331-CD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24898 | Public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Every 15 Mins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kern="1200" dirty="0">
                          <a:solidFill>
                            <a:schemeClr val="dk1"/>
                          </a:solidFill>
                          <a:effectLst/>
                          <a:latin typeface="Segoe UI" panose="020B0502040204020203" pitchFamily="34" charset="0"/>
                          <a:ea typeface="+mn-ea"/>
                          <a:cs typeface="Segoe UI" panose="020B0502040204020203" pitchFamily="34" charset="0"/>
                        </a:rPr>
                        <a:t>MCPC15Min</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DeliveryDate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DeliveryHour</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DeliveryInt</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MCPC</a:t>
                      </a:r>
                    </a:p>
                    <a:p>
                      <a:pPr algn="l" fontAlgn="b"/>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extLst>
                  <a:ext uri="{0D108BD9-81ED-4DB2-BD59-A6C34878D82A}">
                    <a16:rowId xmlns:a16="http://schemas.microsoft.com/office/drawing/2014/main" val="1739069111"/>
                  </a:ext>
                </a:extLst>
              </a:tr>
              <a:tr h="0">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cdr.00024898.0000000000000000.YYYYMMDD.HH24missFF3.MCPC15MinNP6331_xml.zip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cdr.00024898.0000000000000000.YYYYMMDD.HH24missFF3.MCPC15MinNP6331_csv.zip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cdr.00024898.0000000000000000.YYYYMMDD.HHMMSS.MCPC15MinNP6331.xml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cdr.00024898.0000000000000000.YYYYMMDD.HHMMSS.MCPC15MinNP6331.csv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tc hMerge="1">
                  <a:txBody>
                    <a:bodyPr/>
                    <a:lstStyle/>
                    <a:p>
                      <a:pPr algn="l" fontAlgn="b"/>
                      <a:endParaRPr lang="en-US" sz="1200" b="0" i="0" u="none" strike="noStrike" dirty="0">
                        <a:solidFill>
                          <a:srgbClr val="000000"/>
                        </a:solidFill>
                        <a:effectLst/>
                        <a:latin typeface="Aptos Narrow" panose="020B0004020202020204"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1769905700"/>
                  </a:ext>
                </a:extLst>
              </a:tr>
            </a:tbl>
          </a:graphicData>
        </a:graphic>
      </p:graphicFrame>
    </p:spTree>
    <p:extLst>
      <p:ext uri="{BB962C8B-B14F-4D97-AF65-F5344CB8AC3E}">
        <p14:creationId xmlns:p14="http://schemas.microsoft.com/office/powerpoint/2010/main" val="2036151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D012EB-63E8-35A2-2BE6-DA26272BBB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DBED0C-ED08-BC6C-9EAA-177322F1BD22}"/>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289C0C3A-4926-B301-DC25-8BAD819CA0A6}"/>
              </a:ext>
            </a:extLst>
          </p:cNvPr>
          <p:cNvSpPr>
            <a:spLocks noGrp="1"/>
          </p:cNvSpPr>
          <p:nvPr>
            <p:ph type="sldNum" sz="quarter" idx="4"/>
          </p:nvPr>
        </p:nvSpPr>
        <p:spPr/>
        <p:txBody>
          <a:bodyPr/>
          <a:lstStyle/>
          <a:p>
            <a:fld id="{1D93BD3E-1E9A-4970-A6F7-E7AC52762E0C}" type="slidenum">
              <a:rPr lang="en-US" smtClean="0"/>
              <a:pPr/>
              <a:t>23</a:t>
            </a:fld>
            <a:endParaRPr lang="en-US"/>
          </a:p>
        </p:txBody>
      </p:sp>
      <p:graphicFrame>
        <p:nvGraphicFramePr>
          <p:cNvPr id="5" name="Table 4">
            <a:extLst>
              <a:ext uri="{FF2B5EF4-FFF2-40B4-BE49-F238E27FC236}">
                <a16:creationId xmlns:a16="http://schemas.microsoft.com/office/drawing/2014/main" id="{75FA5FFF-A0E4-2EA7-BB1D-E740D28E1E49}"/>
              </a:ext>
            </a:extLst>
          </p:cNvPr>
          <p:cNvGraphicFramePr>
            <a:graphicFrameLocks/>
          </p:cNvGraphicFramePr>
          <p:nvPr>
            <p:extLst>
              <p:ext uri="{D42A27DB-BD31-4B8C-83A1-F6EECF244321}">
                <p14:modId xmlns:p14="http://schemas.microsoft.com/office/powerpoint/2010/main" val="3798920300"/>
              </p:ext>
            </p:extLst>
          </p:nvPr>
        </p:nvGraphicFramePr>
        <p:xfrm>
          <a:off x="381000" y="846826"/>
          <a:ext cx="7848600" cy="414274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854586228"/>
                    </a:ext>
                  </a:extLst>
                </a:gridCol>
                <a:gridCol w="1981200">
                  <a:extLst>
                    <a:ext uri="{9D8B030D-6E8A-4147-A177-3AD203B41FA5}">
                      <a16:colId xmlns:a16="http://schemas.microsoft.com/office/drawing/2014/main" val="1758221045"/>
                    </a:ext>
                  </a:extLst>
                </a:gridCol>
                <a:gridCol w="1981200">
                  <a:extLst>
                    <a:ext uri="{9D8B030D-6E8A-4147-A177-3AD203B41FA5}">
                      <a16:colId xmlns:a16="http://schemas.microsoft.com/office/drawing/2014/main" val="289619932"/>
                    </a:ext>
                  </a:extLst>
                </a:gridCol>
              </a:tblGrid>
              <a:tr h="370840">
                <a:tc>
                  <a:txBody>
                    <a:bodyPr/>
                    <a:lstStyle/>
                    <a:p>
                      <a:r>
                        <a:rPr lang="en-US" sz="1200" dirty="0">
                          <a:latin typeface="Segoe UI" panose="020B0502040204020203" pitchFamily="34" charset="0"/>
                          <a:cs typeface="Segoe UI" panose="020B0502040204020203" pitchFamily="34" charset="0"/>
                        </a:rPr>
                        <a:t>Change Details – Summary and filename info</a:t>
                      </a:r>
                    </a:p>
                  </a:txBody>
                  <a:tcPr/>
                </a:tc>
                <a:tc gridSpan="2">
                  <a:txBody>
                    <a:bodyPr/>
                    <a:lstStyle/>
                    <a:p>
                      <a:r>
                        <a:rPr lang="en-US" sz="1200">
                          <a:latin typeface="Segoe UI" panose="020B0502040204020203" pitchFamily="34" charset="0"/>
                          <a:cs typeface="Segoe UI" panose="020B0502040204020203" pitchFamily="34" charset="0"/>
                        </a:rPr>
                        <a:t>Columns Info</a:t>
                      </a:r>
                      <a:endParaRPr lang="en-US" sz="1200" dirty="0">
                        <a:latin typeface="Segoe UI" panose="020B0502040204020203" pitchFamily="34" charset="0"/>
                        <a:cs typeface="Segoe UI" panose="020B0502040204020203" pitchFamily="34" charset="0"/>
                      </a:endParaRPr>
                    </a:p>
                  </a:txBody>
                  <a:tcPr/>
                </a:tc>
                <a:tc hMerge="1">
                  <a:txBody>
                    <a:bodyPr/>
                    <a:lstStyle/>
                    <a:p>
                      <a:endParaRPr lang="en-US"/>
                    </a:p>
                  </a:txBody>
                  <a:tcPr/>
                </a:tc>
                <a:extLst>
                  <a:ext uri="{0D108BD9-81ED-4DB2-BD59-A6C34878D82A}">
                    <a16:rowId xmlns:a16="http://schemas.microsoft.com/office/drawing/2014/main" val="304135914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RTD Indicative Real-Time MCPC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NP6-329-CD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24889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rgbClr val="000000"/>
                          </a:solidFill>
                          <a:effectLst/>
                          <a:latin typeface="Segoe UI" panose="020B0502040204020203" pitchFamily="34" charset="0"/>
                          <a:cs typeface="Segoe UI" panose="020B0502040204020203" pitchFamily="34" charset="0"/>
                        </a:rPr>
                        <a:t>Frequency: Every 15 Mins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RTD</a:t>
                      </a:r>
                      <a:r>
                        <a:rPr lang="en-US" sz="1050" b="0" i="0" kern="1200" dirty="0">
                          <a:solidFill>
                            <a:schemeClr val="dk1"/>
                          </a:solidFill>
                          <a:effectLst/>
                          <a:latin typeface="Segoe UI" panose="020B0502040204020203" pitchFamily="34" charset="0"/>
                          <a:ea typeface="+mn-ea"/>
                          <a:cs typeface="Segoe UI" panose="020B0502040204020203" pitchFamily="34" charset="0"/>
                        </a:rPr>
                        <a:t>MCPC</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RTDTimestamp</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IntervalID</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IntervalEnding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IntervalEndingRepeatedHourFlag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REGUP</a:t>
                      </a:r>
                    </a:p>
                    <a:p>
                      <a:pPr algn="l" fontAlgn="b"/>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REGDN</a:t>
                      </a:r>
                    </a:p>
                    <a:p>
                      <a:pPr algn="l" fontAlgn="b"/>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RRS</a:t>
                      </a:r>
                    </a:p>
                    <a:p>
                      <a:pPr algn="l" fontAlgn="b"/>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ECRS</a:t>
                      </a:r>
                    </a:p>
                    <a:p>
                      <a:pPr algn="l" fontAlgn="b"/>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NSPIN</a:t>
                      </a:r>
                    </a:p>
                  </a:txBody>
                  <a:tcPr marL="9525" marR="9525" marT="9525" marB="0" anchor="b"/>
                </a:tc>
                <a:extLst>
                  <a:ext uri="{0D108BD9-81ED-4DB2-BD59-A6C34878D82A}">
                    <a16:rowId xmlns:a16="http://schemas.microsoft.com/office/drawing/2014/main" val="1739069111"/>
                  </a:ext>
                </a:extLst>
              </a:tr>
              <a:tr h="0">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cdr.00024889.0000000000000000.YYYYMMDD.HH24missFF3.RTDMCPCNP6329_xml.zip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cdr.00024889.0000000000000000.YYYYMMDD.HH24missFF3.RTDMCPCNP6329_csv.zip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cdr.00024889.0000000000000000.YYYYMMDD.HHMMSS.RTDMCPCNP6329.xml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cdr.00024889.0000000000000000.YYYYMMDD.HHMMSS.RTDMCPCNP6329.csv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990570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DAM Total Ancillary Services Sold</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NP4-532-CD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24888 | </a:t>
                      </a:r>
                      <a:r>
                        <a:rPr lang="en-US" sz="105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Event – Per DAM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DAMASSOLD</a:t>
                      </a:r>
                    </a:p>
                  </a:txBody>
                  <a:tcPr marL="9525" marR="9525" marT="9525" marB="0"/>
                </a:tc>
                <a:tc gridSpan="2">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DeliveryDate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HourEnding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Quantity</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1693280103"/>
                  </a:ext>
                </a:extLst>
              </a:tr>
              <a:tr h="0">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cdr.00024888.0000000000000000.YYYYMMDD.HH24missFF3.DAMASSOLDNP4532_xml.zip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cdr.00024888.0000000000000000.YYYYMMDD.HH24missFF3.DAMASSOLDNP4532_csv.zip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cdr.00024888.0000000000000000.YYYYMMDD.HHMMSS.DAMASSOLDNP4532.xml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cdr.00024888.0000000000000000.YYYYMMDD.HHMMSS.DAMASSOLDNP4532.csv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71818352"/>
                  </a:ext>
                </a:extLst>
              </a:tr>
            </a:tbl>
          </a:graphicData>
        </a:graphic>
      </p:graphicFrame>
    </p:spTree>
    <p:extLst>
      <p:ext uri="{BB962C8B-B14F-4D97-AF65-F5344CB8AC3E}">
        <p14:creationId xmlns:p14="http://schemas.microsoft.com/office/powerpoint/2010/main" val="534881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418FD-A830-E286-BC09-F175638227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3780EF-369D-8A0D-2DC0-2A5C329DC8FD}"/>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C5BFFB50-7DA2-01FB-C82B-7D362CAA45E2}"/>
              </a:ext>
            </a:extLst>
          </p:cNvPr>
          <p:cNvSpPr>
            <a:spLocks noGrp="1"/>
          </p:cNvSpPr>
          <p:nvPr>
            <p:ph type="sldNum" sz="quarter" idx="4"/>
          </p:nvPr>
        </p:nvSpPr>
        <p:spPr/>
        <p:txBody>
          <a:bodyPr/>
          <a:lstStyle/>
          <a:p>
            <a:fld id="{1D93BD3E-1E9A-4970-A6F7-E7AC52762E0C}" type="slidenum">
              <a:rPr lang="en-US" smtClean="0"/>
              <a:pPr/>
              <a:t>24</a:t>
            </a:fld>
            <a:endParaRPr lang="en-US"/>
          </a:p>
        </p:txBody>
      </p:sp>
      <p:graphicFrame>
        <p:nvGraphicFramePr>
          <p:cNvPr id="5" name="Table 4">
            <a:extLst>
              <a:ext uri="{FF2B5EF4-FFF2-40B4-BE49-F238E27FC236}">
                <a16:creationId xmlns:a16="http://schemas.microsoft.com/office/drawing/2014/main" id="{0EB0B4BF-7FAB-407F-220F-CCCAF074128B}"/>
              </a:ext>
            </a:extLst>
          </p:cNvPr>
          <p:cNvGraphicFramePr>
            <a:graphicFrameLocks/>
          </p:cNvGraphicFramePr>
          <p:nvPr>
            <p:extLst>
              <p:ext uri="{D42A27DB-BD31-4B8C-83A1-F6EECF244321}">
                <p14:modId xmlns:p14="http://schemas.microsoft.com/office/powerpoint/2010/main" val="167242059"/>
              </p:ext>
            </p:extLst>
          </p:nvPr>
        </p:nvGraphicFramePr>
        <p:xfrm>
          <a:off x="609600" y="914400"/>
          <a:ext cx="7924800" cy="5182870"/>
        </p:xfrm>
        <a:graphic>
          <a:graphicData uri="http://schemas.openxmlformats.org/drawingml/2006/table">
            <a:tbl>
              <a:tblPr firstRow="1" bandRow="1">
                <a:tableStyleId>{5C22544A-7EE6-4342-B048-85BDC9FD1C3A}</a:tableStyleId>
              </a:tblPr>
              <a:tblGrid>
                <a:gridCol w="3923930">
                  <a:extLst>
                    <a:ext uri="{9D8B030D-6E8A-4147-A177-3AD203B41FA5}">
                      <a16:colId xmlns:a16="http://schemas.microsoft.com/office/drawing/2014/main" val="2854586228"/>
                    </a:ext>
                  </a:extLst>
                </a:gridCol>
                <a:gridCol w="4000870">
                  <a:extLst>
                    <a:ext uri="{9D8B030D-6E8A-4147-A177-3AD203B41FA5}">
                      <a16:colId xmlns:a16="http://schemas.microsoft.com/office/drawing/2014/main" val="1758221045"/>
                    </a:ext>
                  </a:extLst>
                </a:gridCol>
              </a:tblGrid>
              <a:tr h="370840">
                <a:tc>
                  <a:txBody>
                    <a:bodyPr/>
                    <a:lstStyle/>
                    <a:p>
                      <a:r>
                        <a:rPr lang="en-US" sz="1100" dirty="0">
                          <a:latin typeface="Segoe UI" panose="020B0502040204020203" pitchFamily="34" charset="0"/>
                          <a:cs typeface="Segoe UI" panose="020B0502040204020203" pitchFamily="34" charset="0"/>
                        </a:rPr>
                        <a:t>Change Details – Summary and filename info</a:t>
                      </a:r>
                    </a:p>
                  </a:txBody>
                  <a:tcPr/>
                </a:tc>
                <a:tc>
                  <a:txBody>
                    <a:bodyPr/>
                    <a:lstStyle/>
                    <a:p>
                      <a:r>
                        <a:rPr lang="en-US" sz="1100">
                          <a:latin typeface="Segoe UI" panose="020B0502040204020203" pitchFamily="34" charset="0"/>
                          <a:cs typeface="Segoe UI" panose="020B0502040204020203" pitchFamily="34" charset="0"/>
                        </a:rPr>
                        <a:t>Columns Info</a:t>
                      </a:r>
                      <a:endParaRPr lang="en-US" sz="11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04135914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HRUC Ancillary Service Deployment Factors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NP5-528-CD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24896 | </a:t>
                      </a:r>
                      <a:r>
                        <a:rPr lang="en-US" sz="100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Frequency: Event – Per HRUC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HRUCASDF</a:t>
                      </a:r>
                    </a:p>
                  </a:txBody>
                  <a:tcPr marL="9525" marR="9525" marT="9525" marB="0"/>
                </a:tc>
                <a:tc>
                  <a:txBody>
                    <a:bodyPr/>
                    <a:lstStyle/>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RUCTimestamp</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DeliveryHour</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ASDeploymentFactors</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2223593993"/>
                  </a:ext>
                </a:extLst>
              </a:tr>
              <a:tr h="0">
                <a:tc gridSpan="2">
                  <a:txBody>
                    <a:bodyPr/>
                    <a:lstStyle/>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cdr.00024896.0000000000000000.YYYYMMDD.HH24missFF3.HRUCASDFNP5528_xml.zip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cdr.00024896.0000000000000000.YYYYMMDD.HH24missFF3.HRUCASDFNP5528_csv.zip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cdr.00024896.0000000000000000.YYYYMMDD.HHMMSS.HRUCASDFNP5528.xml</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cdr.00024896.0000000000000000.YYYYMMDD.HHMMSS.HRUCASDFNP5528.csv</a:t>
                      </a:r>
                    </a:p>
                  </a:txBody>
                  <a:tcPr marL="9525" marR="9525" marT="9525" marB="0" anchor="b"/>
                </a:tc>
                <a:tc hMerge="1">
                  <a:txBody>
                    <a:bodyPr/>
                    <a:lstStyle/>
                    <a:p>
                      <a:endParaRPr lang="en-US"/>
                    </a:p>
                  </a:txBody>
                  <a:tcPr/>
                </a:tc>
                <a:extLst>
                  <a:ext uri="{0D108BD9-81ED-4DB2-BD59-A6C34878D82A}">
                    <a16:rowId xmlns:a16="http://schemas.microsoft.com/office/drawing/2014/main" val="2813035475"/>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DRUC Ancillary Service Deployment Factors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NP5-527-CD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24895 | </a:t>
                      </a:r>
                      <a:r>
                        <a:rPr lang="en-US" sz="100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Frequency: Event – Per DRUC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DRUCASDF</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RUCTimestamp</a:t>
                      </a:r>
                      <a:endParaRPr kumimoji="0" lang="en-US" sz="10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DeliveryHour</a:t>
                      </a:r>
                      <a:endParaRPr kumimoji="0" lang="en-US" sz="10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ASType</a:t>
                      </a:r>
                      <a:endParaRPr kumimoji="0" lang="en-US" sz="10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ASDeploymentFactors</a:t>
                      </a:r>
                      <a:endParaRPr kumimoji="0" lang="en-US" sz="10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RepeatedHourFlag</a:t>
                      </a:r>
                      <a:endParaRPr kumimoji="0" lang="en-US" sz="10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1739069111"/>
                  </a:ext>
                </a:extLst>
              </a:tr>
              <a:tr h="0">
                <a:tc gridSpan="2">
                  <a:txBody>
                    <a:bodyPr/>
                    <a:lstStyle/>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cdr.00024895.0000000000000000.YYYYMMDD.HH24missFF3.DRUCASDFNP5527_xml.zip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cdr.00024895.0000000000000000.YYYYMMDD.HH24missFF3.DRUCASDFNP5527_csv.zip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cdr.00024895.0000000000000000.YYYYMMDD.HHMMSS.DRUCASDFNP5527.xml</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cdr.00024895.0000000000000000.YYYYMMDD.HHMMSS.DRUCASDFNP5527.csv</a:t>
                      </a:r>
                    </a:p>
                  </a:txBody>
                  <a:tcPr marL="9525" marR="9525" marT="9525" marB="0" anchor="b"/>
                </a:tc>
                <a:tc hMerge="1">
                  <a:txBody>
                    <a:bodyPr/>
                    <a:lstStyle/>
                    <a:p>
                      <a:endParaRPr lang="en-US"/>
                    </a:p>
                  </a:txBody>
                  <a:tcPr/>
                </a:tc>
                <a:extLst>
                  <a:ext uri="{0D108BD9-81ED-4DB2-BD59-A6C34878D82A}">
                    <a16:rowId xmlns:a16="http://schemas.microsoft.com/office/drawing/2014/main" val="176990570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WRUC Ancillary Service Deployment Factors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NP5-525-CD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24897 | </a:t>
                      </a:r>
                      <a:r>
                        <a:rPr lang="en-US" sz="100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Frequency: Event – Per WRUC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WRUCASDF</a:t>
                      </a:r>
                    </a:p>
                  </a:txBody>
                  <a:tcPr marL="9525" marR="9525" marT="9525" marB="0"/>
                </a:tc>
                <a:tc>
                  <a:txBody>
                    <a:bodyPr/>
                    <a:lstStyle/>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RUCTimestamp</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DeliveryHour</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ASDeploymentFactors</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1693280103"/>
                  </a:ext>
                </a:extLst>
              </a:tr>
              <a:tr h="0">
                <a:tc gridSpan="2">
                  <a:txBody>
                    <a:bodyPr/>
                    <a:lstStyle/>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cdr.00024897.0000000000000000.YYYYMMDD.HH24missFF3.WRUCASDFNP5525_xml.zip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cdr.00024897.0000000000000000.YYYYMMDD.HH24missFF3.WRUCASDFNP5525_csv.zip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cdr.00024897.0000000000000000.YYYYMMDD.HHMMSS.WRUCASDFNP5525.xml</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cdr.00024897.0000000000000000.YYYYMMDD.HHMMSS.WRUCASDFNP5525.csv</a:t>
                      </a:r>
                    </a:p>
                  </a:txBody>
                  <a:tcPr marL="9525" marR="9525" marT="9525" marB="0" anchor="b"/>
                </a:tc>
                <a:tc hMerge="1">
                  <a:txBody>
                    <a:bodyPr/>
                    <a:lstStyle/>
                    <a:p>
                      <a:endParaRPr lang="en-US"/>
                    </a:p>
                  </a:txBody>
                  <a:tcPr/>
                </a:tc>
                <a:extLst>
                  <a:ext uri="{0D108BD9-81ED-4DB2-BD59-A6C34878D82A}">
                    <a16:rowId xmlns:a16="http://schemas.microsoft.com/office/drawing/2014/main" val="1271818352"/>
                  </a:ext>
                </a:extLst>
              </a:tr>
            </a:tbl>
          </a:graphicData>
        </a:graphic>
      </p:graphicFrame>
    </p:spTree>
    <p:extLst>
      <p:ext uri="{BB962C8B-B14F-4D97-AF65-F5344CB8AC3E}">
        <p14:creationId xmlns:p14="http://schemas.microsoft.com/office/powerpoint/2010/main" val="330798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20CD7C-9377-CF7C-FAFB-C1328C1D75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756FD0-B7B0-7690-F8DD-AFDD421665B0}"/>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74CFE81E-423A-3529-F93E-F445E28A96D1}"/>
              </a:ext>
            </a:extLst>
          </p:cNvPr>
          <p:cNvSpPr>
            <a:spLocks noGrp="1"/>
          </p:cNvSpPr>
          <p:nvPr>
            <p:ph type="sldNum" sz="quarter" idx="4"/>
          </p:nvPr>
        </p:nvSpPr>
        <p:spPr/>
        <p:txBody>
          <a:bodyPr/>
          <a:lstStyle/>
          <a:p>
            <a:fld id="{1D93BD3E-1E9A-4970-A6F7-E7AC52762E0C}" type="slidenum">
              <a:rPr lang="en-US" smtClean="0"/>
              <a:pPr/>
              <a:t>25</a:t>
            </a:fld>
            <a:endParaRPr lang="en-US"/>
          </a:p>
        </p:txBody>
      </p:sp>
      <p:graphicFrame>
        <p:nvGraphicFramePr>
          <p:cNvPr id="5" name="Table 4">
            <a:extLst>
              <a:ext uri="{FF2B5EF4-FFF2-40B4-BE49-F238E27FC236}">
                <a16:creationId xmlns:a16="http://schemas.microsoft.com/office/drawing/2014/main" id="{47726067-1B53-0F36-0D18-46A9EA5926D8}"/>
              </a:ext>
            </a:extLst>
          </p:cNvPr>
          <p:cNvGraphicFramePr>
            <a:graphicFrameLocks/>
          </p:cNvGraphicFramePr>
          <p:nvPr>
            <p:extLst>
              <p:ext uri="{D42A27DB-BD31-4B8C-83A1-F6EECF244321}">
                <p14:modId xmlns:p14="http://schemas.microsoft.com/office/powerpoint/2010/main" val="2319695305"/>
              </p:ext>
            </p:extLst>
          </p:nvPr>
        </p:nvGraphicFramePr>
        <p:xfrm>
          <a:off x="381000" y="846826"/>
          <a:ext cx="7848600" cy="494284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854586228"/>
                    </a:ext>
                  </a:extLst>
                </a:gridCol>
                <a:gridCol w="1981200">
                  <a:extLst>
                    <a:ext uri="{9D8B030D-6E8A-4147-A177-3AD203B41FA5}">
                      <a16:colId xmlns:a16="http://schemas.microsoft.com/office/drawing/2014/main" val="2182099030"/>
                    </a:ext>
                  </a:extLst>
                </a:gridCol>
                <a:gridCol w="1447800">
                  <a:extLst>
                    <a:ext uri="{9D8B030D-6E8A-4147-A177-3AD203B41FA5}">
                      <a16:colId xmlns:a16="http://schemas.microsoft.com/office/drawing/2014/main" val="3551131858"/>
                    </a:ext>
                  </a:extLst>
                </a:gridCol>
              </a:tblGrid>
              <a:tr h="370840">
                <a:tc>
                  <a:txBody>
                    <a:bodyPr/>
                    <a:lstStyle/>
                    <a:p>
                      <a:r>
                        <a:rPr lang="en-US" sz="1200" dirty="0">
                          <a:latin typeface="Segoe UI" panose="020B0502040204020203" pitchFamily="34" charset="0"/>
                          <a:cs typeface="Segoe UI" panose="020B0502040204020203" pitchFamily="34" charset="0"/>
                        </a:rPr>
                        <a:t>Change Details – Summary and filename info</a:t>
                      </a:r>
                    </a:p>
                  </a:txBody>
                  <a:tcPr/>
                </a:tc>
                <a:tc gridSpan="2">
                  <a:txBody>
                    <a:bodyPr/>
                    <a:lstStyle/>
                    <a:p>
                      <a:r>
                        <a:rPr lang="en-US" sz="1200">
                          <a:latin typeface="Segoe UI" panose="020B0502040204020203" pitchFamily="34" charset="0"/>
                          <a:cs typeface="Segoe UI" panose="020B0502040204020203" pitchFamily="34" charset="0"/>
                        </a:rPr>
                        <a:t>Columns Info</a:t>
                      </a:r>
                      <a:endParaRPr lang="en-US">
                        <a:latin typeface="Segoe UI" panose="020B0502040204020203" pitchFamily="34" charset="0"/>
                        <a:cs typeface="Segoe UI" panose="020B0502040204020203" pitchFamily="34" charset="0"/>
                      </a:endParaRPr>
                    </a:p>
                  </a:txBody>
                  <a:tcPr/>
                </a:tc>
                <a:tc hMerge="1">
                  <a:txBody>
                    <a:bodyPr/>
                    <a:lstStyle/>
                    <a:p>
                      <a:endParaRPr lang="en-US"/>
                    </a:p>
                  </a:txBody>
                  <a:tcPr/>
                </a:tc>
                <a:extLst>
                  <a:ext uri="{0D108BD9-81ED-4DB2-BD59-A6C34878D82A}">
                    <a16:rowId xmlns:a16="http://schemas.microsoft.com/office/drawing/2014/main" val="304135914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RTD Indicative Ancillary Service Awards by Resource</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NP6-330-CD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24890 | </a:t>
                      </a:r>
                      <a:r>
                        <a:rPr lang="en-US" sz="1050" b="0" i="0" u="none" strike="noStrike" dirty="0">
                          <a:solidFill>
                            <a:srgbClr val="000000"/>
                          </a:solidFill>
                          <a:effectLst/>
                          <a:latin typeface="Segoe UI" panose="020B0502040204020203" pitchFamily="34" charset="0"/>
                          <a:cs typeface="Segoe UI" panose="020B0502040204020203" pitchFamily="34" charset="0"/>
                        </a:rPr>
                        <a:t>Certified for QSEs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Event – Per RTD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RTDIndASAwardByRes</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RTDTimestamp</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IntervalID</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IntervalEnding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IntervalEndingRepeatedHourFlag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ResourceName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ParticipantName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QSE_DUNS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REGDN</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REGUP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RRSPFR</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RRSFFR</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RRSUFR</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ECRS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NSPIN</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2223593993"/>
                  </a:ext>
                </a:extLst>
              </a:tr>
              <a:tr h="0">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cdr.00024890.0000000000000000.YYYYMMDD.HH24missFF3.RTDIndASAwardbyResNP6330_xml.zip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cdr.00024890.0000000000000000.YYYYMMDD.HH24missFF3.RTDIndASAwardbyResNP6330_csv.zip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cdr.00024890.0000000000000000.YYYYMMDD.HHMMSS.RTDIndASAwardbyResNP6330.xml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cdr.00024890.0000000000000000.YYYYMMDD.HHMMSS.RTDIndASAwardbyResNP6330.csv</a:t>
                      </a:r>
                    </a:p>
                  </a:txBody>
                  <a:tcPr marL="9525" marR="9525" marT="9525" marB="0" anchor="b"/>
                </a:tc>
                <a:tc hMerge="1">
                  <a:txBody>
                    <a:bodyPr/>
                    <a:lstStyle/>
                    <a:p>
                      <a:endParaRPr lang="en-US"/>
                    </a:p>
                  </a:txBody>
                  <a:tcPr/>
                </a:tc>
                <a:tc hMerge="1">
                  <a:txBody>
                    <a:bodyPr/>
                    <a:lstStyle/>
                    <a:p>
                      <a:endParaRPr lang="en-US" sz="1000" b="0" i="0" u="none" strike="noStrike" kern="1200" dirty="0">
                        <a:solidFill>
                          <a:srgbClr val="000000"/>
                        </a:solidFill>
                        <a:effectLst/>
                        <a:latin typeface="Aptos Narrow" panose="020B0004020202020204" pitchFamily="34" charset="0"/>
                        <a:ea typeface="+mn-ea"/>
                        <a:cs typeface="+mn-cs"/>
                      </a:endParaRPr>
                    </a:p>
                  </a:txBody>
                  <a:tcPr marL="9525" marR="9525" marT="9525" marB="0" anchor="b"/>
                </a:tc>
                <a:extLst>
                  <a:ext uri="{0D108BD9-81ED-4DB2-BD59-A6C34878D82A}">
                    <a16:rowId xmlns:a16="http://schemas.microsoft.com/office/drawing/2014/main" val="2813035475"/>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RUC Ancillary Service Demand Curves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NP4-211-CD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24894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Frequency: 06:00 Daily AND event triggered with a change: RUC-ASDC-NOTF </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RUCASDC</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gridSpan="2">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DeliveryDate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HourEnding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DemandCurvePoint</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Quantity</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Price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dirty="0">
                        <a:latin typeface="Segoe UI" panose="020B0502040204020203" pitchFamily="34" charset="0"/>
                        <a:cs typeface="Segoe UI" panose="020B0502040204020203" pitchFamily="34" charset="0"/>
                      </a:endParaRPr>
                    </a:p>
                  </a:txBody>
                  <a:tcPr marL="9525" marR="9525" marT="9525" marB="0"/>
                </a:tc>
                <a:tc hMerge="1">
                  <a:txBody>
                    <a:bodyPr/>
                    <a:lstStyle/>
                    <a:p>
                      <a:pPr algn="l" fontAlgn="b"/>
                      <a:endParaRPr lang="en-US" sz="1050" b="0" i="0" u="none" strike="noStrike" dirty="0">
                        <a:solidFill>
                          <a:srgbClr val="000000"/>
                        </a:solidFill>
                        <a:effectLst/>
                        <a:latin typeface="Aptos Narrow" panose="020B0004020202020204" pitchFamily="34" charset="0"/>
                      </a:endParaRPr>
                    </a:p>
                  </a:txBody>
                  <a:tcPr marL="9525" marR="9525" marT="9525" marB="0"/>
                </a:tc>
                <a:extLst>
                  <a:ext uri="{0D108BD9-81ED-4DB2-BD59-A6C34878D82A}">
                    <a16:rowId xmlns:a16="http://schemas.microsoft.com/office/drawing/2014/main" val="1739069111"/>
                  </a:ext>
                </a:extLst>
              </a:tr>
              <a:tr h="0">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cdr.00024894.0000000000000000.YYYYMMDD.HH24missFF3.RUCASDCNP4211_xml.zip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cdr.00024894.0000000000000000.YYYYMMDD.HH24missFF3.RUCASDCNP4211_csv.zip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cdr.00024894.0000000000000000.YYYYMMDD.HHMMSS.RUCASDCNP4211.xml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cdr.00024894.0000000000000000.YYYYMMDD.HHMMSS.RUCASDCNP4211.csv</a:t>
                      </a:r>
                    </a:p>
                  </a:txBody>
                  <a:tcPr marL="9525" marR="9525" marT="9525" marB="0" anchor="b"/>
                </a:tc>
                <a:tc hMerge="1">
                  <a:txBody>
                    <a:bodyPr/>
                    <a:lstStyle/>
                    <a:p>
                      <a:endParaRPr lang="en-US"/>
                    </a:p>
                  </a:txBody>
                  <a:tcPr/>
                </a:tc>
                <a:tc hMerge="1">
                  <a:txBody>
                    <a:bodyPr/>
                    <a:lstStyle/>
                    <a:p>
                      <a:endParaRPr lang="en-US" sz="1000" b="0" i="0" u="none" strike="noStrike" kern="1200" dirty="0">
                        <a:solidFill>
                          <a:srgbClr val="000000"/>
                        </a:solidFill>
                        <a:effectLst/>
                        <a:latin typeface="Aptos Narrow" panose="020B0004020202020204" pitchFamily="34" charset="0"/>
                        <a:ea typeface="+mn-ea"/>
                        <a:cs typeface="+mn-cs"/>
                      </a:endParaRPr>
                    </a:p>
                  </a:txBody>
                  <a:tcPr marL="9525" marR="9525" marT="9525" marB="0" anchor="b"/>
                </a:tc>
                <a:extLst>
                  <a:ext uri="{0D108BD9-81ED-4DB2-BD59-A6C34878D82A}">
                    <a16:rowId xmlns:a16="http://schemas.microsoft.com/office/drawing/2014/main" val="1769905700"/>
                  </a:ext>
                </a:extLst>
              </a:tr>
            </a:tbl>
          </a:graphicData>
        </a:graphic>
      </p:graphicFrame>
    </p:spTree>
    <p:extLst>
      <p:ext uri="{BB962C8B-B14F-4D97-AF65-F5344CB8AC3E}">
        <p14:creationId xmlns:p14="http://schemas.microsoft.com/office/powerpoint/2010/main" val="2220404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769A82-ED1E-F741-5F92-44034A8A19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290CBA-8982-EB60-0588-202B0420ED6B}"/>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790CA028-A607-4F06-DDFC-6B5FB40F0283}"/>
              </a:ext>
            </a:extLst>
          </p:cNvPr>
          <p:cNvSpPr>
            <a:spLocks noGrp="1"/>
          </p:cNvSpPr>
          <p:nvPr>
            <p:ph type="sldNum" sz="quarter" idx="4"/>
          </p:nvPr>
        </p:nvSpPr>
        <p:spPr/>
        <p:txBody>
          <a:bodyPr/>
          <a:lstStyle/>
          <a:p>
            <a:fld id="{1D93BD3E-1E9A-4970-A6F7-E7AC52762E0C}" type="slidenum">
              <a:rPr lang="en-US" smtClean="0"/>
              <a:pPr/>
              <a:t>26</a:t>
            </a:fld>
            <a:endParaRPr lang="en-US"/>
          </a:p>
        </p:txBody>
      </p:sp>
      <p:graphicFrame>
        <p:nvGraphicFramePr>
          <p:cNvPr id="5" name="Table 4">
            <a:extLst>
              <a:ext uri="{FF2B5EF4-FFF2-40B4-BE49-F238E27FC236}">
                <a16:creationId xmlns:a16="http://schemas.microsoft.com/office/drawing/2014/main" id="{5A6B76F9-7483-2B5B-C5EF-A10EB1F8438F}"/>
              </a:ext>
            </a:extLst>
          </p:cNvPr>
          <p:cNvGraphicFramePr>
            <a:graphicFrameLocks/>
          </p:cNvGraphicFramePr>
          <p:nvPr>
            <p:extLst>
              <p:ext uri="{D42A27DB-BD31-4B8C-83A1-F6EECF244321}">
                <p14:modId xmlns:p14="http://schemas.microsoft.com/office/powerpoint/2010/main" val="2341611704"/>
              </p:ext>
            </p:extLst>
          </p:nvPr>
        </p:nvGraphicFramePr>
        <p:xfrm>
          <a:off x="381000" y="846826"/>
          <a:ext cx="8229600" cy="4942840"/>
        </p:xfrm>
        <a:graphic>
          <a:graphicData uri="http://schemas.openxmlformats.org/drawingml/2006/table">
            <a:tbl>
              <a:tblPr firstRow="1" bandRow="1">
                <a:tableStyleId>{5C22544A-7EE6-4342-B048-85BDC9FD1C3A}</a:tableStyleId>
              </a:tblPr>
              <a:tblGrid>
                <a:gridCol w="4234648">
                  <a:extLst>
                    <a:ext uri="{9D8B030D-6E8A-4147-A177-3AD203B41FA5}">
                      <a16:colId xmlns:a16="http://schemas.microsoft.com/office/drawing/2014/main" val="2854586228"/>
                    </a:ext>
                  </a:extLst>
                </a:gridCol>
                <a:gridCol w="3994952">
                  <a:extLst>
                    <a:ext uri="{9D8B030D-6E8A-4147-A177-3AD203B41FA5}">
                      <a16:colId xmlns:a16="http://schemas.microsoft.com/office/drawing/2014/main" val="245230101"/>
                    </a:ext>
                  </a:extLst>
                </a:gridCol>
              </a:tblGrid>
              <a:tr h="370840">
                <a:tc>
                  <a:txBody>
                    <a:bodyPr/>
                    <a:lstStyle/>
                    <a:p>
                      <a:r>
                        <a:rPr lang="en-US" sz="1200" dirty="0">
                          <a:latin typeface="Segoe UI" panose="020B0502040204020203" pitchFamily="34" charset="0"/>
                          <a:cs typeface="Segoe UI" panose="020B0502040204020203" pitchFamily="34" charset="0"/>
                        </a:rPr>
                        <a:t>Change Details – Summary and filename info</a:t>
                      </a:r>
                    </a:p>
                  </a:txBody>
                  <a:tcPr/>
                </a:tc>
                <a:tc>
                  <a:txBody>
                    <a:bodyPr/>
                    <a:lstStyle/>
                    <a:p>
                      <a:r>
                        <a:rPr lang="en-US" sz="1200">
                          <a:latin typeface="Segoe UI" panose="020B0502040204020203" pitchFamily="34" charset="0"/>
                          <a:cs typeface="Segoe UI" panose="020B0502040204020203" pitchFamily="34" charset="0"/>
                        </a:rPr>
                        <a:t>Columns Info</a:t>
                      </a:r>
                      <a:endParaRPr lang="en-US">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04135914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Total Capability of Resources Available to Provide Ancillary Service</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NP6-328-CD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24887 | </a:t>
                      </a:r>
                      <a:r>
                        <a:rPr lang="en-US" sz="105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Event – Per SCED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TotASResCapability</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SCEDTimestamp</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CapREGUPTotal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CapREGDNTotal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CapRRSTotal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CapECRSTotal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CapNSPINTotal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CapREGUP_RRSTotal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CapREGUP_RRS_ECRSTotal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CapREGUP_RRS_ECRS_NSPINTotal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223593993"/>
                  </a:ext>
                </a:extLst>
              </a:tr>
              <a:tr h="0">
                <a:tc gridSpan="2">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cdr.00024887.0000000000000000.YYYYMMDD.HH24missFF3.TotASResCapabilityNP6328_xml.zip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cdr.00024887.0000000000000000.YYYYMMDD.HH24missFF3.TotASResCapabilityNP6328_csv.zip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cdr.00024887.0000000000000000.YYYYMMDD.HHMMSS.TotASResCapabilityNP6328.xml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cdr.00024887.0000000000000000.YYYYMMDD.HHMMSS.TotASResCapabilityNP6328.csv</a:t>
                      </a:r>
                    </a:p>
                  </a:txBody>
                  <a:tcPr marL="9525" marR="9525" marT="9525" marB="0" anchor="b"/>
                </a:tc>
                <a:tc hMerge="1">
                  <a:txBody>
                    <a:bodyPr/>
                    <a:lstStyle/>
                    <a:p>
                      <a:endParaRPr lang="en-US"/>
                    </a:p>
                  </a:txBody>
                  <a:tcPr/>
                </a:tc>
                <a:extLst>
                  <a:ext uri="{0D108BD9-81ED-4DB2-BD59-A6C34878D82A}">
                    <a16:rowId xmlns:a16="http://schemas.microsoft.com/office/drawing/2014/main" val="2813035475"/>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Projected Ancillary Service Deployments Factors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NP5-526-CD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24886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Frequency: 06:00 Daily </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ProjectedASDF</a:t>
                      </a:r>
                      <a:endParaRPr lang="en-US" sz="1050" b="0" i="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DeliveryDate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HourEnding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ASDeploymentFactors</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739069111"/>
                  </a:ext>
                </a:extLst>
              </a:tr>
              <a:tr h="0">
                <a:tc gridSpan="2">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cdr.00024886.0000000000000000.YYYYMMDD.HH24missFF3.ProjectedASDFNP5526_xml.zip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cdr.00024886.0000000000000000.YYYYMMDD.HH24missFF3.ProjectedASDFNP5526_csv.zip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cdr.00024886.0000000000000000.YYYYMMDD.HHMMSS.ProjectedASDFNP5526.xml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cdr.00024886.0000000000000000.YYYYMMDD.HHMMSS.ProjectedASDFNP5526.csv</a:t>
                      </a:r>
                    </a:p>
                  </a:txBody>
                  <a:tcPr marL="9525" marR="9525" marT="9525" marB="0" anchor="b"/>
                </a:tc>
                <a:tc hMerge="1">
                  <a:txBody>
                    <a:bodyPr/>
                    <a:lstStyle/>
                    <a:p>
                      <a:endParaRPr lang="en-US"/>
                    </a:p>
                  </a:txBody>
                  <a:tcPr/>
                </a:tc>
                <a:extLst>
                  <a:ext uri="{0D108BD9-81ED-4DB2-BD59-A6C34878D82A}">
                    <a16:rowId xmlns:a16="http://schemas.microsoft.com/office/drawing/2014/main" val="1769905700"/>
                  </a:ext>
                </a:extLst>
              </a:tr>
            </a:tbl>
          </a:graphicData>
        </a:graphic>
      </p:graphicFrame>
    </p:spTree>
    <p:extLst>
      <p:ext uri="{BB962C8B-B14F-4D97-AF65-F5344CB8AC3E}">
        <p14:creationId xmlns:p14="http://schemas.microsoft.com/office/powerpoint/2010/main" val="38307549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386F40-328D-B232-F4C7-9309091F17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CE4F0F-07E9-1DAD-2D7A-68E102BF8DC9}"/>
              </a:ext>
            </a:extLst>
          </p:cNvPr>
          <p:cNvSpPr>
            <a:spLocks noGrp="1"/>
          </p:cNvSpPr>
          <p:nvPr>
            <p:ph type="title"/>
          </p:nvPr>
        </p:nvSpPr>
        <p:spPr>
          <a:xfrm>
            <a:off x="381000" y="243682"/>
            <a:ext cx="8458200" cy="694285"/>
          </a:xfrm>
        </p:spPr>
        <p:txBody>
          <a:bodyPr/>
          <a:lstStyle/>
          <a:p>
            <a:r>
              <a:rPr lang="en-US" dirty="0"/>
              <a:t>Group 3 Summary </a:t>
            </a:r>
          </a:p>
        </p:txBody>
      </p:sp>
      <p:sp>
        <p:nvSpPr>
          <p:cNvPr id="4" name="Slide Number Placeholder 3">
            <a:extLst>
              <a:ext uri="{FF2B5EF4-FFF2-40B4-BE49-F238E27FC236}">
                <a16:creationId xmlns:a16="http://schemas.microsoft.com/office/drawing/2014/main" id="{017FC9A6-C92B-FBAA-F6CE-43C2D70E54B0}"/>
              </a:ext>
            </a:extLst>
          </p:cNvPr>
          <p:cNvSpPr>
            <a:spLocks noGrp="1"/>
          </p:cNvSpPr>
          <p:nvPr>
            <p:ph type="sldNum" sz="quarter" idx="4"/>
          </p:nvPr>
        </p:nvSpPr>
        <p:spPr/>
        <p:txBody>
          <a:bodyPr/>
          <a:lstStyle/>
          <a:p>
            <a:fld id="{1D93BD3E-1E9A-4970-A6F7-E7AC52762E0C}" type="slidenum">
              <a:rPr lang="en-US" smtClean="0"/>
              <a:pPr/>
              <a:t>27</a:t>
            </a:fld>
            <a:endParaRPr lang="en-US"/>
          </a:p>
        </p:txBody>
      </p:sp>
      <p:sp>
        <p:nvSpPr>
          <p:cNvPr id="5" name="Content Placeholder 2">
            <a:extLst>
              <a:ext uri="{FF2B5EF4-FFF2-40B4-BE49-F238E27FC236}">
                <a16:creationId xmlns:a16="http://schemas.microsoft.com/office/drawing/2014/main" id="{80262A70-C841-85CC-1C3C-1C4F23CD8563}"/>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7" name="Content Placeholder 6">
            <a:extLst>
              <a:ext uri="{FF2B5EF4-FFF2-40B4-BE49-F238E27FC236}">
                <a16:creationId xmlns:a16="http://schemas.microsoft.com/office/drawing/2014/main" id="{16D275CD-1D39-D781-AF68-0E083E9CB9F8}"/>
              </a:ext>
            </a:extLst>
          </p:cNvPr>
          <p:cNvSpPr txBox="1">
            <a:spLocks noGrp="1"/>
          </p:cNvSpPr>
          <p:nvPr>
            <p:ph idx="1"/>
          </p:nvPr>
        </p:nvSpPr>
        <p:spPr>
          <a:xfrm>
            <a:off x="381000" y="1244600"/>
            <a:ext cx="8534400" cy="3151632"/>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3/Go-Live</a:t>
            </a:r>
          </a:p>
          <a:p>
            <a:pPr marL="285750" indent="-285750"/>
            <a:r>
              <a:rPr lang="en-US" sz="1400" dirty="0">
                <a:latin typeface="Segoe UI" panose="020B0502040204020203" pitchFamily="34" charset="0"/>
                <a:cs typeface="Segoe UI" panose="020B0502040204020203" pitchFamily="34" charset="0"/>
              </a:rPr>
              <a:t>28 Reports in total</a:t>
            </a:r>
          </a:p>
          <a:p>
            <a:pPr marL="285750" indent="-285750"/>
            <a:r>
              <a:rPr lang="en-US" sz="1400" dirty="0">
                <a:latin typeface="Segoe UI" panose="020B0502040204020203" pitchFamily="34" charset="0"/>
                <a:cs typeface="Segoe UI" panose="020B0502040204020203" pitchFamily="34" charset="0"/>
              </a:rPr>
              <a:t>4 New CDR Report</a:t>
            </a:r>
          </a:p>
          <a:p>
            <a:pPr marL="285750" indent="-285750"/>
            <a:r>
              <a:rPr lang="en-US" sz="1400" dirty="0">
                <a:latin typeface="Segoe UI" panose="020B0502040204020203" pitchFamily="34" charset="0"/>
                <a:cs typeface="Segoe UI" panose="020B0502040204020203" pitchFamily="34" charset="0"/>
              </a:rPr>
              <a:t>15 Report Modifications</a:t>
            </a:r>
          </a:p>
          <a:p>
            <a:pPr marL="285750" indent="-285750"/>
            <a:r>
              <a:rPr lang="en-US" sz="1400" dirty="0">
                <a:latin typeface="Segoe UI" panose="020B0502040204020203" pitchFamily="34" charset="0"/>
                <a:cs typeface="Segoe UI" panose="020B0502040204020203" pitchFamily="34" charset="0"/>
              </a:rPr>
              <a:t>9 Report Removals</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10/15/2025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Dec 2025</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Detailed report changes are captured in the following slides</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347554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2C51A1-A9D8-B43B-537F-3342AC92DC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988E12-F4C3-4C91-21EE-34CF25E22FCD}"/>
              </a:ext>
            </a:extLst>
          </p:cNvPr>
          <p:cNvSpPr>
            <a:spLocks noGrp="1"/>
          </p:cNvSpPr>
          <p:nvPr>
            <p:ph type="title"/>
          </p:nvPr>
        </p:nvSpPr>
        <p:spPr>
          <a:xfrm>
            <a:off x="381000" y="243682"/>
            <a:ext cx="8458200" cy="594518"/>
          </a:xfrm>
        </p:spPr>
        <p:txBody>
          <a:bodyPr/>
          <a:lstStyle/>
          <a:p>
            <a:r>
              <a:rPr lang="en-US" dirty="0"/>
              <a:t>CDR Report Impact Summary: RTC Group 3</a:t>
            </a:r>
          </a:p>
        </p:txBody>
      </p:sp>
      <p:sp>
        <p:nvSpPr>
          <p:cNvPr id="4" name="Slide Number Placeholder 3">
            <a:extLst>
              <a:ext uri="{FF2B5EF4-FFF2-40B4-BE49-F238E27FC236}">
                <a16:creationId xmlns:a16="http://schemas.microsoft.com/office/drawing/2014/main" id="{34C3A9A7-A309-B23D-1ADD-336D7F402243}"/>
              </a:ext>
            </a:extLst>
          </p:cNvPr>
          <p:cNvSpPr>
            <a:spLocks noGrp="1"/>
          </p:cNvSpPr>
          <p:nvPr>
            <p:ph type="sldNum" sz="quarter" idx="4"/>
          </p:nvPr>
        </p:nvSpPr>
        <p:spPr/>
        <p:txBody>
          <a:bodyPr/>
          <a:lstStyle/>
          <a:p>
            <a:fld id="{1D93BD3E-1E9A-4970-A6F7-E7AC52762E0C}" type="slidenum">
              <a:rPr lang="en-US" smtClean="0"/>
              <a:pPr/>
              <a:t>28</a:t>
            </a:fld>
            <a:endParaRPr lang="en-US"/>
          </a:p>
        </p:txBody>
      </p:sp>
      <p:sp>
        <p:nvSpPr>
          <p:cNvPr id="3" name="TextBox 2">
            <a:extLst>
              <a:ext uri="{FF2B5EF4-FFF2-40B4-BE49-F238E27FC236}">
                <a16:creationId xmlns:a16="http://schemas.microsoft.com/office/drawing/2014/main" id="{AB7BC8E9-29D3-1F32-1044-4D6725A556E4}"/>
              </a:ext>
            </a:extLst>
          </p:cNvPr>
          <p:cNvSpPr txBox="1"/>
          <p:nvPr/>
        </p:nvSpPr>
        <p:spPr>
          <a:xfrm>
            <a:off x="457200" y="635169"/>
            <a:ext cx="3200400" cy="830997"/>
          </a:xfrm>
          <a:prstGeom prst="rect">
            <a:avLst/>
          </a:prstGeom>
          <a:noFill/>
        </p:spPr>
        <p:txBody>
          <a:bodyPr wrap="square" rtlCol="0">
            <a:spAutoFit/>
          </a:bodyPr>
          <a:lstStyle/>
          <a:p>
            <a:pPr marL="285750" indent="-285750">
              <a:buFont typeface="Arial" panose="020B0604020202020204" pitchFamily="34" charset="0"/>
              <a:buChar char="•"/>
            </a:pPr>
            <a:r>
              <a:rPr lang="en-US" sz="1200" dirty="0">
                <a:latin typeface="Segoe UI" panose="020B0502040204020203" pitchFamily="34" charset="0"/>
                <a:cs typeface="Segoe UI" panose="020B0502040204020203" pitchFamily="34" charset="0"/>
              </a:rPr>
              <a:t>Go-Live – New</a:t>
            </a:r>
          </a:p>
          <a:p>
            <a:pPr marL="285750" indent="-285750">
              <a:buFont typeface="Arial" panose="020B0604020202020204" pitchFamily="34" charset="0"/>
              <a:buChar char="•"/>
            </a:pPr>
            <a:r>
              <a:rPr lang="en-US" sz="1200" dirty="0">
                <a:latin typeface="Segoe UI" panose="020B0502040204020203" pitchFamily="34" charset="0"/>
                <a:cs typeface="Segoe UI" panose="020B0502040204020203" pitchFamily="34" charset="0"/>
              </a:rPr>
              <a:t>Group 3 (4 New Reports)</a:t>
            </a:r>
          </a:p>
          <a:p>
            <a:pPr marL="285750" indent="-285750">
              <a:buFont typeface="Arial" panose="020B0604020202020204" pitchFamily="34" charset="0"/>
              <a:buChar char="•"/>
            </a:pPr>
            <a:r>
              <a:rPr lang="en-US" sz="1200" dirty="0">
                <a:latin typeface="Segoe UI" panose="020B0502040204020203" pitchFamily="34" charset="0"/>
                <a:cs typeface="Segoe UI" panose="020B0502040204020203" pitchFamily="34" charset="0"/>
              </a:rPr>
              <a:t>XSD Delivery Date: 10/15/2025</a:t>
            </a:r>
          </a:p>
          <a:p>
            <a:pPr marL="285750" indent="-285750">
              <a:buFont typeface="Arial" panose="020B0604020202020204" pitchFamily="34" charset="0"/>
              <a:buChar char="•"/>
            </a:pPr>
            <a:r>
              <a:rPr lang="en-US" sz="1200" dirty="0">
                <a:latin typeface="Segoe UI" panose="020B0502040204020203" pitchFamily="34" charset="0"/>
                <a:cs typeface="Segoe UI" panose="020B0502040204020203" pitchFamily="34" charset="0"/>
              </a:rPr>
              <a:t>Product Delivery Date: December 2025</a:t>
            </a:r>
          </a:p>
        </p:txBody>
      </p:sp>
      <p:graphicFrame>
        <p:nvGraphicFramePr>
          <p:cNvPr id="6" name="Table 5">
            <a:extLst>
              <a:ext uri="{FF2B5EF4-FFF2-40B4-BE49-F238E27FC236}">
                <a16:creationId xmlns:a16="http://schemas.microsoft.com/office/drawing/2014/main" id="{5FC5F4A8-D9FA-EB30-8154-20E193819F70}"/>
              </a:ext>
            </a:extLst>
          </p:cNvPr>
          <p:cNvGraphicFramePr>
            <a:graphicFrameLocks noGrp="1"/>
          </p:cNvGraphicFramePr>
          <p:nvPr>
            <p:extLst>
              <p:ext uri="{D42A27DB-BD31-4B8C-83A1-F6EECF244321}">
                <p14:modId xmlns:p14="http://schemas.microsoft.com/office/powerpoint/2010/main" val="3033751686"/>
              </p:ext>
            </p:extLst>
          </p:nvPr>
        </p:nvGraphicFramePr>
        <p:xfrm>
          <a:off x="337894" y="1447800"/>
          <a:ext cx="8468212" cy="5032911"/>
        </p:xfrm>
        <a:graphic>
          <a:graphicData uri="http://schemas.openxmlformats.org/drawingml/2006/table">
            <a:tbl>
              <a:tblPr firstRow="1" bandRow="1">
                <a:tableStyleId>{5C22544A-7EE6-4342-B048-85BDC9FD1C3A}</a:tableStyleId>
              </a:tblPr>
              <a:tblGrid>
                <a:gridCol w="4399280">
                  <a:extLst>
                    <a:ext uri="{9D8B030D-6E8A-4147-A177-3AD203B41FA5}">
                      <a16:colId xmlns:a16="http://schemas.microsoft.com/office/drawing/2014/main" val="1622747754"/>
                    </a:ext>
                  </a:extLst>
                </a:gridCol>
                <a:gridCol w="2034466">
                  <a:extLst>
                    <a:ext uri="{9D8B030D-6E8A-4147-A177-3AD203B41FA5}">
                      <a16:colId xmlns:a16="http://schemas.microsoft.com/office/drawing/2014/main" val="3969065969"/>
                    </a:ext>
                  </a:extLst>
                </a:gridCol>
                <a:gridCol w="2034466">
                  <a:extLst>
                    <a:ext uri="{9D8B030D-6E8A-4147-A177-3AD203B41FA5}">
                      <a16:colId xmlns:a16="http://schemas.microsoft.com/office/drawing/2014/main" val="1975933083"/>
                    </a:ext>
                  </a:extLst>
                </a:gridCol>
              </a:tblGrid>
              <a:tr h="129540">
                <a:tc>
                  <a:txBody>
                    <a:bodyPr/>
                    <a:lstStyle/>
                    <a:p>
                      <a:r>
                        <a:rPr lang="en-US" sz="1050" dirty="0">
                          <a:latin typeface="Segoe UI" panose="020B0502040204020203" pitchFamily="34" charset="0"/>
                          <a:cs typeface="Segoe UI" panose="020B0502040204020203" pitchFamily="34" charset="0"/>
                        </a:rPr>
                        <a:t>Change Details – Summary and filename info</a:t>
                      </a:r>
                    </a:p>
                  </a:txBody>
                  <a:tcPr/>
                </a:tc>
                <a:tc gridSpan="2">
                  <a:txBody>
                    <a:bodyPr/>
                    <a:lstStyle/>
                    <a:p>
                      <a:r>
                        <a:rPr lang="en-US" sz="1050" dirty="0">
                          <a:latin typeface="Segoe UI" panose="020B0502040204020203" pitchFamily="34" charset="0"/>
                          <a:cs typeface="Segoe UI" panose="020B0502040204020203" pitchFamily="34" charset="0"/>
                        </a:rPr>
                        <a:t>Columns Info</a:t>
                      </a:r>
                      <a:endParaRPr lang="en-US" sz="1400" dirty="0">
                        <a:latin typeface="Segoe UI" panose="020B0502040204020203" pitchFamily="34" charset="0"/>
                        <a:cs typeface="Segoe UI" panose="020B0502040204020203" pitchFamily="34" charset="0"/>
                      </a:endParaRPr>
                    </a:p>
                  </a:txBody>
                  <a:tcPr/>
                </a:tc>
                <a:tc hMerge="1">
                  <a:txBody>
                    <a:bodyPr/>
                    <a:lstStyle/>
                    <a:p>
                      <a:endParaRPr lang="en-US"/>
                    </a:p>
                  </a:txBody>
                  <a:tcPr/>
                </a:tc>
                <a:extLst>
                  <a:ext uri="{0D108BD9-81ED-4DB2-BD59-A6C34878D82A}">
                    <a16:rowId xmlns:a16="http://schemas.microsoft.com/office/drawing/2014/main" val="3091875541"/>
                  </a:ext>
                </a:extLst>
              </a:tr>
              <a:tr h="7391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Ancillary Service Trade Overages Report</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NP4-413-CD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24892 | Certified for QSEs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Frequency: 14:30 Daily </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ASTradeOverages</a:t>
                      </a:r>
                      <a:endParaRPr lang="en-US" sz="1050" b="0" i="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QSEID</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QSEDuns</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Delivery Date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HourEnding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ASTradeBought</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ASTradeSold</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SelfAS</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Overage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007844560"/>
                  </a:ext>
                </a:extLst>
              </a:tr>
              <a:tr h="767715">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cdr.00024892.0000000000000000.YYYYMMDD.HH24missFF3.ASTradeOveragesNP4413_xml.zip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cdr.00024892.0000000000000000.YYYYMMDD.HH24missFF3.ASTradeOveragesNP4413_csv.zip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cdr.00024892.0000000000000000.YYYYMMDD.HHMMSS.ASTradeOveragesNP4413.xml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cdr.00024892.0000000000000000.YYYYMMDD.HHMMSS.ASTradeOveragesNP4413.csv</a:t>
                      </a:r>
                    </a:p>
                  </a:txBody>
                  <a:tcPr marL="9525" marR="9525" marT="9525"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7915285"/>
                  </a:ext>
                </a:extLst>
              </a:tr>
              <a:tr h="66576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RTM Price Corrections for MCPC by 15-Min Settlement Interval</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NP4-197-M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13045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Frequency: Event – Per Price Correction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RTMPriceCorrectionMCPCSPP</a:t>
                      </a:r>
                      <a:endParaRPr lang="en-US" sz="1050" b="0" i="0" kern="1200" dirty="0">
                        <a:solidFill>
                          <a:schemeClr val="dk1"/>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DeliveryDate</a:t>
                      </a: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DeliveryHour</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DeliveryInterval</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ASType</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tc>
                  <a:txBody>
                    <a:bodyPr/>
                    <a:lstStyle/>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MCPCOriginal</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MCPCCorrected</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PriceCorrectionTime</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RepeatedHourFlag</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3057857268"/>
                  </a:ext>
                </a:extLst>
              </a:tr>
              <a:tr h="790722">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cdr.00013045.0000000000000000.YYYYMMDD.HH24missFF3.pricecorrection_RTM_MCPC_SPP_YYYYMMDD_to_YYYYMMDD_NP4197_xml.zip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cdr.00013045.0000000000000000.YYYYMMDD.HH24missFF3.pricecorrection_RTM_MCPC_SPP_YYYYMMDD_to_YYYYMMDD_NP4197_csv.zip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cdr.00013045.0000000000000000.YYYYMMDD.HHMMSS.pricecorrection_RTM_MCPC_SPP_YYYYMMDD_to_YYYYMMDD_NP4197.xml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cdr.00013045.0000000000000000.YYYYMMDD.HHMMSS.pricecorrection_RTM_MCPC_SPP_YYYYMMDD_to_YYYYMMDD_NP4197.csv</a:t>
                      </a:r>
                    </a:p>
                  </a:txBody>
                  <a:tcPr marL="9525" marR="9525" marT="9525"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31881734"/>
                  </a:ext>
                </a:extLst>
              </a:tr>
              <a:tr h="65796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RTM Price Corrections for MCPC by SCED Interval</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NP4-197-M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13045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Frequency: Event – Per Price Correction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RTMPriceCorrectionMCPCSCED</a:t>
                      </a:r>
                      <a:endParaRPr lang="en-US" sz="1050" b="0" i="0" kern="1200" dirty="0">
                        <a:solidFill>
                          <a:schemeClr val="dk1"/>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SCEDTimestamp</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ASType</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MCPCOriginal</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tc>
                  <a:txBody>
                    <a:bodyPr/>
                    <a:lstStyle/>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MCPCCorrected</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PriceCorrectionTime</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RepeatedHourFlag</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1010803477"/>
                  </a:ext>
                </a:extLst>
              </a:tr>
              <a:tr h="560367">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cdr.00013045.0000000000000000.YYYYMMDD.HH24missFF3.pricecorrection_RTM_MCPC_SCED_YYYYMMDD_to_YYYYMMDD_NP4197_xml.zip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cdr.00013045.0000000000000000.YYYYMMDD.HH24missFF3.pricecorrection_RTM_MCPC_SCED_YYYYMMDD_to_YYYYMMDD_NP4197_csv.zip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cdr.00013045.0000000000000000.YYYYMMDD.HHMMSS. pricecorrection_RTM_MCPC_SCED_YYYYMMDD_to_YYYYMMDD_NP4197.xml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cdr.00013045.0000000000000000.YYYYMMDD.HHMMSS. pricecorrection_RTM_MCPC_SCED_YYYYMMDD_to_YYYYMMDD_NP4197.csv</a:t>
                      </a:r>
                    </a:p>
                  </a:txBody>
                  <a:tcPr marL="9525" marR="9525" marT="9525" marB="0"/>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205039281"/>
                  </a:ext>
                </a:extLst>
              </a:tr>
              <a:tr h="0">
                <a:tc gridSpan="3">
                  <a:txBody>
                    <a:bodyPr/>
                    <a:lstStyle/>
                    <a:p>
                      <a:pPr algn="l"/>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Emergency Pricing Program Cumulative Hours Tracking Report – All info TBD</a:t>
                      </a:r>
                    </a:p>
                    <a:p>
                      <a:endParaRPr lang="en-US" sz="1000" b="1"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67459792"/>
                  </a:ext>
                </a:extLst>
              </a:tr>
            </a:tbl>
          </a:graphicData>
        </a:graphic>
      </p:graphicFrame>
    </p:spTree>
    <p:extLst>
      <p:ext uri="{BB962C8B-B14F-4D97-AF65-F5344CB8AC3E}">
        <p14:creationId xmlns:p14="http://schemas.microsoft.com/office/powerpoint/2010/main" val="23877016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8309EE-3892-6A8D-6731-DFF312FF63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E38975-647D-82F7-DAF0-6B29F484A86E}"/>
              </a:ext>
            </a:extLst>
          </p:cNvPr>
          <p:cNvSpPr>
            <a:spLocks noGrp="1"/>
          </p:cNvSpPr>
          <p:nvPr>
            <p:ph type="title"/>
          </p:nvPr>
        </p:nvSpPr>
        <p:spPr>
          <a:xfrm>
            <a:off x="381000" y="243682"/>
            <a:ext cx="8458200" cy="594518"/>
          </a:xfrm>
        </p:spPr>
        <p:txBody>
          <a:bodyPr/>
          <a:lstStyle/>
          <a:p>
            <a:r>
              <a:rPr lang="en-US" dirty="0"/>
              <a:t>CDR Report Impact Summary: RTC Group 3</a:t>
            </a:r>
          </a:p>
        </p:txBody>
      </p:sp>
      <p:sp>
        <p:nvSpPr>
          <p:cNvPr id="4" name="Slide Number Placeholder 3">
            <a:extLst>
              <a:ext uri="{FF2B5EF4-FFF2-40B4-BE49-F238E27FC236}">
                <a16:creationId xmlns:a16="http://schemas.microsoft.com/office/drawing/2014/main" id="{41205881-30F0-036D-ACBF-1D3A500809E2}"/>
              </a:ext>
            </a:extLst>
          </p:cNvPr>
          <p:cNvSpPr>
            <a:spLocks noGrp="1"/>
          </p:cNvSpPr>
          <p:nvPr>
            <p:ph type="sldNum" sz="quarter" idx="4"/>
          </p:nvPr>
        </p:nvSpPr>
        <p:spPr/>
        <p:txBody>
          <a:bodyPr/>
          <a:lstStyle/>
          <a:p>
            <a:fld id="{1D93BD3E-1E9A-4970-A6F7-E7AC52762E0C}" type="slidenum">
              <a:rPr lang="en-US" smtClean="0"/>
              <a:pPr/>
              <a:t>29</a:t>
            </a:fld>
            <a:endParaRPr lang="en-US"/>
          </a:p>
        </p:txBody>
      </p:sp>
      <p:sp>
        <p:nvSpPr>
          <p:cNvPr id="3" name="TextBox 2">
            <a:extLst>
              <a:ext uri="{FF2B5EF4-FFF2-40B4-BE49-F238E27FC236}">
                <a16:creationId xmlns:a16="http://schemas.microsoft.com/office/drawing/2014/main" id="{397B85BA-D0EA-AB78-423D-806C2EB518C1}"/>
              </a:ext>
            </a:extLst>
          </p:cNvPr>
          <p:cNvSpPr txBox="1"/>
          <p:nvPr/>
        </p:nvSpPr>
        <p:spPr>
          <a:xfrm>
            <a:off x="457200" y="677012"/>
            <a:ext cx="3581400"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Go-Live – Modify</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3 (15 Report Modifications)</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10/15/2025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December 2025</a:t>
            </a:r>
          </a:p>
        </p:txBody>
      </p:sp>
      <p:graphicFrame>
        <p:nvGraphicFramePr>
          <p:cNvPr id="5" name="Table 4">
            <a:extLst>
              <a:ext uri="{FF2B5EF4-FFF2-40B4-BE49-F238E27FC236}">
                <a16:creationId xmlns:a16="http://schemas.microsoft.com/office/drawing/2014/main" id="{9A032682-4A32-A726-8CC5-7B1084D2EAF2}"/>
              </a:ext>
            </a:extLst>
          </p:cNvPr>
          <p:cNvGraphicFramePr>
            <a:graphicFrameLocks noGrp="1"/>
          </p:cNvGraphicFramePr>
          <p:nvPr>
            <p:extLst>
              <p:ext uri="{D42A27DB-BD31-4B8C-83A1-F6EECF244321}">
                <p14:modId xmlns:p14="http://schemas.microsoft.com/office/powerpoint/2010/main" val="28713231"/>
              </p:ext>
            </p:extLst>
          </p:nvPr>
        </p:nvGraphicFramePr>
        <p:xfrm>
          <a:off x="108946" y="1636870"/>
          <a:ext cx="8926107" cy="4487055"/>
        </p:xfrm>
        <a:graphic>
          <a:graphicData uri="http://schemas.openxmlformats.org/drawingml/2006/table">
            <a:tbl>
              <a:tblPr firstRow="1" bandRow="1">
                <a:tableStyleId>{5C22544A-7EE6-4342-B048-85BDC9FD1C3A}</a:tableStyleId>
              </a:tblPr>
              <a:tblGrid>
                <a:gridCol w="1866901">
                  <a:extLst>
                    <a:ext uri="{9D8B030D-6E8A-4147-A177-3AD203B41FA5}">
                      <a16:colId xmlns:a16="http://schemas.microsoft.com/office/drawing/2014/main" val="3493791001"/>
                    </a:ext>
                  </a:extLst>
                </a:gridCol>
                <a:gridCol w="1453153">
                  <a:extLst>
                    <a:ext uri="{9D8B030D-6E8A-4147-A177-3AD203B41FA5}">
                      <a16:colId xmlns:a16="http://schemas.microsoft.com/office/drawing/2014/main" val="3353945848"/>
                    </a:ext>
                  </a:extLst>
                </a:gridCol>
                <a:gridCol w="1447800">
                  <a:extLst>
                    <a:ext uri="{9D8B030D-6E8A-4147-A177-3AD203B41FA5}">
                      <a16:colId xmlns:a16="http://schemas.microsoft.com/office/drawing/2014/main" val="3545967936"/>
                    </a:ext>
                  </a:extLst>
                </a:gridCol>
                <a:gridCol w="2133600">
                  <a:extLst>
                    <a:ext uri="{9D8B030D-6E8A-4147-A177-3AD203B41FA5}">
                      <a16:colId xmlns:a16="http://schemas.microsoft.com/office/drawing/2014/main" val="168415875"/>
                    </a:ext>
                  </a:extLst>
                </a:gridCol>
                <a:gridCol w="2024653">
                  <a:extLst>
                    <a:ext uri="{9D8B030D-6E8A-4147-A177-3AD203B41FA5}">
                      <a16:colId xmlns:a16="http://schemas.microsoft.com/office/drawing/2014/main" val="850890794"/>
                    </a:ext>
                  </a:extLst>
                </a:gridCol>
              </a:tblGrid>
              <a:tr h="616554">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r>
                        <a:rPr lang="en-US" sz="1200" dirty="0">
                          <a:latin typeface="Segoe UI" panose="020B0502040204020203" pitchFamily="34" charset="0"/>
                          <a:cs typeface="Segoe UI" panose="020B0502040204020203" pitchFamily="34" charset="0"/>
                        </a:rPr>
                        <a:t>Change Type/Summary</a:t>
                      </a:r>
                    </a:p>
                  </a:txBody>
                  <a:tcPr/>
                </a:tc>
                <a:tc gridSpan="2">
                  <a:txBody>
                    <a:bodyPr/>
                    <a:lstStyle/>
                    <a:p>
                      <a:r>
                        <a:rPr lang="en-US" sz="1200" dirty="0">
                          <a:latin typeface="Segoe UI" panose="020B0502040204020203" pitchFamily="34" charset="0"/>
                          <a:cs typeface="Segoe UI" panose="020B0502040204020203" pitchFamily="34" charset="0"/>
                        </a:rPr>
                        <a:t>Change Details – New Columns</a:t>
                      </a:r>
                    </a:p>
                  </a:txBody>
                  <a:tcPr/>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Segoe UI" panose="020B0502040204020203" pitchFamily="34" charset="0"/>
                          <a:cs typeface="Segoe UI" panose="020B0502040204020203" pitchFamily="34" charset="0"/>
                        </a:rPr>
                        <a:t>Change Details – Removed Columns</a:t>
                      </a:r>
                    </a:p>
                    <a:p>
                      <a:endParaRPr lang="en-US" sz="12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2808069409"/>
                  </a:ext>
                </a:extLst>
              </a:tr>
              <a:tr h="1301002">
                <a:tc>
                  <a:txBody>
                    <a:bodyPr/>
                    <a:lstStyle/>
                    <a:p>
                      <a:pPr algn="l" fontAlgn="b"/>
                      <a:r>
                        <a:rPr lang="en-US" sz="1100" b="1" i="0" u="none" strike="noStrike" kern="1200" dirty="0">
                          <a:solidFill>
                            <a:srgbClr val="000000"/>
                          </a:solidFill>
                          <a:effectLst/>
                          <a:latin typeface="Segoe UI" panose="020B0502040204020203" pitchFamily="34" charset="0"/>
                          <a:ea typeface="+mn-ea"/>
                          <a:cs typeface="Segoe UI" panose="020B0502040204020203" pitchFamily="34" charset="0"/>
                        </a:rPr>
                        <a:t>Day-Ahead and Real-Time System Wide-Offer Caps</a:t>
                      </a:r>
                    </a:p>
                    <a:p>
                      <a:pPr algn="l" fontAlgn="b"/>
                      <a:endParaRPr lang="en-US" sz="1100" b="0" i="0" u="none" strike="sng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100" b="0" i="0" u="none" strike="noStrike" baseline="0" dirty="0">
                          <a:solidFill>
                            <a:srgbClr val="000000"/>
                          </a:solidFill>
                          <a:effectLst/>
                          <a:latin typeface="Segoe UI" panose="020B0502040204020203" pitchFamily="34" charset="0"/>
                          <a:cs typeface="Segoe UI" panose="020B0502040204020203" pitchFamily="34" charset="0"/>
                        </a:rPr>
                        <a:t>Previous Name: System Wide-Offer Cap</a:t>
                      </a:r>
                    </a:p>
                    <a:p>
                      <a:pPr algn="l" fontAlgn="b"/>
                      <a:endParaRPr lang="en-US" sz="1100" b="0" i="0" u="none" strike="sng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100" b="0" i="0" u="none" strike="noStrike" baseline="0" dirty="0">
                          <a:solidFill>
                            <a:srgbClr val="000000"/>
                          </a:solidFill>
                          <a:effectLst/>
                          <a:latin typeface="Segoe UI" panose="020B0502040204020203" pitchFamily="34" charset="0"/>
                          <a:cs typeface="Segoe UI" panose="020B0502040204020203" pitchFamily="34" charset="0"/>
                        </a:rPr>
                        <a:t>NP4-791-CD</a:t>
                      </a:r>
                    </a:p>
                    <a:p>
                      <a:pPr algn="l" fontAlgn="b"/>
                      <a:r>
                        <a:rPr lang="en-US" sz="110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100" b="0" i="0" u="none" strike="noStrike" baseline="0" dirty="0">
                          <a:solidFill>
                            <a:srgbClr val="000000"/>
                          </a:solidFill>
                          <a:effectLst/>
                          <a:latin typeface="Segoe UI" panose="020B0502040204020203" pitchFamily="34" charset="0"/>
                          <a:cs typeface="Segoe UI" panose="020B0502040204020203" pitchFamily="34" charset="0"/>
                        </a:rPr>
                        <a:t> ID: 12349</a:t>
                      </a:r>
                    </a:p>
                  </a:txBody>
                  <a:tcPr marL="9525" marR="9525" marT="9525" marB="0"/>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Rename, column/XSD changes</a:t>
                      </a:r>
                    </a:p>
                  </a:txBody>
                  <a:tcPr marL="9525" marR="9525" marT="9525" marB="0"/>
                </a:tc>
                <a:tc gridSpan="2">
                  <a:txBody>
                    <a:bodyPr/>
                    <a:lstStyle/>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DASWCAP</a:t>
                      </a:r>
                    </a:p>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RTSWCAP</a:t>
                      </a:r>
                    </a:p>
                  </a:txBody>
                  <a:tcPr marL="9525" marR="9525" marT="9525" marB="0"/>
                </a:tc>
                <a:tc hMerge="1">
                  <a:txBody>
                    <a:bodyPr/>
                    <a:lstStyle/>
                    <a:p>
                      <a:endParaRPr lang="en-US"/>
                    </a:p>
                  </a:txBody>
                  <a:tcPr/>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SWCAP</a:t>
                      </a:r>
                    </a:p>
                  </a:txBody>
                  <a:tcPr marL="9525" marR="9525" marT="9525" marB="0"/>
                </a:tc>
                <a:extLst>
                  <a:ext uri="{0D108BD9-81ED-4DB2-BD59-A6C34878D82A}">
                    <a16:rowId xmlns:a16="http://schemas.microsoft.com/office/drawing/2014/main" val="2460303332"/>
                  </a:ext>
                </a:extLst>
              </a:tr>
              <a:tr h="978045">
                <a:tc>
                  <a:txBody>
                    <a:bodyPr/>
                    <a:lstStyle/>
                    <a:p>
                      <a:pPr algn="l" fontAlgn="b"/>
                      <a:r>
                        <a:rPr lang="en-US" sz="1100" b="1" i="0" u="none" strike="noStrike" baseline="0" dirty="0">
                          <a:solidFill>
                            <a:srgbClr val="000000"/>
                          </a:solidFill>
                          <a:effectLst/>
                          <a:latin typeface="Segoe UI" panose="020B0502040204020203" pitchFamily="34" charset="0"/>
                          <a:cs typeface="Segoe UI" panose="020B0502040204020203" pitchFamily="34" charset="0"/>
                        </a:rPr>
                        <a:t>Short-Term System Adequacy</a:t>
                      </a:r>
                    </a:p>
                    <a:p>
                      <a:pPr algn="l" fontAlgn="b"/>
                      <a:endParaRPr lang="en-US" sz="110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100" b="0" i="0" u="none" strike="noStrike" baseline="0" dirty="0">
                          <a:solidFill>
                            <a:srgbClr val="000000"/>
                          </a:solidFill>
                          <a:effectLst/>
                          <a:latin typeface="Segoe UI" panose="020B0502040204020203" pitchFamily="34" charset="0"/>
                          <a:cs typeface="Segoe UI" panose="020B0502040204020203" pitchFamily="34" charset="0"/>
                        </a:rPr>
                        <a:t>NP3-763-CD</a:t>
                      </a:r>
                    </a:p>
                    <a:p>
                      <a:pPr algn="l" fontAlgn="b"/>
                      <a:r>
                        <a:rPr lang="en-US" sz="110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100" b="0" i="0" u="none" strike="noStrike" baseline="0" dirty="0">
                          <a:solidFill>
                            <a:srgbClr val="000000"/>
                          </a:solidFill>
                          <a:effectLst/>
                          <a:latin typeface="Segoe UI" panose="020B0502040204020203" pitchFamily="34" charset="0"/>
                          <a:cs typeface="Segoe UI" panose="020B0502040204020203" pitchFamily="34" charset="0"/>
                        </a:rPr>
                        <a:t> ID: 12315</a:t>
                      </a:r>
                    </a:p>
                  </a:txBody>
                  <a:tcPr marL="9525" marR="9525" marT="9525" marB="0"/>
                </a:tc>
                <a:tc>
                  <a:txBody>
                    <a:bodyPr/>
                    <a:lstStyle/>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New columns, ESR logic, filter status changes</a:t>
                      </a:r>
                    </a:p>
                  </a:txBody>
                  <a:tcPr marL="9525" marR="9525" marT="9525" marB="0"/>
                </a:tc>
                <a:tc>
                  <a:txBody>
                    <a:bodyPr/>
                    <a:lstStyle/>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CapREGUPTotal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CapREGDNTotal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CapRRSTotal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CapECRSTotal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CapNSPINTotal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CapREGUP_RRSTotal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CapREGUP_RRS_ECRSTotal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CapREGUP_RRS_ECRS_NSPINTotal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RepeatedHourFlag</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DSTFlag</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3716034264"/>
                  </a:ext>
                </a:extLst>
              </a:tr>
              <a:tr h="978045">
                <a:tc>
                  <a:txBody>
                    <a:bodyPr/>
                    <a:lstStyle/>
                    <a:p>
                      <a:pPr algn="l" fontAlgn="b"/>
                      <a:r>
                        <a:rPr lang="en-US" sz="1100" b="1" i="0" u="none" strike="noStrike" baseline="0" dirty="0">
                          <a:solidFill>
                            <a:srgbClr val="000000"/>
                          </a:solidFill>
                          <a:effectLst/>
                          <a:latin typeface="Segoe UI" panose="020B0502040204020203" pitchFamily="34" charset="0"/>
                          <a:cs typeface="Segoe UI" panose="020B0502040204020203" pitchFamily="34" charset="0"/>
                        </a:rPr>
                        <a:t>RTD Indicative Price Adders</a:t>
                      </a:r>
                    </a:p>
                    <a:p>
                      <a:pPr algn="l" fontAlgn="b"/>
                      <a:endParaRPr lang="en-US" sz="110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100" b="0" i="0" u="none" strike="noStrike" baseline="0" dirty="0">
                          <a:solidFill>
                            <a:srgbClr val="000000"/>
                          </a:solidFill>
                          <a:effectLst/>
                          <a:latin typeface="Segoe UI" panose="020B0502040204020203" pitchFamily="34" charset="0"/>
                          <a:cs typeface="Segoe UI" panose="020B0502040204020203" pitchFamily="34" charset="0"/>
                        </a:rPr>
                        <a:t>Previous Name: RTD Indicative ORDC and Reliability Deployment Price Adders and Reserves</a:t>
                      </a:r>
                    </a:p>
                    <a:p>
                      <a:pPr algn="l" fontAlgn="b"/>
                      <a:endParaRPr lang="en-US" sz="110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100" b="0" i="0" u="none" strike="noStrike" baseline="0" dirty="0">
                          <a:solidFill>
                            <a:srgbClr val="000000"/>
                          </a:solidFill>
                          <a:effectLst/>
                          <a:latin typeface="Segoe UI" panose="020B0502040204020203" pitchFamily="34" charset="0"/>
                          <a:cs typeface="Segoe UI" panose="020B0502040204020203" pitchFamily="34" charset="0"/>
                        </a:rPr>
                        <a:t>NP6-325-CD</a:t>
                      </a:r>
                    </a:p>
                    <a:p>
                      <a:pPr algn="l" fontAlgn="b"/>
                      <a:r>
                        <a:rPr lang="en-US" sz="110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100" b="0" i="0" u="none" strike="noStrike" baseline="0" dirty="0">
                          <a:solidFill>
                            <a:srgbClr val="000000"/>
                          </a:solidFill>
                          <a:effectLst/>
                          <a:latin typeface="Segoe UI" panose="020B0502040204020203" pitchFamily="34" charset="0"/>
                          <a:cs typeface="Segoe UI" panose="020B0502040204020203" pitchFamily="34" charset="0"/>
                        </a:rPr>
                        <a:t> ID: 13222</a:t>
                      </a:r>
                    </a:p>
                  </a:txBody>
                  <a:tcPr marL="9525" marR="9525" marT="9525" marB="0"/>
                </a:tc>
                <a:tc>
                  <a:txBody>
                    <a:bodyPr/>
                    <a:lstStyle/>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Rename, column/XSD changes</a:t>
                      </a:r>
                    </a:p>
                  </a:txBody>
                  <a:tcPr marL="9525" marR="9525" marT="9525" marB="0"/>
                </a:tc>
                <a:tc gridSpan="2">
                  <a:txBody>
                    <a:bodyPr/>
                    <a:lstStyle/>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RTRDPARUS</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RTRDPARDS</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RTRDPARRS</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RTRDPAECRS</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RTRDPANSS</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RTOLLSL</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RTOLHSL</a:t>
                      </a:r>
                    </a:p>
                  </a:txBody>
                  <a:tcPr marL="9525" marR="9525" marT="9525" marB="0"/>
                </a:tc>
                <a:tc hMerge="1">
                  <a:txBody>
                    <a:bodyPr/>
                    <a:lstStyle/>
                    <a:p>
                      <a:endParaRPr lang="en-US" sz="1100" b="0" i="0" u="none" strike="noStrike" kern="1200" baseline="0" dirty="0">
                        <a:solidFill>
                          <a:srgbClr val="000000"/>
                        </a:solidFill>
                        <a:effectLst/>
                        <a:latin typeface="Aptos Narrow" panose="020B0004020202020204" pitchFamily="34" charset="0"/>
                        <a:ea typeface="+mn-ea"/>
                        <a:cs typeface="+mn-cs"/>
                      </a:endParaRPr>
                    </a:p>
                  </a:txBody>
                  <a:tcPr marL="9525" marR="9525" marT="9525" marB="0"/>
                </a:tc>
                <a:tc>
                  <a:txBody>
                    <a:bodyPr/>
                    <a:lstStyle/>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Batch ID</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RTORPA</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RTOFFPA</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RTOLCAP</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RTOFFCAP</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RTORDPA</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RTOLLASL</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RTOHASL</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RTNCLRECRS</a:t>
                      </a:r>
                    </a:p>
                  </a:txBody>
                  <a:tcPr marL="9525" marR="9525" marT="9525" marB="0"/>
                </a:tc>
                <a:extLst>
                  <a:ext uri="{0D108BD9-81ED-4DB2-BD59-A6C34878D82A}">
                    <a16:rowId xmlns:a16="http://schemas.microsoft.com/office/drawing/2014/main" val="1248163627"/>
                  </a:ext>
                </a:extLst>
              </a:tr>
            </a:tbl>
          </a:graphicData>
        </a:graphic>
      </p:graphicFrame>
    </p:spTree>
    <p:extLst>
      <p:ext uri="{BB962C8B-B14F-4D97-AF65-F5344CB8AC3E}">
        <p14:creationId xmlns:p14="http://schemas.microsoft.com/office/powerpoint/2010/main" val="4149997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522120-2731-9E21-51E4-C01FB118B8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83FF4A-BFEA-8ADD-34E1-67381725039F}"/>
              </a:ext>
            </a:extLst>
          </p:cNvPr>
          <p:cNvSpPr>
            <a:spLocks noGrp="1"/>
          </p:cNvSpPr>
          <p:nvPr>
            <p:ph type="title"/>
          </p:nvPr>
        </p:nvSpPr>
        <p:spPr>
          <a:xfrm>
            <a:off x="381000" y="243682"/>
            <a:ext cx="8458200" cy="694285"/>
          </a:xfrm>
        </p:spPr>
        <p:txBody>
          <a:bodyPr/>
          <a:lstStyle/>
          <a:p>
            <a:r>
              <a:rPr lang="en-US" dirty="0"/>
              <a:t>RTC Report Information: Market Trials - Existing</a:t>
            </a:r>
          </a:p>
        </p:txBody>
      </p:sp>
      <p:sp>
        <p:nvSpPr>
          <p:cNvPr id="3" name="Content Placeholder 2">
            <a:extLst>
              <a:ext uri="{FF2B5EF4-FFF2-40B4-BE49-F238E27FC236}">
                <a16:creationId xmlns:a16="http://schemas.microsoft.com/office/drawing/2014/main" id="{C350EF96-8627-80C5-225B-EF58504B343E}"/>
              </a:ext>
            </a:extLst>
          </p:cNvPr>
          <p:cNvSpPr>
            <a:spLocks noGrp="1"/>
          </p:cNvSpPr>
          <p:nvPr>
            <p:ph idx="1"/>
          </p:nvPr>
        </p:nvSpPr>
        <p:spPr>
          <a:xfrm>
            <a:off x="381000" y="944281"/>
            <a:ext cx="8382000" cy="4992801"/>
          </a:xfrm>
        </p:spPr>
        <p:txBody>
          <a:bodyPr/>
          <a:lstStyle/>
          <a:p>
            <a:pPr marL="0" indent="0">
              <a:buNone/>
            </a:pPr>
            <a:r>
              <a:rPr lang="en-US" sz="1800" dirty="0">
                <a:effectLst/>
                <a:latin typeface="Segoe UI" panose="020B0502040204020203" pitchFamily="34" charset="0"/>
                <a:ea typeface="Calibri" panose="020F0502020204030204" pitchFamily="34" charset="0"/>
              </a:rPr>
              <a:t>CDR Report delivery for RTC will occur in multiple phases and include a Market Trials version of existing reports necessary to support on-going activities for Open and Closed Loop Testing. These reports will be delivered in Groups 1 &amp; 2.</a:t>
            </a:r>
          </a:p>
          <a:p>
            <a:pPr marL="0" indent="0">
              <a:buNone/>
            </a:pPr>
            <a:endParaRPr lang="en-US" sz="1100" dirty="0">
              <a:latin typeface="Segoe UI" panose="020B0502040204020203" pitchFamily="34" charset="0"/>
              <a:ea typeface="Calibri" panose="020F0502020204030204" pitchFamily="34" charset="0"/>
            </a:endParaRPr>
          </a:p>
          <a:p>
            <a:pPr marL="0" indent="0">
              <a:buNone/>
            </a:pPr>
            <a:r>
              <a:rPr lang="en-US" sz="1800" dirty="0">
                <a:effectLst/>
                <a:latin typeface="Segoe UI" panose="020B0502040204020203" pitchFamily="34" charset="0"/>
                <a:ea typeface="Calibri" panose="020F0502020204030204" pitchFamily="34" charset="0"/>
              </a:rPr>
              <a:t>MT version of existing reports:</a:t>
            </a:r>
          </a:p>
          <a:p>
            <a:r>
              <a:rPr lang="en-US" sz="1800" dirty="0">
                <a:latin typeface="Segoe UI" panose="020B0502040204020203" pitchFamily="34" charset="0"/>
                <a:ea typeface="Calibri" panose="020F0502020204030204" pitchFamily="34" charset="0"/>
              </a:rPr>
              <a:t>10 Existing reports identified as necessary to shadow RTC activities (next slide)</a:t>
            </a:r>
          </a:p>
          <a:p>
            <a:r>
              <a:rPr lang="en-US" sz="1800" dirty="0">
                <a:effectLst/>
                <a:latin typeface="Segoe UI" panose="020B0502040204020203" pitchFamily="34" charset="0"/>
                <a:ea typeface="Calibri" panose="020F0502020204030204" pitchFamily="34" charset="0"/>
              </a:rPr>
              <a:t>New version includes an updated </a:t>
            </a:r>
            <a:r>
              <a:rPr lang="en-US" sz="1800" dirty="0">
                <a:latin typeface="Segoe UI" panose="020B0502040204020203" pitchFamily="34" charset="0"/>
                <a:ea typeface="Calibri" panose="020F0502020204030204" pitchFamily="34" charset="0"/>
              </a:rPr>
              <a:t>Product Name, EMIL ID, Report Type ID, filename and XSD element name </a:t>
            </a:r>
          </a:p>
          <a:p>
            <a:r>
              <a:rPr lang="en-US" sz="1800" dirty="0">
                <a:effectLst/>
                <a:latin typeface="Segoe UI" panose="020B0502040204020203" pitchFamily="34" charset="0"/>
                <a:ea typeface="Calibri" panose="020F0502020204030204" pitchFamily="34" charset="0"/>
              </a:rPr>
              <a:t>These reports will contain RTC Market Trials data based on o</a:t>
            </a:r>
            <a:r>
              <a:rPr lang="en-US" sz="1800" dirty="0">
                <a:latin typeface="Segoe UI" panose="020B0502040204020203" pitchFamily="34" charset="0"/>
                <a:ea typeface="Calibri" panose="020F0502020204030204" pitchFamily="34" charset="0"/>
              </a:rPr>
              <a:t>n-going activities</a:t>
            </a:r>
          </a:p>
          <a:p>
            <a:r>
              <a:rPr lang="en-US" sz="1800" dirty="0">
                <a:effectLst/>
                <a:latin typeface="Segoe UI" panose="020B0502040204020203" pitchFamily="34" charset="0"/>
                <a:ea typeface="Calibri" panose="020F0502020204030204" pitchFamily="34" charset="0"/>
              </a:rPr>
              <a:t>The PROD version of these reports will continue to post ‘AS IS’ during MT</a:t>
            </a:r>
          </a:p>
          <a:p>
            <a:r>
              <a:rPr lang="en-US" sz="1800" dirty="0">
                <a:latin typeface="Segoe UI" panose="020B0502040204020203" pitchFamily="34" charset="0"/>
                <a:ea typeface="Calibri" panose="020F0502020204030204" pitchFamily="34" charset="0"/>
              </a:rPr>
              <a:t>These reports are available for download on the Market Information System (MIS) Public and are available using External Web Services (EWS) </a:t>
            </a:r>
            <a:r>
              <a:rPr lang="en-US" sz="1800" dirty="0" err="1">
                <a:latin typeface="Segoe UI" panose="020B0502040204020203" pitchFamily="34" charset="0"/>
                <a:ea typeface="Calibri" panose="020F0502020204030204" pitchFamily="34" charset="0"/>
              </a:rPr>
              <a:t>GetReport</a:t>
            </a:r>
            <a:r>
              <a:rPr lang="en-US" sz="1800" dirty="0">
                <a:latin typeface="Segoe UI" panose="020B0502040204020203" pitchFamily="34" charset="0"/>
                <a:ea typeface="Calibri" panose="020F0502020204030204" pitchFamily="34" charset="0"/>
              </a:rPr>
              <a:t> functionality. Specific posting location information is still to be determined.</a:t>
            </a:r>
          </a:p>
          <a:p>
            <a:r>
              <a:rPr lang="en-US" sz="1800" dirty="0">
                <a:effectLst/>
                <a:latin typeface="Segoe UI" panose="020B0502040204020203" pitchFamily="34" charset="0"/>
                <a:ea typeface="Calibri" panose="020F0502020204030204" pitchFamily="34" charset="0"/>
              </a:rPr>
              <a:t>Thes</a:t>
            </a:r>
            <a:r>
              <a:rPr lang="en-US" sz="1800" dirty="0">
                <a:latin typeface="Segoe UI" panose="020B0502040204020203" pitchFamily="34" charset="0"/>
                <a:ea typeface="Calibri" panose="020F0502020204030204" pitchFamily="34" charset="0"/>
              </a:rPr>
              <a:t>e reports are NOT available using the EWS </a:t>
            </a:r>
            <a:r>
              <a:rPr lang="en-US" sz="1800" dirty="0" err="1">
                <a:latin typeface="Segoe UI" panose="020B0502040204020203" pitchFamily="34" charset="0"/>
                <a:ea typeface="Calibri" panose="020F0502020204030204" pitchFamily="34" charset="0"/>
              </a:rPr>
              <a:t>GetContent</a:t>
            </a:r>
            <a:r>
              <a:rPr lang="en-US" sz="1800" dirty="0">
                <a:latin typeface="Segoe UI" panose="020B0502040204020203" pitchFamily="34" charset="0"/>
                <a:ea typeface="Calibri" panose="020F0502020204030204" pitchFamily="34" charset="0"/>
              </a:rPr>
              <a:t> calls such as </a:t>
            </a:r>
            <a:r>
              <a:rPr lang="en-US" sz="1800" dirty="0" err="1">
                <a:latin typeface="Segoe UI" panose="020B0502040204020203" pitchFamily="34" charset="0"/>
                <a:ea typeface="Calibri" panose="020F0502020204030204" pitchFamily="34" charset="0"/>
              </a:rPr>
              <a:t>GetLMP</a:t>
            </a:r>
            <a:r>
              <a:rPr lang="en-US" sz="1800" dirty="0">
                <a:latin typeface="Segoe UI" panose="020B0502040204020203" pitchFamily="34" charset="0"/>
                <a:ea typeface="Calibri" panose="020F0502020204030204" pitchFamily="34" charset="0"/>
              </a:rPr>
              <a:t>, </a:t>
            </a:r>
            <a:r>
              <a:rPr lang="en-US" sz="1800" dirty="0" err="1">
                <a:latin typeface="Segoe UI" panose="020B0502040204020203" pitchFamily="34" charset="0"/>
                <a:ea typeface="Calibri" panose="020F0502020204030204" pitchFamily="34" charset="0"/>
              </a:rPr>
              <a:t>GetSCEDViolatedConstraints</a:t>
            </a:r>
            <a:r>
              <a:rPr lang="en-US" sz="1800" dirty="0">
                <a:latin typeface="Segoe UI" panose="020B0502040204020203" pitchFamily="34" charset="0"/>
                <a:ea typeface="Calibri" panose="020F0502020204030204" pitchFamily="34" charset="0"/>
              </a:rPr>
              <a:t> or </a:t>
            </a:r>
            <a:r>
              <a:rPr lang="en-US" sz="1800" dirty="0" err="1">
                <a:latin typeface="Segoe UI" panose="020B0502040204020203" pitchFamily="34" charset="0"/>
                <a:ea typeface="Calibri" panose="020F0502020204030204" pitchFamily="34" charset="0"/>
              </a:rPr>
              <a:t>GetSystemParameters</a:t>
            </a:r>
            <a:endParaRPr lang="en-US" sz="1800" dirty="0">
              <a:effectLst/>
              <a:latin typeface="Segoe UI" panose="020B0502040204020203" pitchFamily="34" charset="0"/>
              <a:ea typeface="Calibri" panose="020F0502020204030204" pitchFamily="34" charset="0"/>
            </a:endParaRPr>
          </a:p>
          <a:p>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4551BD9F-BE77-4457-C4E4-8AA962C3B013}"/>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5" name="Content Placeholder 2">
            <a:extLst>
              <a:ext uri="{FF2B5EF4-FFF2-40B4-BE49-F238E27FC236}">
                <a16:creationId xmlns:a16="http://schemas.microsoft.com/office/drawing/2014/main" id="{44A2F113-AE6A-F79F-4C09-7B4E59AF245C}"/>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300248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E54E6E-7D6B-8580-D4F4-415FF6039B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AEA875-80E4-60F8-97AC-7CDAA461B683}"/>
              </a:ext>
            </a:extLst>
          </p:cNvPr>
          <p:cNvSpPr>
            <a:spLocks noGrp="1"/>
          </p:cNvSpPr>
          <p:nvPr>
            <p:ph type="title"/>
          </p:nvPr>
        </p:nvSpPr>
        <p:spPr>
          <a:xfrm>
            <a:off x="381000" y="243682"/>
            <a:ext cx="8458200" cy="594518"/>
          </a:xfrm>
        </p:spPr>
        <p:txBody>
          <a:bodyPr/>
          <a:lstStyle/>
          <a:p>
            <a:r>
              <a:rPr lang="en-US" dirty="0"/>
              <a:t>CDR Report Impact Summary: RTC Group 3</a:t>
            </a:r>
          </a:p>
        </p:txBody>
      </p:sp>
      <p:sp>
        <p:nvSpPr>
          <p:cNvPr id="4" name="Slide Number Placeholder 3">
            <a:extLst>
              <a:ext uri="{FF2B5EF4-FFF2-40B4-BE49-F238E27FC236}">
                <a16:creationId xmlns:a16="http://schemas.microsoft.com/office/drawing/2014/main" id="{3AE90AFA-3135-8398-184B-BD9D5DCF9C5C}"/>
              </a:ext>
            </a:extLst>
          </p:cNvPr>
          <p:cNvSpPr>
            <a:spLocks noGrp="1"/>
          </p:cNvSpPr>
          <p:nvPr>
            <p:ph type="sldNum" sz="quarter" idx="4"/>
          </p:nvPr>
        </p:nvSpPr>
        <p:spPr/>
        <p:txBody>
          <a:bodyPr/>
          <a:lstStyle/>
          <a:p>
            <a:fld id="{1D93BD3E-1E9A-4970-A6F7-E7AC52762E0C}" type="slidenum">
              <a:rPr lang="en-US" smtClean="0"/>
              <a:pPr/>
              <a:t>30</a:t>
            </a:fld>
            <a:endParaRPr lang="en-US"/>
          </a:p>
        </p:txBody>
      </p:sp>
      <p:graphicFrame>
        <p:nvGraphicFramePr>
          <p:cNvPr id="5" name="Table 4">
            <a:extLst>
              <a:ext uri="{FF2B5EF4-FFF2-40B4-BE49-F238E27FC236}">
                <a16:creationId xmlns:a16="http://schemas.microsoft.com/office/drawing/2014/main" id="{A9BEA63F-6012-1DF9-FBFB-E3888509353F}"/>
              </a:ext>
            </a:extLst>
          </p:cNvPr>
          <p:cNvGraphicFramePr>
            <a:graphicFrameLocks noGrp="1"/>
          </p:cNvGraphicFramePr>
          <p:nvPr>
            <p:extLst>
              <p:ext uri="{D42A27DB-BD31-4B8C-83A1-F6EECF244321}">
                <p14:modId xmlns:p14="http://schemas.microsoft.com/office/powerpoint/2010/main" val="1759824236"/>
              </p:ext>
            </p:extLst>
          </p:nvPr>
        </p:nvGraphicFramePr>
        <p:xfrm>
          <a:off x="147046" y="818947"/>
          <a:ext cx="8926108" cy="5505216"/>
        </p:xfrm>
        <a:graphic>
          <a:graphicData uri="http://schemas.openxmlformats.org/drawingml/2006/table">
            <a:tbl>
              <a:tblPr firstRow="1" bandRow="1">
                <a:tableStyleId>{5C22544A-7EE6-4342-B048-85BDC9FD1C3A}</a:tableStyleId>
              </a:tblPr>
              <a:tblGrid>
                <a:gridCol w="2024654">
                  <a:extLst>
                    <a:ext uri="{9D8B030D-6E8A-4147-A177-3AD203B41FA5}">
                      <a16:colId xmlns:a16="http://schemas.microsoft.com/office/drawing/2014/main" val="3493791001"/>
                    </a:ext>
                  </a:extLst>
                </a:gridCol>
                <a:gridCol w="1524000">
                  <a:extLst>
                    <a:ext uri="{9D8B030D-6E8A-4147-A177-3AD203B41FA5}">
                      <a16:colId xmlns:a16="http://schemas.microsoft.com/office/drawing/2014/main" val="3353945848"/>
                    </a:ext>
                  </a:extLst>
                </a:gridCol>
                <a:gridCol w="3276600">
                  <a:extLst>
                    <a:ext uri="{9D8B030D-6E8A-4147-A177-3AD203B41FA5}">
                      <a16:colId xmlns:a16="http://schemas.microsoft.com/office/drawing/2014/main" val="3545967936"/>
                    </a:ext>
                  </a:extLst>
                </a:gridCol>
                <a:gridCol w="1050427">
                  <a:extLst>
                    <a:ext uri="{9D8B030D-6E8A-4147-A177-3AD203B41FA5}">
                      <a16:colId xmlns:a16="http://schemas.microsoft.com/office/drawing/2014/main" val="850890794"/>
                    </a:ext>
                  </a:extLst>
                </a:gridCol>
                <a:gridCol w="1050427">
                  <a:extLst>
                    <a:ext uri="{9D8B030D-6E8A-4147-A177-3AD203B41FA5}">
                      <a16:colId xmlns:a16="http://schemas.microsoft.com/office/drawing/2014/main" val="2064224329"/>
                    </a:ext>
                  </a:extLst>
                </a:gridCol>
              </a:tblGrid>
              <a:tr h="476453">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r>
                        <a:rPr lang="en-US" sz="1200" dirty="0">
                          <a:latin typeface="Segoe UI" panose="020B0502040204020203" pitchFamily="34" charset="0"/>
                          <a:cs typeface="Segoe UI" panose="020B0502040204020203" pitchFamily="34" charset="0"/>
                        </a:rPr>
                        <a:t>Change Type/Summary</a:t>
                      </a:r>
                    </a:p>
                  </a:txBody>
                  <a:tcPr/>
                </a:tc>
                <a:tc>
                  <a:txBody>
                    <a:bodyPr/>
                    <a:lstStyle/>
                    <a:p>
                      <a:r>
                        <a:rPr lang="en-US" sz="1200" dirty="0">
                          <a:latin typeface="Segoe UI" panose="020B0502040204020203" pitchFamily="34" charset="0"/>
                          <a:cs typeface="Segoe UI" panose="020B0502040204020203" pitchFamily="34" charset="0"/>
                        </a:rPr>
                        <a:t>Change Details – New Columns</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Segoe UI" panose="020B0502040204020203" pitchFamily="34" charset="0"/>
                          <a:cs typeface="Segoe UI" panose="020B0502040204020203" pitchFamily="34" charset="0"/>
                        </a:rPr>
                        <a:t>Change Details – Removed Columns</a:t>
                      </a:r>
                    </a:p>
                  </a:txBody>
                  <a:tcPr/>
                </a:tc>
                <a:tc hMerge="1">
                  <a:txBody>
                    <a:bodyPr/>
                    <a:lstStyle/>
                    <a:p>
                      <a:endParaRPr lang="en-US"/>
                    </a:p>
                  </a:txBody>
                  <a:tcPr/>
                </a:tc>
                <a:extLst>
                  <a:ext uri="{0D108BD9-81ED-4DB2-BD59-A6C34878D82A}">
                    <a16:rowId xmlns:a16="http://schemas.microsoft.com/office/drawing/2014/main" val="2808069409"/>
                  </a:ext>
                </a:extLst>
              </a:tr>
              <a:tr h="1319728">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Real-Time Price Adders for 15-Minute Settlement Interval</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Previous Name: Real-Time ORDC and Reliability Deployment Prices for 15-minute Settlement Interval</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NP6-324-CD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13220</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Rename, column/XSD changes</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RTRDPRU</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RTRDPRD</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RTRDPRRS</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RTRDPECR</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RTRDPNS</a:t>
                      </a: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RepeatedHourFlag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RTRSVPOR</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RTRSVPOFF</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t>
                      </a: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DSTFlag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pPr algn="l" fontAlgn="b"/>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extLst>
                  <a:ext uri="{0D108BD9-81ED-4DB2-BD59-A6C34878D82A}">
                    <a16:rowId xmlns:a16="http://schemas.microsoft.com/office/drawing/2014/main" val="1795753551"/>
                  </a:ext>
                </a:extLst>
              </a:tr>
              <a:tr h="1319728">
                <a:tc>
                  <a:txBody>
                    <a:bodyPr/>
                    <a:lstStyle/>
                    <a:p>
                      <a:pPr algn="l" fontAlgn="b"/>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Real-Time Price Adders by SCED Interval</a:t>
                      </a:r>
                    </a:p>
                    <a:p>
                      <a:pPr algn="l" fontAlgn="b"/>
                      <a:endParaRPr lang="en-US" sz="1050" b="0" i="0" u="none" strike="sng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Previous Name: Real-Time ORDC and Reliability Deployment Price Adders and Reserves by SCED Interval</a:t>
                      </a:r>
                    </a:p>
                    <a:p>
                      <a:pPr algn="l" fontAlgn="b"/>
                      <a:endParaRPr lang="en-US" sz="1050" b="0" i="0" u="none" strike="sng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NP6-323-CD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13221</a:t>
                      </a: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Rename, column/XSD changes</a:t>
                      </a:r>
                    </a:p>
                  </a:txBody>
                  <a:tcPr marL="9525" marR="9525" marT="9525" marB="0"/>
                </a:tc>
                <a:tc>
                  <a:txBody>
                    <a:bodyPr/>
                    <a:lstStyle/>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RTRDPA</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RTRDPARUS</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RTRDPARDS</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RTRDPARRS</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RTRDPAECRS</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RTRDPANSS</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RTOLLSL</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RTOLHSL</a:t>
                      </a: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Batch ID</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PRC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RTORPA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RTOFFPA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RTOLCAP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RTOFFCAP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RTOLHSL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RTBP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RTCLRCAP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RTCLRREG</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RTCLRBP</a:t>
                      </a: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RTCLRLSL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RTCLRNS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RTNCLRRRS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RTOLNSRS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RTSCT30HSL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RTOFFNSHSL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RTRUCCST30HSL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RTORDPA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RTOLLASL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RTOHASL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RTNCLRNSCAP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RTNCLRECRS</a:t>
                      </a:r>
                    </a:p>
                  </a:txBody>
                  <a:tcPr marL="9525" marR="9525" marT="9525" marB="0"/>
                </a:tc>
                <a:extLst>
                  <a:ext uri="{0D108BD9-81ED-4DB2-BD59-A6C34878D82A}">
                    <a16:rowId xmlns:a16="http://schemas.microsoft.com/office/drawing/2014/main" val="2460303332"/>
                  </a:ext>
                </a:extLst>
              </a:tr>
              <a:tr h="1051225">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Price Corrections for LMPs by SOG including Price Adders</a:t>
                      </a:r>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NP4-197-M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13045</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Columns/XSD changes</a:t>
                      </a:r>
                    </a:p>
                  </a:txBody>
                  <a:tcPr marL="9525" marR="9525" marT="9525" marB="0"/>
                </a:tc>
                <a:tc>
                  <a:txBody>
                    <a:bodyPr/>
                    <a:lstStyle/>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RTRDPAOriginal</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RTRDPACorrected</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gridSpan="2">
                  <a:txBody>
                    <a:bodyPr/>
                    <a:lstStyle/>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DSTFlag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endParaRPr lang="en-US" sz="1050" b="0" i="0" u="sng"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050" b="0" i="0" u="sng" strike="noStrike" kern="1200" baseline="0" dirty="0">
                          <a:solidFill>
                            <a:srgbClr val="000000"/>
                          </a:solidFill>
                          <a:effectLst/>
                          <a:latin typeface="Segoe UI" panose="020B0502040204020203" pitchFamily="34" charset="0"/>
                          <a:ea typeface="+mn-ea"/>
                          <a:cs typeface="Segoe UI" panose="020B0502040204020203" pitchFamily="34" charset="0"/>
                        </a:rPr>
                        <a:t>Remove in 2026 R3: </a:t>
                      </a: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RTORPAOriginal</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RTORPACorrected</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RTORDPAOriginal</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RTORDPACorrected</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hMerge="1">
                  <a:txBody>
                    <a:bodyPr/>
                    <a:lstStyle/>
                    <a:p>
                      <a:endParaRPr lang="en-US"/>
                    </a:p>
                  </a:txBody>
                  <a:tcPr/>
                </a:tc>
                <a:extLst>
                  <a:ext uri="{0D108BD9-81ED-4DB2-BD59-A6C34878D82A}">
                    <a16:rowId xmlns:a16="http://schemas.microsoft.com/office/drawing/2014/main" val="1248163627"/>
                  </a:ext>
                </a:extLst>
              </a:tr>
              <a:tr h="533400">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LMP By SOG Including Price Adders</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NP6-327-CD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21114</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Columns/XSD changes</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a:t>
                      </a:r>
                    </a:p>
                  </a:txBody>
                  <a:tcPr marL="9525" marR="9525" marT="9525" marB="0"/>
                </a:tc>
                <a:tc gridSpan="2">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RTORPA</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RTORDPA</a:t>
                      </a:r>
                    </a:p>
                  </a:txBody>
                  <a:tcPr marL="9525" marR="9525" marT="9525" marB="0"/>
                </a:tc>
                <a:tc hMerge="1">
                  <a:txBody>
                    <a:bodyPr/>
                    <a:lstStyle/>
                    <a:p>
                      <a:endParaRPr lang="en-US"/>
                    </a:p>
                  </a:txBody>
                  <a:tcPr/>
                </a:tc>
                <a:extLst>
                  <a:ext uri="{0D108BD9-81ED-4DB2-BD59-A6C34878D82A}">
                    <a16:rowId xmlns:a16="http://schemas.microsoft.com/office/drawing/2014/main" val="3115205937"/>
                  </a:ext>
                </a:extLst>
              </a:tr>
            </a:tbl>
          </a:graphicData>
        </a:graphic>
      </p:graphicFrame>
    </p:spTree>
    <p:extLst>
      <p:ext uri="{BB962C8B-B14F-4D97-AF65-F5344CB8AC3E}">
        <p14:creationId xmlns:p14="http://schemas.microsoft.com/office/powerpoint/2010/main" val="1076488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B9DF44-F6D0-6A3D-C64B-5606C89457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FC5984-460E-1525-048B-3B0369CDD2A2}"/>
              </a:ext>
            </a:extLst>
          </p:cNvPr>
          <p:cNvSpPr>
            <a:spLocks noGrp="1"/>
          </p:cNvSpPr>
          <p:nvPr>
            <p:ph type="title"/>
          </p:nvPr>
        </p:nvSpPr>
        <p:spPr>
          <a:xfrm>
            <a:off x="381000" y="243682"/>
            <a:ext cx="8458200" cy="594518"/>
          </a:xfrm>
        </p:spPr>
        <p:txBody>
          <a:bodyPr/>
          <a:lstStyle/>
          <a:p>
            <a:r>
              <a:rPr lang="en-US" dirty="0"/>
              <a:t>CDR Report Impact Summary: RTC Group 3</a:t>
            </a:r>
          </a:p>
        </p:txBody>
      </p:sp>
      <p:sp>
        <p:nvSpPr>
          <p:cNvPr id="4" name="Slide Number Placeholder 3">
            <a:extLst>
              <a:ext uri="{FF2B5EF4-FFF2-40B4-BE49-F238E27FC236}">
                <a16:creationId xmlns:a16="http://schemas.microsoft.com/office/drawing/2014/main" id="{BDE15396-BE79-7997-B661-E9EA98963170}"/>
              </a:ext>
            </a:extLst>
          </p:cNvPr>
          <p:cNvSpPr>
            <a:spLocks noGrp="1"/>
          </p:cNvSpPr>
          <p:nvPr>
            <p:ph type="sldNum" sz="quarter" idx="4"/>
          </p:nvPr>
        </p:nvSpPr>
        <p:spPr/>
        <p:txBody>
          <a:bodyPr/>
          <a:lstStyle/>
          <a:p>
            <a:fld id="{1D93BD3E-1E9A-4970-A6F7-E7AC52762E0C}" type="slidenum">
              <a:rPr lang="en-US" smtClean="0"/>
              <a:pPr/>
              <a:t>31</a:t>
            </a:fld>
            <a:endParaRPr lang="en-US"/>
          </a:p>
        </p:txBody>
      </p:sp>
      <p:graphicFrame>
        <p:nvGraphicFramePr>
          <p:cNvPr id="5" name="Table 4">
            <a:extLst>
              <a:ext uri="{FF2B5EF4-FFF2-40B4-BE49-F238E27FC236}">
                <a16:creationId xmlns:a16="http://schemas.microsoft.com/office/drawing/2014/main" id="{502E9BD6-B06F-BB70-4816-646292350E71}"/>
              </a:ext>
            </a:extLst>
          </p:cNvPr>
          <p:cNvGraphicFramePr>
            <a:graphicFrameLocks noGrp="1"/>
          </p:cNvGraphicFramePr>
          <p:nvPr>
            <p:extLst>
              <p:ext uri="{D42A27DB-BD31-4B8C-83A1-F6EECF244321}">
                <p14:modId xmlns:p14="http://schemas.microsoft.com/office/powerpoint/2010/main" val="2541649164"/>
              </p:ext>
            </p:extLst>
          </p:nvPr>
        </p:nvGraphicFramePr>
        <p:xfrm>
          <a:off x="0" y="914400"/>
          <a:ext cx="9143999" cy="4398645"/>
        </p:xfrm>
        <a:graphic>
          <a:graphicData uri="http://schemas.openxmlformats.org/drawingml/2006/table">
            <a:tbl>
              <a:tblPr firstRow="1" bandRow="1">
                <a:tableStyleId>{5C22544A-7EE6-4342-B048-85BDC9FD1C3A}</a:tableStyleId>
              </a:tblPr>
              <a:tblGrid>
                <a:gridCol w="1293476">
                  <a:extLst>
                    <a:ext uri="{9D8B030D-6E8A-4147-A177-3AD203B41FA5}">
                      <a16:colId xmlns:a16="http://schemas.microsoft.com/office/drawing/2014/main" val="3493791001"/>
                    </a:ext>
                  </a:extLst>
                </a:gridCol>
                <a:gridCol w="1221124">
                  <a:extLst>
                    <a:ext uri="{9D8B030D-6E8A-4147-A177-3AD203B41FA5}">
                      <a16:colId xmlns:a16="http://schemas.microsoft.com/office/drawing/2014/main" val="3353945848"/>
                    </a:ext>
                  </a:extLst>
                </a:gridCol>
                <a:gridCol w="2362200">
                  <a:extLst>
                    <a:ext uri="{9D8B030D-6E8A-4147-A177-3AD203B41FA5}">
                      <a16:colId xmlns:a16="http://schemas.microsoft.com/office/drawing/2014/main" val="3545967936"/>
                    </a:ext>
                  </a:extLst>
                </a:gridCol>
                <a:gridCol w="1905000">
                  <a:extLst>
                    <a:ext uri="{9D8B030D-6E8A-4147-A177-3AD203B41FA5}">
                      <a16:colId xmlns:a16="http://schemas.microsoft.com/office/drawing/2014/main" val="1359018529"/>
                    </a:ext>
                  </a:extLst>
                </a:gridCol>
                <a:gridCol w="2362199">
                  <a:extLst>
                    <a:ext uri="{9D8B030D-6E8A-4147-A177-3AD203B41FA5}">
                      <a16:colId xmlns:a16="http://schemas.microsoft.com/office/drawing/2014/main" val="850890794"/>
                    </a:ext>
                  </a:extLst>
                </a:gridCol>
              </a:tblGrid>
              <a:tr h="0">
                <a:tc>
                  <a:txBody>
                    <a:bodyPr/>
                    <a:lstStyle/>
                    <a:p>
                      <a:r>
                        <a:rPr lang="en-US" sz="1100" dirty="0">
                          <a:latin typeface="Segoe UI" panose="020B0502040204020203" pitchFamily="34" charset="0"/>
                          <a:cs typeface="Segoe UI" panose="020B0502040204020203" pitchFamily="34" charset="0"/>
                        </a:rPr>
                        <a:t>Product</a:t>
                      </a:r>
                    </a:p>
                  </a:txBody>
                  <a:tcPr/>
                </a:tc>
                <a:tc>
                  <a:txBody>
                    <a:bodyPr/>
                    <a:lstStyle/>
                    <a:p>
                      <a:r>
                        <a:rPr lang="en-US" sz="1100" dirty="0">
                          <a:latin typeface="Segoe UI" panose="020B0502040204020203" pitchFamily="34" charset="0"/>
                          <a:cs typeface="Segoe UI" panose="020B0502040204020203" pitchFamily="34" charset="0"/>
                        </a:rPr>
                        <a:t>Change Type/Summary</a:t>
                      </a:r>
                    </a:p>
                  </a:txBody>
                  <a:tcPr/>
                </a:tc>
                <a:tc gridSpan="2">
                  <a:txBody>
                    <a:bodyPr/>
                    <a:lstStyle/>
                    <a:p>
                      <a:r>
                        <a:rPr lang="en-US" sz="1100" dirty="0">
                          <a:latin typeface="Segoe UI" panose="020B0502040204020203" pitchFamily="34" charset="0"/>
                          <a:cs typeface="Segoe UI" panose="020B0502040204020203" pitchFamily="34" charset="0"/>
                        </a:rPr>
                        <a:t>Change Details – New Columns</a:t>
                      </a:r>
                    </a:p>
                  </a:txBody>
                  <a:tcPr/>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Segoe UI" panose="020B0502040204020203" pitchFamily="34" charset="0"/>
                          <a:cs typeface="Segoe UI" panose="020B0502040204020203" pitchFamily="34" charset="0"/>
                        </a:rPr>
                        <a:t>Change Details – Removed Columns</a:t>
                      </a:r>
                    </a:p>
                  </a:txBody>
                  <a:tcPr/>
                </a:tc>
                <a:extLst>
                  <a:ext uri="{0D108BD9-81ED-4DB2-BD59-A6C34878D82A}">
                    <a16:rowId xmlns:a16="http://schemas.microsoft.com/office/drawing/2014/main" val="2808069409"/>
                  </a:ext>
                </a:extLst>
              </a:tr>
              <a:tr h="569907">
                <a:tc>
                  <a:txBody>
                    <a:bodyPr/>
                    <a:lstStyle/>
                    <a:p>
                      <a:pPr algn="l" fontAlgn="b"/>
                      <a:r>
                        <a:rPr lang="en-US" sz="1000" b="1" i="0" u="none" strike="noStrike" baseline="0" dirty="0">
                          <a:solidFill>
                            <a:srgbClr val="000000"/>
                          </a:solidFill>
                          <a:effectLst/>
                          <a:latin typeface="Segoe UI" panose="020B0502040204020203" pitchFamily="34" charset="0"/>
                          <a:cs typeface="Segoe UI" panose="020B0502040204020203" pitchFamily="34" charset="0"/>
                        </a:rPr>
                        <a:t>QSE Ancillary Services Capacity Monitor</a:t>
                      </a:r>
                    </a:p>
                    <a:p>
                      <a:pPr algn="l" fontAlgn="b"/>
                      <a:endParaRPr lang="en-US" sz="100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baseline="0" dirty="0">
                          <a:solidFill>
                            <a:srgbClr val="000000"/>
                          </a:solidFill>
                          <a:effectLst/>
                          <a:latin typeface="Segoe UI" panose="020B0502040204020203" pitchFamily="34" charset="0"/>
                          <a:cs typeface="Segoe UI" panose="020B0502040204020203" pitchFamily="34" charset="0"/>
                        </a:rPr>
                        <a:t>NP8-143-CD | </a:t>
                      </a:r>
                      <a:r>
                        <a:rPr lang="en-US" sz="100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00" b="0" i="0" u="none" strike="noStrike" baseline="0" dirty="0">
                          <a:solidFill>
                            <a:srgbClr val="000000"/>
                          </a:solidFill>
                          <a:effectLst/>
                          <a:latin typeface="Segoe UI" panose="020B0502040204020203" pitchFamily="34" charset="0"/>
                          <a:cs typeface="Segoe UI" panose="020B0502040204020203" pitchFamily="34" charset="0"/>
                        </a:rPr>
                        <a:t> ID: 11025</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ESR logic, column/XSD changes</a:t>
                      </a:r>
                    </a:p>
                  </a:txBody>
                  <a:tcPr marL="9525" marR="9525" marT="9525" marB="0"/>
                </a:tc>
                <a:tc>
                  <a:txBody>
                    <a:bodyPr/>
                    <a:lstStyle/>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RRSPFR_CAPACITY_GENS_ESR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RRS_FFR_NONESR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RRS_FFR_ESR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RRSPFR_AWARD_GEN_ESR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RRS_AWARD_NCLRS </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RRSPFR_AWARD_CLR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RRS_FFR_ALLRES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NSRS_OFFNS_OFFLINEGEN_ONLINEGEN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NSRS_CAPACITY_ESR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NS_AWARD_ONLINE_GEN_W_EOC</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NS_AWARD_W_OS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NS_AWARD_LOADS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NS_AWARD_OFFNS_OFFLINEGEN_ONLINEGEN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NS_AWARD_QSGR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NS_AWARD_ESR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DEPLOYED_REG_UP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DEPLOYED_REG_DN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REG_UP_CAPACITY_ESR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REG_DN_CAPACITY_ESR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REG_UP_AWARD_ALLRES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REG_DN_AWARD_ALLRES</a:t>
                      </a:r>
                    </a:p>
                  </a:txBody>
                  <a:tcPr marL="9525" marR="9525" marT="9525" marB="0"/>
                </a:tc>
                <a:tc>
                  <a:txBody>
                    <a:bodyPr/>
                    <a:lstStyle/>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CAP_W_EO_INCREASE_BP_GEN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CAP_W_EO_DECREASE_BP_GEN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CAP_WO_EO_INCREASE_BP_GEN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CAP_WO_EO_DECREASE_BP_GEN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CAP_W_EO_EB_INCREASE_BP_ESR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CAP_WO_EO_EB_INCREASE_BP_ESR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CAP_W_EO_EB_DECREASE_BP_ESR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CAP_WO_EO_EB_DECREASE_BP_ESR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CAP_INCREASE_BP_5MIN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CAP_DECREASE_BP_5MIN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ECRS_AWARD_GEN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ECRS_AWARD_QS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ECRS_AWARD_CL</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ECRS_AWARD_NCL</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ECRS_AWARD_ESR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ECRS_CAPACITY_ESR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CAPACITY_REGUP_RRS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CAPACITY_REGUP_RRS_ECRS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CAPACITY_REGUP_RRS_ECRS_NS</a:t>
                      </a:r>
                    </a:p>
                    <a:p>
                      <a:endParaRPr lang="en-US" sz="9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RRS_GEN_RES</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RRS_FFR</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RRS_SUM_RES_RESPONSIBILITY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RRS_QSE_RESPONSIBILITY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RRS_RESPONSIBILITY_MET</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NSRS_OFFLINE_GEN_RES</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NSRS_SUM_RES_RESPONSIBILITY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NSRS_QSE_RESPONSIBILITY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NSRS_RESPONSIBILITY_MET</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REG_UP_SUM_RES_RESPONSIBILITY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REG_UP_QSE_RESPONSIBILITY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REG_UP_RESPONSIBILITY_MET</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REG_DOWN_SUM_RES_RESPONSIBILITY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REG_DOWN_QSE_RESPONSIBILITY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REG_DOWN_RESPONSIBILITY_MET</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CAP_W_EO_INCREASE_BP</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CAP_W_EO_DECREASE_BP</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CAP_WO_EO_INCREASE_BP</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CAP_WO_EO_DECREASE_BP</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ECRS_RESP_GN</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ECRS_RESP_QS</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ECRS_RESP_CL</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ECRS_RESP_NCL</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ECRS_SUM_RES_RESP</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ECRS_QSE_RESPONSIBILITY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ECRS_RESPONSIBILITY_MET</a:t>
                      </a:r>
                    </a:p>
                  </a:txBody>
                  <a:tcPr marL="9525" marR="9525" marT="9525" marB="0"/>
                </a:tc>
                <a:extLst>
                  <a:ext uri="{0D108BD9-81ED-4DB2-BD59-A6C34878D82A}">
                    <a16:rowId xmlns:a16="http://schemas.microsoft.com/office/drawing/2014/main" val="2460303332"/>
                  </a:ext>
                </a:extLst>
              </a:tr>
            </a:tbl>
          </a:graphicData>
        </a:graphic>
      </p:graphicFrame>
    </p:spTree>
    <p:extLst>
      <p:ext uri="{BB962C8B-B14F-4D97-AF65-F5344CB8AC3E}">
        <p14:creationId xmlns:p14="http://schemas.microsoft.com/office/powerpoint/2010/main" val="3596635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93CF2D-01CD-3642-422A-623FE7FAA1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C65D26-7EE9-AB42-5BA4-FDE5E75F13BA}"/>
              </a:ext>
            </a:extLst>
          </p:cNvPr>
          <p:cNvSpPr>
            <a:spLocks noGrp="1"/>
          </p:cNvSpPr>
          <p:nvPr>
            <p:ph type="title"/>
          </p:nvPr>
        </p:nvSpPr>
        <p:spPr>
          <a:xfrm>
            <a:off x="381000" y="243682"/>
            <a:ext cx="8458200" cy="594518"/>
          </a:xfrm>
        </p:spPr>
        <p:txBody>
          <a:bodyPr/>
          <a:lstStyle/>
          <a:p>
            <a:r>
              <a:rPr lang="en-US" dirty="0"/>
              <a:t>CDR Report Impact Summary: RTC Group 3</a:t>
            </a:r>
          </a:p>
        </p:txBody>
      </p:sp>
      <p:sp>
        <p:nvSpPr>
          <p:cNvPr id="4" name="Slide Number Placeholder 3">
            <a:extLst>
              <a:ext uri="{FF2B5EF4-FFF2-40B4-BE49-F238E27FC236}">
                <a16:creationId xmlns:a16="http://schemas.microsoft.com/office/drawing/2014/main" id="{805FD141-D408-3C55-A633-36FE71D089F5}"/>
              </a:ext>
            </a:extLst>
          </p:cNvPr>
          <p:cNvSpPr>
            <a:spLocks noGrp="1"/>
          </p:cNvSpPr>
          <p:nvPr>
            <p:ph type="sldNum" sz="quarter" idx="4"/>
          </p:nvPr>
        </p:nvSpPr>
        <p:spPr/>
        <p:txBody>
          <a:bodyPr/>
          <a:lstStyle/>
          <a:p>
            <a:fld id="{1D93BD3E-1E9A-4970-A6F7-E7AC52762E0C}" type="slidenum">
              <a:rPr lang="en-US" smtClean="0"/>
              <a:pPr/>
              <a:t>32</a:t>
            </a:fld>
            <a:endParaRPr lang="en-US"/>
          </a:p>
        </p:txBody>
      </p:sp>
      <p:graphicFrame>
        <p:nvGraphicFramePr>
          <p:cNvPr id="5" name="Table 4">
            <a:extLst>
              <a:ext uri="{FF2B5EF4-FFF2-40B4-BE49-F238E27FC236}">
                <a16:creationId xmlns:a16="http://schemas.microsoft.com/office/drawing/2014/main" id="{316BAB73-6965-81C4-DD76-58C0EA7AAD0A}"/>
              </a:ext>
            </a:extLst>
          </p:cNvPr>
          <p:cNvGraphicFramePr>
            <a:graphicFrameLocks noGrp="1"/>
          </p:cNvGraphicFramePr>
          <p:nvPr>
            <p:extLst>
              <p:ext uri="{D42A27DB-BD31-4B8C-83A1-F6EECF244321}">
                <p14:modId xmlns:p14="http://schemas.microsoft.com/office/powerpoint/2010/main" val="592371309"/>
              </p:ext>
            </p:extLst>
          </p:nvPr>
        </p:nvGraphicFramePr>
        <p:xfrm>
          <a:off x="378124" y="995362"/>
          <a:ext cx="8387752" cy="5437182"/>
        </p:xfrm>
        <a:graphic>
          <a:graphicData uri="http://schemas.openxmlformats.org/drawingml/2006/table">
            <a:tbl>
              <a:tblPr firstRow="1" bandRow="1">
                <a:tableStyleId>{5C22544A-7EE6-4342-B048-85BDC9FD1C3A}</a:tableStyleId>
              </a:tblPr>
              <a:tblGrid>
                <a:gridCol w="2212676">
                  <a:extLst>
                    <a:ext uri="{9D8B030D-6E8A-4147-A177-3AD203B41FA5}">
                      <a16:colId xmlns:a16="http://schemas.microsoft.com/office/drawing/2014/main" val="3493791001"/>
                    </a:ext>
                  </a:extLst>
                </a:gridCol>
                <a:gridCol w="2052804">
                  <a:extLst>
                    <a:ext uri="{9D8B030D-6E8A-4147-A177-3AD203B41FA5}">
                      <a16:colId xmlns:a16="http://schemas.microsoft.com/office/drawing/2014/main" val="1542701904"/>
                    </a:ext>
                  </a:extLst>
                </a:gridCol>
                <a:gridCol w="1503688">
                  <a:extLst>
                    <a:ext uri="{9D8B030D-6E8A-4147-A177-3AD203B41FA5}">
                      <a16:colId xmlns:a16="http://schemas.microsoft.com/office/drawing/2014/main" val="3353945848"/>
                    </a:ext>
                  </a:extLst>
                </a:gridCol>
                <a:gridCol w="2618584">
                  <a:extLst>
                    <a:ext uri="{9D8B030D-6E8A-4147-A177-3AD203B41FA5}">
                      <a16:colId xmlns:a16="http://schemas.microsoft.com/office/drawing/2014/main" val="3545967936"/>
                    </a:ext>
                  </a:extLst>
                </a:gridCol>
              </a:tblGrid>
              <a:tr h="649293">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Segoe UI" panose="020B0502040204020203" pitchFamily="34" charset="0"/>
                          <a:cs typeface="Segoe UI" panose="020B0502040204020203" pitchFamily="34" charset="0"/>
                        </a:rPr>
                        <a:t>Change Type/Summary</a:t>
                      </a:r>
                    </a:p>
                    <a:p>
                      <a:endParaRPr lang="en-US" sz="1200" dirty="0">
                        <a:latin typeface="Segoe UI" panose="020B0502040204020203" pitchFamily="34" charset="0"/>
                        <a:cs typeface="Segoe UI" panose="020B0502040204020203" pitchFamily="34" charset="0"/>
                      </a:endParaRPr>
                    </a:p>
                  </a:txBody>
                  <a:tcPr/>
                </a:tc>
                <a:tc>
                  <a:txBody>
                    <a:bodyPr/>
                    <a:lstStyle/>
                    <a:p>
                      <a:r>
                        <a:rPr lang="en-US" sz="1200" dirty="0">
                          <a:latin typeface="Segoe UI" panose="020B0502040204020203" pitchFamily="34" charset="0"/>
                          <a:cs typeface="Segoe UI" panose="020B0502040204020203" pitchFamily="34" charset="0"/>
                        </a:rPr>
                        <a:t>Change Details – New Columns</a:t>
                      </a:r>
                    </a:p>
                  </a:txBody>
                  <a:tcPr/>
                </a:tc>
                <a:tc>
                  <a:txBody>
                    <a:bodyPr/>
                    <a:lstStyle/>
                    <a:p>
                      <a:r>
                        <a:rPr lang="en-US" sz="1200" dirty="0">
                          <a:latin typeface="Segoe UI" panose="020B0502040204020203" pitchFamily="34" charset="0"/>
                          <a:cs typeface="Segoe UI" panose="020B0502040204020203" pitchFamily="34" charset="0"/>
                        </a:rPr>
                        <a:t>Change Details – Removed Columns</a:t>
                      </a:r>
                    </a:p>
                  </a:txBody>
                  <a:tcPr/>
                </a:tc>
                <a:extLst>
                  <a:ext uri="{0D108BD9-81ED-4DB2-BD59-A6C34878D82A}">
                    <a16:rowId xmlns:a16="http://schemas.microsoft.com/office/drawing/2014/main" val="2808069409"/>
                  </a:ext>
                </a:extLst>
              </a:tr>
              <a:tr h="569907">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DAM Aggregate Credit Exposure</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NP4-411-CD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13096</a:t>
                      </a: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ESR logic, column/XSD changes</a:t>
                      </a:r>
                    </a:p>
                  </a:txBody>
                  <a:tcPr marL="9525" marR="9525" marT="9525" marB="0"/>
                </a:tc>
                <a:tc>
                  <a:txBody>
                    <a:bodyPr/>
                    <a:lstStyle/>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EBOC</a:t>
                      </a: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ASOnly</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1213470447"/>
                  </a:ext>
                </a:extLst>
              </a:tr>
              <a:tr h="569907">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DAM Total Energy Sold</a:t>
                      </a:r>
                    </a:p>
                    <a:p>
                      <a:pPr algn="l" fontAlgn="b"/>
                      <a:endParaRPr lang="en-US" sz="1050" b="1"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NP4-193-CD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12334</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ESR logic, calc changes, column/XSD changes</a:t>
                      </a:r>
                    </a:p>
                  </a:txBody>
                  <a:tcPr marL="9525" marR="9525" marT="9525" marB="0"/>
                </a:tc>
                <a:tc>
                  <a:txBody>
                    <a:bodyPr/>
                    <a:lstStyle/>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RepeatedHourFlag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DSTFlag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2460303332"/>
                  </a:ext>
                </a:extLst>
              </a:tr>
              <a:tr h="569907">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DAM Total Energy Purchased</a:t>
                      </a:r>
                    </a:p>
                    <a:p>
                      <a:pPr algn="l" fontAlgn="b"/>
                      <a:endParaRPr lang="en-US" sz="1050" b="1"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NP4-192-CD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12333</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ESR logic, calc changes, column/XSD changes</a:t>
                      </a:r>
                    </a:p>
                    <a:p>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RepeatedHourFlag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DSTFlag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1859374028"/>
                  </a:ext>
                </a:extLst>
              </a:tr>
              <a:tr h="890960">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DAM Aggregated Ancillary Service Offer Curve</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Previous Name: Aggregated Ancillary Service Offer Curve</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NP4-19-CD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12330</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Rename Only</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p>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3716034264"/>
                  </a:ext>
                </a:extLst>
              </a:tr>
              <a:tr h="609600">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Hourly RUC Online in SCED Offline in COP Report</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NP3-764-CD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15753</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Backend Change:  Filter Status</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extLst>
                  <a:ext uri="{0D108BD9-81ED-4DB2-BD59-A6C34878D82A}">
                    <a16:rowId xmlns:a16="http://schemas.microsoft.com/office/drawing/2014/main" val="3115205937"/>
                  </a:ext>
                </a:extLst>
              </a:tr>
              <a:tr h="609600">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Hourly Resource Outage Capacity</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NP3-233-CD | 13103</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Backend Change:  Filter Status, ESR Logic</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extLst>
                  <a:ext uri="{0D108BD9-81ED-4DB2-BD59-A6C34878D82A}">
                    <a16:rowId xmlns:a16="http://schemas.microsoft.com/office/drawing/2014/main" val="1616047397"/>
                  </a:ext>
                </a:extLst>
              </a:tr>
              <a:tr h="609600">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Hourly Real-Time Load vs Actual </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GEN-55-CD | 13499</a:t>
                      </a:r>
                    </a:p>
                  </a:txBody>
                  <a:tcPr marL="9525" marR="9525" marT="9525"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Backend Change:  Filter Status</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extLst>
                  <a:ext uri="{0D108BD9-81ED-4DB2-BD59-A6C34878D82A}">
                    <a16:rowId xmlns:a16="http://schemas.microsoft.com/office/drawing/2014/main" val="1159869679"/>
                  </a:ext>
                </a:extLst>
              </a:tr>
            </a:tbl>
          </a:graphicData>
        </a:graphic>
      </p:graphicFrame>
    </p:spTree>
    <p:extLst>
      <p:ext uri="{BB962C8B-B14F-4D97-AF65-F5344CB8AC3E}">
        <p14:creationId xmlns:p14="http://schemas.microsoft.com/office/powerpoint/2010/main" val="28183823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4EB3DF-27D9-1307-7941-CEA41CC5E6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3D9CC8-43D4-5B10-1A5D-2D1B34287A74}"/>
              </a:ext>
            </a:extLst>
          </p:cNvPr>
          <p:cNvSpPr>
            <a:spLocks noGrp="1"/>
          </p:cNvSpPr>
          <p:nvPr>
            <p:ph type="title"/>
          </p:nvPr>
        </p:nvSpPr>
        <p:spPr>
          <a:xfrm>
            <a:off x="381000" y="243682"/>
            <a:ext cx="8458200" cy="594518"/>
          </a:xfrm>
        </p:spPr>
        <p:txBody>
          <a:bodyPr/>
          <a:lstStyle/>
          <a:p>
            <a:r>
              <a:rPr lang="en-US" dirty="0"/>
              <a:t>CDR Report Impact Summary: RTC Group 3</a:t>
            </a:r>
          </a:p>
        </p:txBody>
      </p:sp>
      <p:sp>
        <p:nvSpPr>
          <p:cNvPr id="4" name="Slide Number Placeholder 3">
            <a:extLst>
              <a:ext uri="{FF2B5EF4-FFF2-40B4-BE49-F238E27FC236}">
                <a16:creationId xmlns:a16="http://schemas.microsoft.com/office/drawing/2014/main" id="{1451D090-EC30-BCD8-29A8-B8DDC7F23393}"/>
              </a:ext>
            </a:extLst>
          </p:cNvPr>
          <p:cNvSpPr>
            <a:spLocks noGrp="1"/>
          </p:cNvSpPr>
          <p:nvPr>
            <p:ph type="sldNum" sz="quarter" idx="4"/>
          </p:nvPr>
        </p:nvSpPr>
        <p:spPr/>
        <p:txBody>
          <a:bodyPr/>
          <a:lstStyle/>
          <a:p>
            <a:fld id="{1D93BD3E-1E9A-4970-A6F7-E7AC52762E0C}" type="slidenum">
              <a:rPr lang="en-US" smtClean="0"/>
              <a:pPr/>
              <a:t>33</a:t>
            </a:fld>
            <a:endParaRPr lang="en-US"/>
          </a:p>
        </p:txBody>
      </p:sp>
      <p:sp>
        <p:nvSpPr>
          <p:cNvPr id="3" name="TextBox 2">
            <a:extLst>
              <a:ext uri="{FF2B5EF4-FFF2-40B4-BE49-F238E27FC236}">
                <a16:creationId xmlns:a16="http://schemas.microsoft.com/office/drawing/2014/main" id="{B67BDA52-D5C2-2147-48FD-7C29DFB07F20}"/>
              </a:ext>
            </a:extLst>
          </p:cNvPr>
          <p:cNvSpPr txBox="1"/>
          <p:nvPr/>
        </p:nvSpPr>
        <p:spPr>
          <a:xfrm>
            <a:off x="457200" y="759748"/>
            <a:ext cx="3048000" cy="523220"/>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Go-Live – Remove</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3 (9 Report Removals)</a:t>
            </a:r>
          </a:p>
        </p:txBody>
      </p:sp>
      <p:graphicFrame>
        <p:nvGraphicFramePr>
          <p:cNvPr id="6" name="Table 5">
            <a:extLst>
              <a:ext uri="{FF2B5EF4-FFF2-40B4-BE49-F238E27FC236}">
                <a16:creationId xmlns:a16="http://schemas.microsoft.com/office/drawing/2014/main" id="{C6D3F415-3089-D4DC-DF81-5ABAFAA684E9}"/>
              </a:ext>
            </a:extLst>
          </p:cNvPr>
          <p:cNvGraphicFramePr>
            <a:graphicFrameLocks noGrp="1"/>
          </p:cNvGraphicFramePr>
          <p:nvPr>
            <p:extLst>
              <p:ext uri="{D42A27DB-BD31-4B8C-83A1-F6EECF244321}">
                <p14:modId xmlns:p14="http://schemas.microsoft.com/office/powerpoint/2010/main" val="3382963514"/>
              </p:ext>
            </p:extLst>
          </p:nvPr>
        </p:nvGraphicFramePr>
        <p:xfrm>
          <a:off x="1899611" y="1282968"/>
          <a:ext cx="5344777" cy="4886661"/>
        </p:xfrm>
        <a:graphic>
          <a:graphicData uri="http://schemas.openxmlformats.org/drawingml/2006/table">
            <a:tbl>
              <a:tblPr firstRow="1" bandRow="1">
                <a:tableStyleId>{5C22544A-7EE6-4342-B048-85BDC9FD1C3A}</a:tableStyleId>
              </a:tblPr>
              <a:tblGrid>
                <a:gridCol w="5344777">
                  <a:extLst>
                    <a:ext uri="{9D8B030D-6E8A-4147-A177-3AD203B41FA5}">
                      <a16:colId xmlns:a16="http://schemas.microsoft.com/office/drawing/2014/main" val="1622747754"/>
                    </a:ext>
                  </a:extLst>
                </a:gridCol>
              </a:tblGrid>
              <a:tr h="277196">
                <a:tc>
                  <a:txBody>
                    <a:bodyPr/>
                    <a:lstStyle/>
                    <a:p>
                      <a:r>
                        <a:rPr lang="en-US" sz="1100" dirty="0">
                          <a:latin typeface="Segoe UI" panose="020B0502040204020203" pitchFamily="34" charset="0"/>
                          <a:cs typeface="Segoe UI" panose="020B0502040204020203" pitchFamily="34" charset="0"/>
                        </a:rPr>
                        <a:t>Report Removals– Summary Info</a:t>
                      </a:r>
                    </a:p>
                  </a:txBody>
                  <a:tcPr/>
                </a:tc>
                <a:extLst>
                  <a:ext uri="{0D108BD9-81ED-4DB2-BD59-A6C34878D82A}">
                    <a16:rowId xmlns:a16="http://schemas.microsoft.com/office/drawing/2014/main" val="3091875541"/>
                  </a:ext>
                </a:extLst>
              </a:tr>
              <a:tr h="54527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Group Assignments for Load Resources Providing RRS and ECRS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NP6-552-CD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10041 | Certified for QSEs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Last Run Date: 12/3/25 for the 12/4 DRUC</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extLst>
                  <a:ext uri="{0D108BD9-81ED-4DB2-BD59-A6C34878D82A}">
                    <a16:rowId xmlns:a16="http://schemas.microsoft.com/office/drawing/2014/main" val="4007844560"/>
                  </a:ext>
                </a:extLst>
              </a:tr>
              <a:tr h="48917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Group Assignments for NCLRs and Off-Line Generation Resources Participating in NSRS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NP6-577-CD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21939 | Certified for QSEs</a:t>
                      </a:r>
                    </a:p>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Segoe UI" panose="020B0502040204020203" pitchFamily="34" charset="0"/>
                          <a:cs typeface="Segoe UI" panose="020B0502040204020203" pitchFamily="34" charset="0"/>
                        </a:rPr>
                        <a:t>Last Run Date: 12/3/25 for the 12/4 DRUC</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extLst>
                  <a:ext uri="{0D108BD9-81ED-4DB2-BD59-A6C34878D82A}">
                    <a16:rowId xmlns:a16="http://schemas.microsoft.com/office/drawing/2014/main" val="227915285"/>
                  </a:ext>
                </a:extLst>
              </a:tr>
              <a:tr h="5706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Total Ancillary Service Offers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NP4-179-CD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12327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Last Run Date: 12/3/25 for the 12/4 DAM</a:t>
                      </a:r>
                      <a:endParaRPr lang="en-US" sz="1050" b="0" i="0" kern="1200" dirty="0">
                        <a:solidFill>
                          <a:schemeClr val="dk1"/>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3057857268"/>
                  </a:ext>
                </a:extLst>
              </a:tr>
              <a:tr h="48917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Resource AS Supply Insufficiency at 1430</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NP8-142-CD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10052 | Secure</a:t>
                      </a:r>
                    </a:p>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Segoe UI" panose="020B0502040204020203" pitchFamily="34" charset="0"/>
                          <a:cs typeface="Segoe UI" panose="020B0502040204020203" pitchFamily="34" charset="0"/>
                        </a:rPr>
                        <a:t>Last Run Date: 12/3/25 for the 12/4 DAM</a:t>
                      </a:r>
                      <a:endParaRPr lang="en-US" sz="1000" b="0" i="0" kern="1200" dirty="0">
                        <a:solidFill>
                          <a:schemeClr val="dk1"/>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831881734"/>
                  </a:ext>
                </a:extLst>
              </a:tr>
              <a:tr h="5706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SASM Aggregated Ancillary Service Offer Curve</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NP6-913-CD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12350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Last Run Date: 12/5/25</a:t>
                      </a:r>
                      <a:endParaRPr lang="en-US" sz="1050" b="0" i="0" kern="1200" dirty="0">
                        <a:solidFill>
                          <a:schemeClr val="dk1"/>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1010803477"/>
                  </a:ext>
                </a:extLst>
              </a:tr>
              <a:tr h="48917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Total Ancillary Service Procured in SASM</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NP6-655-CD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12343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Segoe UI" panose="020B0502040204020203" pitchFamily="34" charset="0"/>
                          <a:cs typeface="Segoe UI" panose="020B0502040204020203" pitchFamily="34" charset="0"/>
                        </a:rPr>
                        <a:t>Last Run Date: 12/3/25</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1205039281"/>
                  </a:ext>
                </a:extLst>
              </a:tr>
              <a:tr h="48917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SASM MCPC by Ancillary Service Type</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NP6-569-CD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12341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Segoe UI" panose="020B0502040204020203" pitchFamily="34" charset="0"/>
                          <a:cs typeface="Segoe UI" panose="020B0502040204020203" pitchFamily="34" charset="0"/>
                        </a:rPr>
                        <a:t>Last Run Date: 12/3/25</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864306238"/>
                  </a:ext>
                </a:extLst>
              </a:tr>
              <a:tr h="48305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SASM Undeliverable and Failed to Provide AS Capacity</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NP6-482-CD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13097 | Certified for QSEs</a:t>
                      </a:r>
                    </a:p>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Segoe UI" panose="020B0502040204020203" pitchFamily="34" charset="0"/>
                          <a:cs typeface="Segoe UI" panose="020B0502040204020203" pitchFamily="34" charset="0"/>
                        </a:rPr>
                        <a:t>Last Run Date: 12/3/25</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93739221"/>
                  </a:ext>
                </a:extLst>
              </a:tr>
              <a:tr h="48305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SASM Price Corrections: MCPC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NP4-198-M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13046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Segoe UI" panose="020B0502040204020203" pitchFamily="34" charset="0"/>
                          <a:cs typeface="Segoe UI" panose="020B0502040204020203" pitchFamily="34" charset="0"/>
                        </a:rPr>
                        <a:t>Last Run Date: 2026</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946927856"/>
                  </a:ext>
                </a:extLst>
              </a:tr>
            </a:tbl>
          </a:graphicData>
        </a:graphic>
      </p:graphicFrame>
    </p:spTree>
    <p:extLst>
      <p:ext uri="{BB962C8B-B14F-4D97-AF65-F5344CB8AC3E}">
        <p14:creationId xmlns:p14="http://schemas.microsoft.com/office/powerpoint/2010/main" val="2709173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1B281E-1014-2020-B451-9DB497CDE5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24F68D-E39F-66DC-9C09-9BC9F0F5C1BA}"/>
              </a:ext>
            </a:extLst>
          </p:cNvPr>
          <p:cNvSpPr>
            <a:spLocks noGrp="1"/>
          </p:cNvSpPr>
          <p:nvPr>
            <p:ph type="title"/>
          </p:nvPr>
        </p:nvSpPr>
        <p:spPr>
          <a:xfrm>
            <a:off x="381000" y="243682"/>
            <a:ext cx="8458200" cy="694285"/>
          </a:xfrm>
        </p:spPr>
        <p:txBody>
          <a:bodyPr/>
          <a:lstStyle/>
          <a:p>
            <a:r>
              <a:rPr lang="en-US" dirty="0"/>
              <a:t>Public Dashboard Summary </a:t>
            </a:r>
          </a:p>
        </p:txBody>
      </p:sp>
      <p:sp>
        <p:nvSpPr>
          <p:cNvPr id="4" name="Slide Number Placeholder 3">
            <a:extLst>
              <a:ext uri="{FF2B5EF4-FFF2-40B4-BE49-F238E27FC236}">
                <a16:creationId xmlns:a16="http://schemas.microsoft.com/office/drawing/2014/main" id="{A8D098C8-475A-18F4-04B2-A80EF412E642}"/>
              </a:ext>
            </a:extLst>
          </p:cNvPr>
          <p:cNvSpPr>
            <a:spLocks noGrp="1"/>
          </p:cNvSpPr>
          <p:nvPr>
            <p:ph type="sldNum" sz="quarter" idx="4"/>
          </p:nvPr>
        </p:nvSpPr>
        <p:spPr/>
        <p:txBody>
          <a:bodyPr/>
          <a:lstStyle/>
          <a:p>
            <a:fld id="{1D93BD3E-1E9A-4970-A6F7-E7AC52762E0C}" type="slidenum">
              <a:rPr lang="en-US" smtClean="0"/>
              <a:pPr/>
              <a:t>34</a:t>
            </a:fld>
            <a:endParaRPr lang="en-US"/>
          </a:p>
        </p:txBody>
      </p:sp>
      <p:sp>
        <p:nvSpPr>
          <p:cNvPr id="5" name="Content Placeholder 2">
            <a:extLst>
              <a:ext uri="{FF2B5EF4-FFF2-40B4-BE49-F238E27FC236}">
                <a16:creationId xmlns:a16="http://schemas.microsoft.com/office/drawing/2014/main" id="{6F5F7723-FA3C-5B31-DE71-F8D39511A10D}"/>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7" name="Content Placeholder 6">
            <a:extLst>
              <a:ext uri="{FF2B5EF4-FFF2-40B4-BE49-F238E27FC236}">
                <a16:creationId xmlns:a16="http://schemas.microsoft.com/office/drawing/2014/main" id="{BD9B7A2B-5089-AE87-EBF3-2D16E7845EF2}"/>
              </a:ext>
            </a:extLst>
          </p:cNvPr>
          <p:cNvSpPr txBox="1">
            <a:spLocks noGrp="1"/>
          </p:cNvSpPr>
          <p:nvPr>
            <p:ph idx="1"/>
          </p:nvPr>
        </p:nvSpPr>
        <p:spPr>
          <a:xfrm>
            <a:off x="381000" y="1244600"/>
            <a:ext cx="8534400" cy="263456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Changes implemented at Go-Live</a:t>
            </a:r>
          </a:p>
          <a:p>
            <a:pPr marL="285750" indent="-285750"/>
            <a:r>
              <a:rPr lang="en-US" sz="1400" dirty="0">
                <a:latin typeface="Segoe UI" panose="020B0502040204020203" pitchFamily="34" charset="0"/>
                <a:cs typeface="Segoe UI" panose="020B0502040204020203" pitchFamily="34" charset="0"/>
              </a:rPr>
              <a:t>13 Displays/Dashboards in total</a:t>
            </a:r>
          </a:p>
          <a:p>
            <a:pPr marL="285750" indent="-285750"/>
            <a:r>
              <a:rPr lang="en-US" sz="1400" dirty="0">
                <a:latin typeface="Segoe UI" panose="020B0502040204020203" pitchFamily="34" charset="0"/>
                <a:cs typeface="Segoe UI" panose="020B0502040204020203" pitchFamily="34" charset="0"/>
              </a:rPr>
              <a:t>1 New Display</a:t>
            </a:r>
          </a:p>
          <a:p>
            <a:pPr marL="285750" indent="-285750"/>
            <a:r>
              <a:rPr lang="en-US" sz="1400" dirty="0">
                <a:latin typeface="Segoe UI" panose="020B0502040204020203" pitchFamily="34" charset="0"/>
                <a:cs typeface="Segoe UI" panose="020B0502040204020203" pitchFamily="34" charset="0"/>
              </a:rPr>
              <a:t>12 Modified Displays/Dashboards</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Dec 2025</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Detailed display/dashboard changes are captured in the following slides</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1865971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5675E-B044-42BD-AA59-7BF26446D100}"/>
              </a:ext>
            </a:extLst>
          </p:cNvPr>
          <p:cNvSpPr>
            <a:spLocks noGrp="1"/>
          </p:cNvSpPr>
          <p:nvPr>
            <p:ph type="title"/>
          </p:nvPr>
        </p:nvSpPr>
        <p:spPr>
          <a:xfrm>
            <a:off x="381000" y="243682"/>
            <a:ext cx="8686800" cy="594518"/>
          </a:xfrm>
        </p:spPr>
        <p:txBody>
          <a:bodyPr/>
          <a:lstStyle/>
          <a:p>
            <a:r>
              <a:rPr lang="en-US" dirty="0"/>
              <a:t>Public Dashboard Impact Summary: RTC Go-Live</a:t>
            </a:r>
          </a:p>
        </p:txBody>
      </p:sp>
      <p:graphicFrame>
        <p:nvGraphicFramePr>
          <p:cNvPr id="6" name="Table 6">
            <a:extLst>
              <a:ext uri="{FF2B5EF4-FFF2-40B4-BE49-F238E27FC236}">
                <a16:creationId xmlns:a16="http://schemas.microsoft.com/office/drawing/2014/main" id="{3B33DA6E-E7F9-47DA-B238-DFE114FEA727}"/>
              </a:ext>
            </a:extLst>
          </p:cNvPr>
          <p:cNvGraphicFramePr>
            <a:graphicFrameLocks noGrp="1"/>
          </p:cNvGraphicFramePr>
          <p:nvPr>
            <p:ph idx="1"/>
            <p:extLst>
              <p:ext uri="{D42A27DB-BD31-4B8C-83A1-F6EECF244321}">
                <p14:modId xmlns:p14="http://schemas.microsoft.com/office/powerpoint/2010/main" val="56843225"/>
              </p:ext>
            </p:extLst>
          </p:nvPr>
        </p:nvGraphicFramePr>
        <p:xfrm>
          <a:off x="228600" y="914400"/>
          <a:ext cx="8686800" cy="4852035"/>
        </p:xfrm>
        <a:graphic>
          <a:graphicData uri="http://schemas.openxmlformats.org/drawingml/2006/table">
            <a:tbl>
              <a:tblPr firstRow="1" bandRow="1">
                <a:tableStyleId>{5C22544A-7EE6-4342-B048-85BDC9FD1C3A}</a:tableStyleId>
              </a:tblPr>
              <a:tblGrid>
                <a:gridCol w="3179990">
                  <a:extLst>
                    <a:ext uri="{9D8B030D-6E8A-4147-A177-3AD203B41FA5}">
                      <a16:colId xmlns:a16="http://schemas.microsoft.com/office/drawing/2014/main" val="1446383811"/>
                    </a:ext>
                  </a:extLst>
                </a:gridCol>
                <a:gridCol w="1422289">
                  <a:extLst>
                    <a:ext uri="{9D8B030D-6E8A-4147-A177-3AD203B41FA5}">
                      <a16:colId xmlns:a16="http://schemas.microsoft.com/office/drawing/2014/main" val="617713397"/>
                    </a:ext>
                  </a:extLst>
                </a:gridCol>
                <a:gridCol w="4084521">
                  <a:extLst>
                    <a:ext uri="{9D8B030D-6E8A-4147-A177-3AD203B41FA5}">
                      <a16:colId xmlns:a16="http://schemas.microsoft.com/office/drawing/2014/main" val="3147703138"/>
                    </a:ext>
                  </a:extLst>
                </a:gridCol>
              </a:tblGrid>
              <a:tr h="370840">
                <a:tc>
                  <a:txBody>
                    <a:bodyPr/>
                    <a:lstStyle/>
                    <a:p>
                      <a:r>
                        <a:rPr lang="en-US" sz="1600" dirty="0">
                          <a:latin typeface="Segoe UI" panose="020B0502040204020203" pitchFamily="34" charset="0"/>
                          <a:cs typeface="Segoe UI" panose="020B0502040204020203" pitchFamily="34" charset="0"/>
                        </a:rPr>
                        <a:t>Product</a:t>
                      </a:r>
                    </a:p>
                  </a:txBody>
                  <a:tcPr/>
                </a:tc>
                <a:tc>
                  <a:txBody>
                    <a:bodyPr/>
                    <a:lstStyle/>
                    <a:p>
                      <a:r>
                        <a:rPr lang="en-US" sz="1600" dirty="0">
                          <a:latin typeface="Segoe UI" panose="020B0502040204020203" pitchFamily="34" charset="0"/>
                          <a:cs typeface="Segoe UI" panose="020B0502040204020203" pitchFamily="34" charset="0"/>
                        </a:rPr>
                        <a:t>Change Type</a:t>
                      </a:r>
                    </a:p>
                  </a:txBody>
                  <a:tcPr/>
                </a:tc>
                <a:tc>
                  <a:txBody>
                    <a:bodyPr/>
                    <a:lstStyle/>
                    <a:p>
                      <a:r>
                        <a:rPr lang="en-US" sz="16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Real-Time Clearing Prices for Capacity by SCED Interval  Display</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New graph: SCED Timestamp and AS Type MCPC Values</a:t>
                      </a:r>
                    </a:p>
                  </a:txBody>
                  <a:tcPr marL="9525" marR="9525" marT="9525" marB="0" anchor="b"/>
                </a:tc>
                <a:extLst>
                  <a:ext uri="{0D108BD9-81ED-4DB2-BD59-A6C34878D82A}">
                    <a16:rowId xmlns:a16="http://schemas.microsoft.com/office/drawing/2014/main" val="1848829606"/>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Capacity Available to SCED Dashboard</a:t>
                      </a:r>
                    </a:p>
                  </a:txBody>
                  <a:tcPr marL="9525" marR="9525" marT="9525" marB="0" anchor="b"/>
                </a:tc>
                <a:tc>
                  <a:txBody>
                    <a:bodyPr/>
                    <a:lstStyle/>
                    <a:p>
                      <a:pPr algn="l" fontAlgn="b"/>
                      <a:r>
                        <a:rPr lang="en-US" sz="1200" b="0" i="0" u="none" strike="noStrike">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Updated graph - replace HASL/LASL with HSL/LSL</a:t>
                      </a:r>
                    </a:p>
                  </a:txBody>
                  <a:tcPr marL="9525" marR="9525" marT="9525" marB="0" anchor="b"/>
                </a:tc>
                <a:extLst>
                  <a:ext uri="{0D108BD9-81ED-4DB2-BD59-A6C34878D82A}">
                    <a16:rowId xmlns:a16="http://schemas.microsoft.com/office/drawing/2014/main" val="868495255"/>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Real-Time LMPs for Latest SCED Run Display</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Update Price Adder calculations and references: RTORDPA/RTRDPA</a:t>
                      </a:r>
                    </a:p>
                  </a:txBody>
                  <a:tcPr marL="9525" marR="9525" marT="9525" marB="0" anchor="b"/>
                </a:tc>
                <a:extLst>
                  <a:ext uri="{0D108BD9-81ED-4DB2-BD59-A6C34878D82A}">
                    <a16:rowId xmlns:a16="http://schemas.microsoft.com/office/drawing/2014/main" val="1433585693"/>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Real-Time LMPs for Load Zones and Trading Hubs Display</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Update Price Adder calculations and references: RTORDPA/RTRDPA</a:t>
                      </a:r>
                    </a:p>
                  </a:txBody>
                  <a:tcPr marL="9525" marR="9525" marT="9525" marB="0" anchor="b"/>
                </a:tc>
                <a:extLst>
                  <a:ext uri="{0D108BD9-81ED-4DB2-BD59-A6C34878D82A}">
                    <a16:rowId xmlns:a16="http://schemas.microsoft.com/office/drawing/2014/main" val="2774701104"/>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RTD Indicative LMPs by Load Zones or Hubs Display</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UI text changes, Update Price Adder calculations and references: RTORDPA/RTRDPA</a:t>
                      </a:r>
                    </a:p>
                  </a:txBody>
                  <a:tcPr marL="9525" marR="9525" marT="9525" marB="0" anchor="b"/>
                </a:tc>
                <a:extLst>
                  <a:ext uri="{0D108BD9-81ED-4DB2-BD59-A6C34878D82A}">
                    <a16:rowId xmlns:a16="http://schemas.microsoft.com/office/drawing/2014/main" val="1364868925"/>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Real-Time Locational Prices (LMP Contour Map): LMPs</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UI text changes, Update Price Adder calculations and references: RTORDPA/RTRDPA</a:t>
                      </a:r>
                    </a:p>
                  </a:txBody>
                  <a:tcPr marL="9525" marR="9525" marT="9525" marB="0" anchor="b"/>
                </a:tc>
                <a:extLst>
                  <a:ext uri="{0D108BD9-81ED-4DB2-BD59-A6C34878D82A}">
                    <a16:rowId xmlns:a16="http://schemas.microsoft.com/office/drawing/2014/main" val="374469032"/>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Real-Time Settlement Point Prices Display</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UI text changes, Update Price Adder calculations and references: RTORDPA/RTRDPA</a:t>
                      </a:r>
                    </a:p>
                  </a:txBody>
                  <a:tcPr marL="9525" marR="9525" marT="9525" marB="0" anchor="b"/>
                </a:tc>
                <a:extLst>
                  <a:ext uri="{0D108BD9-81ED-4DB2-BD59-A6C34878D82A}">
                    <a16:rowId xmlns:a16="http://schemas.microsoft.com/office/drawing/2014/main" val="2906727875"/>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Ancillary Services Dashboard</a:t>
                      </a:r>
                    </a:p>
                  </a:txBody>
                  <a:tcPr marL="9525" marR="9525" marT="9525" marB="0" anchor="b"/>
                </a:tc>
                <a:tc>
                  <a:txBody>
                    <a:bodyPr/>
                    <a:lstStyle/>
                    <a:p>
                      <a:pPr algn="l" fontAlgn="b"/>
                      <a:r>
                        <a:rPr lang="en-US" sz="1200" b="0" i="0" u="none" strike="noStrike">
                          <a:solidFill>
                            <a:srgbClr val="000000"/>
                          </a:solidFill>
                          <a:effectLst/>
                          <a:latin typeface="Segoe UI" panose="020B0502040204020203" pitchFamily="34" charset="0"/>
                          <a:cs typeface="Segoe UI" panose="020B0502040204020203" pitchFamily="34" charset="0"/>
                        </a:rPr>
                        <a:t>Backend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Backend </a:t>
                      </a:r>
                      <a:r>
                        <a:rPr lang="en-US" sz="1200" b="0" i="0" u="none" strike="noStrike" dirty="0" err="1">
                          <a:solidFill>
                            <a:srgbClr val="000000"/>
                          </a:solidFill>
                          <a:effectLst/>
                          <a:latin typeface="Segoe UI" panose="020B0502040204020203" pitchFamily="34" charset="0"/>
                          <a:cs typeface="Segoe UI" panose="020B0502040204020203" pitchFamily="34" charset="0"/>
                        </a:rPr>
                        <a:t>sql</a:t>
                      </a:r>
                      <a:r>
                        <a:rPr lang="en-US" sz="1200" b="0" i="0" u="none" strike="noStrike" dirty="0">
                          <a:solidFill>
                            <a:srgbClr val="000000"/>
                          </a:solidFill>
                          <a:effectLst/>
                          <a:latin typeface="Segoe UI" panose="020B0502040204020203" pitchFamily="34" charset="0"/>
                          <a:cs typeface="Segoe UI" panose="020B0502040204020203" pitchFamily="34" charset="0"/>
                        </a:rPr>
                        <a:t> change based on ASCAPMON data changes</a:t>
                      </a:r>
                    </a:p>
                  </a:txBody>
                  <a:tcPr marL="9525" marR="9525" marT="9525" marB="0" anchor="b"/>
                </a:tc>
                <a:extLst>
                  <a:ext uri="{0D108BD9-81ED-4DB2-BD59-A6C34878D82A}">
                    <a16:rowId xmlns:a16="http://schemas.microsoft.com/office/drawing/2014/main" val="4193032160"/>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Supply &amp; Demand Dashboard</a:t>
                      </a:r>
                    </a:p>
                  </a:txBody>
                  <a:tcPr marL="9525" marR="9525" marT="9525" marB="0" anchor="b"/>
                </a:tc>
                <a:tc>
                  <a:txBody>
                    <a:bodyPr/>
                    <a:lstStyle/>
                    <a:p>
                      <a:pPr algn="l" fontAlgn="b"/>
                      <a:r>
                        <a:rPr lang="en-US" sz="1200" b="0" i="0" u="none" strike="noStrike">
                          <a:solidFill>
                            <a:srgbClr val="000000"/>
                          </a:solidFill>
                          <a:effectLst/>
                          <a:latin typeface="Segoe UI" panose="020B0502040204020203" pitchFamily="34" charset="0"/>
                          <a:cs typeface="Segoe UI" panose="020B0502040204020203" pitchFamily="34" charset="0"/>
                        </a:rPr>
                        <a:t>Backend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Filter update for status changes</a:t>
                      </a:r>
                    </a:p>
                  </a:txBody>
                  <a:tcPr marL="9525" marR="9525" marT="9525" marB="0" anchor="b"/>
                </a:tc>
                <a:extLst>
                  <a:ext uri="{0D108BD9-81ED-4DB2-BD59-A6C34878D82A}">
                    <a16:rowId xmlns:a16="http://schemas.microsoft.com/office/drawing/2014/main" val="527266158"/>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Real-Time System Conditions Dashboard</a:t>
                      </a:r>
                    </a:p>
                  </a:txBody>
                  <a:tcPr marL="9525" marR="9525" marT="9525" marB="0" anchor="b"/>
                </a:tc>
                <a:tc>
                  <a:txBody>
                    <a:bodyPr/>
                    <a:lstStyle/>
                    <a:p>
                      <a:pPr algn="l" fontAlgn="b"/>
                      <a:r>
                        <a:rPr lang="en-US" sz="1200" b="0" i="0" u="none" strike="noStrike">
                          <a:solidFill>
                            <a:srgbClr val="000000"/>
                          </a:solidFill>
                          <a:effectLst/>
                          <a:latin typeface="Segoe UI" panose="020B0502040204020203" pitchFamily="34" charset="0"/>
                          <a:cs typeface="Segoe UI" panose="020B0502040204020203" pitchFamily="34" charset="0"/>
                        </a:rPr>
                        <a:t>Backend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Backend </a:t>
                      </a:r>
                      <a:r>
                        <a:rPr lang="en-US" sz="1200" b="0" i="0" u="none" strike="noStrike" dirty="0" err="1">
                          <a:solidFill>
                            <a:srgbClr val="000000"/>
                          </a:solidFill>
                          <a:effectLst/>
                          <a:latin typeface="Segoe UI" panose="020B0502040204020203" pitchFamily="34" charset="0"/>
                          <a:cs typeface="Segoe UI" panose="020B0502040204020203" pitchFamily="34" charset="0"/>
                        </a:rPr>
                        <a:t>sql</a:t>
                      </a:r>
                      <a:r>
                        <a:rPr lang="en-US" sz="1200" b="0" i="0" u="none" strike="noStrike" dirty="0">
                          <a:solidFill>
                            <a:srgbClr val="000000"/>
                          </a:solidFill>
                          <a:effectLst/>
                          <a:latin typeface="Segoe UI" panose="020B0502040204020203" pitchFamily="34" charset="0"/>
                          <a:cs typeface="Segoe UI" panose="020B0502040204020203" pitchFamily="34" charset="0"/>
                        </a:rPr>
                        <a:t> change to align data sources</a:t>
                      </a:r>
                    </a:p>
                  </a:txBody>
                  <a:tcPr marL="9525" marR="9525" marT="9525" marB="0" anchor="b"/>
                </a:tc>
                <a:extLst>
                  <a:ext uri="{0D108BD9-81ED-4DB2-BD59-A6C34878D82A}">
                    <a16:rowId xmlns:a16="http://schemas.microsoft.com/office/drawing/2014/main" val="3549768692"/>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System-Wide Demand Dashboard</a:t>
                      </a:r>
                    </a:p>
                  </a:txBody>
                  <a:tcPr marL="9525" marR="9525" marT="9525" marB="0" anchor="b"/>
                </a:tc>
                <a:tc>
                  <a:txBody>
                    <a:bodyPr/>
                    <a:lstStyle/>
                    <a:p>
                      <a:pPr algn="l" fontAlgn="b"/>
                      <a:r>
                        <a:rPr lang="en-US" sz="1200" b="0" i="0" u="none" strike="noStrike">
                          <a:solidFill>
                            <a:srgbClr val="000000"/>
                          </a:solidFill>
                          <a:effectLst/>
                          <a:latin typeface="Segoe UI" panose="020B0502040204020203" pitchFamily="34" charset="0"/>
                          <a:cs typeface="Segoe UI" panose="020B0502040204020203" pitchFamily="34" charset="0"/>
                        </a:rPr>
                        <a:t>Backend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Filter update for status changes</a:t>
                      </a:r>
                    </a:p>
                  </a:txBody>
                  <a:tcPr marL="9525" marR="9525" marT="9525" marB="0" anchor="b"/>
                </a:tc>
                <a:extLst>
                  <a:ext uri="{0D108BD9-81ED-4DB2-BD59-A6C34878D82A}">
                    <a16:rowId xmlns:a16="http://schemas.microsoft.com/office/drawing/2014/main" val="50584727"/>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Generation Outages Dashboard</a:t>
                      </a:r>
                    </a:p>
                  </a:txBody>
                  <a:tcPr marL="9525" marR="9525" marT="9525" marB="0" anchor="b"/>
                </a:tc>
                <a:tc>
                  <a:txBody>
                    <a:bodyPr/>
                    <a:lstStyle/>
                    <a:p>
                      <a:pPr algn="l" fontAlgn="b"/>
                      <a:r>
                        <a:rPr lang="en-US" sz="1200" b="0" i="0" u="none" strike="noStrike">
                          <a:solidFill>
                            <a:srgbClr val="000000"/>
                          </a:solidFill>
                          <a:effectLst/>
                          <a:latin typeface="Segoe UI" panose="020B0502040204020203" pitchFamily="34" charset="0"/>
                          <a:cs typeface="Segoe UI" panose="020B0502040204020203" pitchFamily="34" charset="0"/>
                        </a:rPr>
                        <a:t>Backend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Filter update to add ESRs</a:t>
                      </a:r>
                    </a:p>
                  </a:txBody>
                  <a:tcPr marL="9525" marR="9525" marT="9525" marB="0" anchor="b"/>
                </a:tc>
                <a:extLst>
                  <a:ext uri="{0D108BD9-81ED-4DB2-BD59-A6C34878D82A}">
                    <a16:rowId xmlns:a16="http://schemas.microsoft.com/office/drawing/2014/main" val="1543700519"/>
                  </a:ext>
                </a:extLst>
              </a:tr>
            </a:tbl>
          </a:graphicData>
        </a:graphic>
      </p:graphicFrame>
      <p:sp>
        <p:nvSpPr>
          <p:cNvPr id="4" name="Slide Number Placeholder 3">
            <a:extLst>
              <a:ext uri="{FF2B5EF4-FFF2-40B4-BE49-F238E27FC236}">
                <a16:creationId xmlns:a16="http://schemas.microsoft.com/office/drawing/2014/main" id="{FB0BA992-2F0F-4D17-9A6B-F829F04046EB}"/>
              </a:ext>
            </a:extLst>
          </p:cNvPr>
          <p:cNvSpPr>
            <a:spLocks noGrp="1"/>
          </p:cNvSpPr>
          <p:nvPr>
            <p:ph type="sldNum" sz="quarter" idx="4"/>
          </p:nvPr>
        </p:nvSpPr>
        <p:spPr/>
        <p:txBody>
          <a:bodyPr/>
          <a:lstStyle/>
          <a:p>
            <a:fld id="{1D93BD3E-1E9A-4970-A6F7-E7AC52762E0C}" type="slidenum">
              <a:rPr lang="en-US" smtClean="0"/>
              <a:pPr/>
              <a:t>35</a:t>
            </a:fld>
            <a:endParaRPr lang="en-US"/>
          </a:p>
        </p:txBody>
      </p:sp>
    </p:spTree>
    <p:extLst>
      <p:ext uri="{BB962C8B-B14F-4D97-AF65-F5344CB8AC3E}">
        <p14:creationId xmlns:p14="http://schemas.microsoft.com/office/powerpoint/2010/main" val="7037397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6E6729-C83E-29E3-100D-13626F85220E}"/>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BCBB8FBD-F295-7A6B-7F0D-4AFA7EBA2452}"/>
              </a:ext>
            </a:extLst>
          </p:cNvPr>
          <p:cNvGraphicFramePr>
            <a:graphicFrameLocks noGrp="1"/>
          </p:cNvGraphicFramePr>
          <p:nvPr>
            <p:ph idx="1"/>
            <p:extLst>
              <p:ext uri="{D42A27DB-BD31-4B8C-83A1-F6EECF244321}">
                <p14:modId xmlns:p14="http://schemas.microsoft.com/office/powerpoint/2010/main" val="2619404350"/>
              </p:ext>
            </p:extLst>
          </p:nvPr>
        </p:nvGraphicFramePr>
        <p:xfrm>
          <a:off x="381000" y="838201"/>
          <a:ext cx="8382000" cy="3124199"/>
        </p:xfrm>
        <a:graphic>
          <a:graphicData uri="http://schemas.openxmlformats.org/drawingml/2006/table">
            <a:tbl>
              <a:tblPr firstRow="1" bandRow="1">
                <a:tableStyleId>{5C22544A-7EE6-4342-B048-85BDC9FD1C3A}</a:tableStyleId>
              </a:tblPr>
              <a:tblGrid>
                <a:gridCol w="3020540">
                  <a:extLst>
                    <a:ext uri="{9D8B030D-6E8A-4147-A177-3AD203B41FA5}">
                      <a16:colId xmlns:a16="http://schemas.microsoft.com/office/drawing/2014/main" val="1446383811"/>
                    </a:ext>
                  </a:extLst>
                </a:gridCol>
                <a:gridCol w="5361460">
                  <a:extLst>
                    <a:ext uri="{9D8B030D-6E8A-4147-A177-3AD203B41FA5}">
                      <a16:colId xmlns:a16="http://schemas.microsoft.com/office/drawing/2014/main" val="3147703138"/>
                    </a:ext>
                  </a:extLst>
                </a:gridCol>
              </a:tblGrid>
              <a:tr h="339739">
                <a:tc>
                  <a:txBody>
                    <a:bodyPr/>
                    <a:lstStyle/>
                    <a:p>
                      <a:r>
                        <a:rPr lang="en-US" sz="1600" dirty="0">
                          <a:latin typeface="Segoe UI" panose="020B0502040204020203" pitchFamily="34" charset="0"/>
                          <a:cs typeface="Segoe UI" panose="020B0502040204020203" pitchFamily="34" charset="0"/>
                        </a:rPr>
                        <a:t>Report</a:t>
                      </a:r>
                    </a:p>
                  </a:txBody>
                  <a:tcPr/>
                </a:tc>
                <a:tc>
                  <a:txBody>
                    <a:bodyPr/>
                    <a:lstStyle/>
                    <a:p>
                      <a:r>
                        <a:rPr lang="en-US" sz="1600" dirty="0">
                          <a:latin typeface="Segoe UI" panose="020B0502040204020203" pitchFamily="34" charset="0"/>
                          <a:cs typeface="Segoe UI" panose="020B0502040204020203" pitchFamily="34" charset="0"/>
                        </a:rPr>
                        <a:t>Change Summary and Details</a:t>
                      </a:r>
                    </a:p>
                  </a:txBody>
                  <a:tcPr/>
                </a:tc>
                <a:extLst>
                  <a:ext uri="{0D108BD9-81ED-4DB2-BD59-A6C34878D82A}">
                    <a16:rowId xmlns:a16="http://schemas.microsoft.com/office/drawing/2014/main" val="3041359140"/>
                  </a:ext>
                </a:extLst>
              </a:tr>
              <a:tr h="616143">
                <a:tc>
                  <a:txBody>
                    <a:bodyPr/>
                    <a:lstStyle/>
                    <a:p>
                      <a:r>
                        <a:rPr lang="en-US" sz="1200" b="1" i="0" kern="1200" dirty="0">
                          <a:solidFill>
                            <a:schemeClr val="dk1"/>
                          </a:solidFill>
                          <a:effectLst/>
                          <a:latin typeface="Segoe UI" panose="020B0502040204020203" pitchFamily="34" charset="0"/>
                          <a:ea typeface="+mn-ea"/>
                          <a:cs typeface="Segoe UI" panose="020B0502040204020203" pitchFamily="34" charset="0"/>
                        </a:rPr>
                        <a:t>System Ancillary Services Capacity Monitor (ASCAPMON) Display</a:t>
                      </a:r>
                      <a:endParaRPr lang="en-US" sz="1200" b="1" dirty="0">
                        <a:latin typeface="Segoe UI" panose="020B0502040204020203" pitchFamily="34" charset="0"/>
                        <a:cs typeface="Segoe UI" panose="020B0502040204020203" pitchFamily="34" charset="0"/>
                      </a:endParaRPr>
                    </a:p>
                  </a:txBody>
                  <a:tcPr/>
                </a:tc>
                <a:tc>
                  <a:txBody>
                    <a:bodyPr/>
                    <a:lstStyle/>
                    <a:p>
                      <a:r>
                        <a:rPr lang="en-US" sz="1200" b="0" i="0" kern="1200" dirty="0">
                          <a:solidFill>
                            <a:schemeClr val="dk1"/>
                          </a:solidFill>
                          <a:effectLst/>
                          <a:latin typeface="Segoe UI" panose="020B0502040204020203" pitchFamily="34" charset="0"/>
                          <a:ea typeface="+mn-ea"/>
                          <a:cs typeface="Segoe UI" panose="020B0502040204020203" pitchFamily="34" charset="0"/>
                        </a:rPr>
                        <a:t>Section Heading changes: Replace Capacity with Capability, Replace Responsibility with Awards </a:t>
                      </a:r>
                    </a:p>
                    <a:p>
                      <a:r>
                        <a:rPr lang="en-US" sz="1200" b="0" i="0" kern="1200" dirty="0">
                          <a:solidFill>
                            <a:schemeClr val="dk1"/>
                          </a:solidFill>
                          <a:effectLst/>
                          <a:latin typeface="Segoe UI" panose="020B0502040204020203" pitchFamily="34" charset="0"/>
                          <a:ea typeface="+mn-ea"/>
                          <a:cs typeface="Segoe UI" panose="020B0502040204020203" pitchFamily="34" charset="0"/>
                        </a:rPr>
                        <a:t>Column add/mod/removals: See below</a:t>
                      </a:r>
                    </a:p>
                  </a:txBody>
                  <a:tcPr/>
                </a:tc>
                <a:extLst>
                  <a:ext uri="{0D108BD9-81ED-4DB2-BD59-A6C34878D82A}">
                    <a16:rowId xmlns:a16="http://schemas.microsoft.com/office/drawing/2014/main" val="1848829606"/>
                  </a:ext>
                </a:extLst>
              </a:tr>
              <a:tr h="2144380">
                <a:tc>
                  <a:txBody>
                    <a:bodyPr/>
                    <a:lstStyle/>
                    <a:p>
                      <a:r>
                        <a:rPr lang="en-US" sz="1200" dirty="0">
                          <a:latin typeface="Segoe UI" panose="020B0502040204020203" pitchFamily="34" charset="0"/>
                          <a:cs typeface="Segoe UI" panose="020B0502040204020203" pitchFamily="34" charset="0"/>
                        </a:rPr>
                        <a:t>Modified Columns</a:t>
                      </a:r>
                    </a:p>
                  </a:txBody>
                  <a:tcPr/>
                </a:tc>
                <a:tc>
                  <a:txBody>
                    <a:bodyPr/>
                    <a:lstStyle/>
                    <a:p>
                      <a:r>
                        <a:rPr lang="en-US" sz="105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 Energy Offer Curves available to increase Generation Resource Base Points in SCED</a:t>
                      </a:r>
                    </a:p>
                    <a:p>
                      <a:r>
                        <a:rPr lang="en-US" sz="105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 Energy Offer Curves available to decrease Generation Resource Base Points in SCED</a:t>
                      </a:r>
                    </a:p>
                    <a:p>
                      <a:r>
                        <a:rPr lang="en-US" sz="105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without Energy Offer Curves available to increase Generation Resource Base Points in SCED</a:t>
                      </a:r>
                    </a:p>
                    <a:p>
                      <a:r>
                        <a:rPr lang="en-US" sz="105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without Energy Offer Curves available to decrease Generation Resource Base Points in SCED</a:t>
                      </a:r>
                    </a:p>
                    <a:p>
                      <a:r>
                        <a:rPr lang="en-US" sz="1050" b="0" i="0" kern="1200" dirty="0">
                          <a:solidFill>
                            <a:schemeClr val="dk1"/>
                          </a:solidFill>
                          <a:effectLst/>
                          <a:latin typeface="Segoe UI" panose="020B0502040204020203" pitchFamily="34" charset="0"/>
                          <a:ea typeface="+mn-ea"/>
                          <a:cs typeface="Segoe UI" panose="020B0502040204020203" pitchFamily="34" charset="0"/>
                        </a:rPr>
                        <a:t>Non-Spin Reserve Capability: Off-Line Generation Resources modified to include NSPIN awards on power augmentation capacity that is not active on online generations resources</a:t>
                      </a:r>
                    </a:p>
                    <a:p>
                      <a:r>
                        <a:rPr lang="en-US" sz="1050" b="0" i="0" kern="1200" dirty="0">
                          <a:solidFill>
                            <a:schemeClr val="dk1"/>
                          </a:solidFill>
                          <a:effectLst/>
                          <a:latin typeface="Segoe UI" panose="020B0502040204020203" pitchFamily="34" charset="0"/>
                          <a:ea typeface="+mn-ea"/>
                          <a:cs typeface="Segoe UI" panose="020B0502040204020203" pitchFamily="34" charset="0"/>
                        </a:rPr>
                        <a:t>ECRS Capability: ECRS Deployed Generation Resources and Load Resources</a:t>
                      </a:r>
                    </a:p>
                  </a:txBody>
                  <a:tcPr/>
                </a:tc>
                <a:extLst>
                  <a:ext uri="{0D108BD9-81ED-4DB2-BD59-A6C34878D82A}">
                    <a16:rowId xmlns:a16="http://schemas.microsoft.com/office/drawing/2014/main" val="868495255"/>
                  </a:ext>
                </a:extLst>
              </a:tr>
            </a:tbl>
          </a:graphicData>
        </a:graphic>
      </p:graphicFrame>
      <p:sp>
        <p:nvSpPr>
          <p:cNvPr id="4" name="Slide Number Placeholder 3">
            <a:extLst>
              <a:ext uri="{FF2B5EF4-FFF2-40B4-BE49-F238E27FC236}">
                <a16:creationId xmlns:a16="http://schemas.microsoft.com/office/drawing/2014/main" id="{CC50056C-6CA8-B7C5-640E-90FD016356BF}"/>
              </a:ext>
            </a:extLst>
          </p:cNvPr>
          <p:cNvSpPr>
            <a:spLocks noGrp="1"/>
          </p:cNvSpPr>
          <p:nvPr>
            <p:ph type="sldNum" sz="quarter" idx="4"/>
          </p:nvPr>
        </p:nvSpPr>
        <p:spPr/>
        <p:txBody>
          <a:bodyPr/>
          <a:lstStyle/>
          <a:p>
            <a:fld id="{1D93BD3E-1E9A-4970-A6F7-E7AC52762E0C}" type="slidenum">
              <a:rPr lang="en-US" smtClean="0"/>
              <a:pPr/>
              <a:t>36</a:t>
            </a:fld>
            <a:endParaRPr lang="en-US"/>
          </a:p>
        </p:txBody>
      </p:sp>
      <p:sp>
        <p:nvSpPr>
          <p:cNvPr id="9" name="Title 1">
            <a:extLst>
              <a:ext uri="{FF2B5EF4-FFF2-40B4-BE49-F238E27FC236}">
                <a16:creationId xmlns:a16="http://schemas.microsoft.com/office/drawing/2014/main" id="{35C274B5-8DB5-C64F-4536-CC121D96E887}"/>
              </a:ext>
            </a:extLst>
          </p:cNvPr>
          <p:cNvSpPr>
            <a:spLocks noGrp="1"/>
          </p:cNvSpPr>
          <p:nvPr>
            <p:ph type="title"/>
          </p:nvPr>
        </p:nvSpPr>
        <p:spPr>
          <a:xfrm>
            <a:off x="381000" y="244475"/>
            <a:ext cx="8686800" cy="593725"/>
          </a:xfrm>
        </p:spPr>
        <p:txBody>
          <a:bodyPr/>
          <a:lstStyle/>
          <a:p>
            <a:r>
              <a:rPr lang="en-US" dirty="0"/>
              <a:t>Public Dashboard Impact Summary: RTC Go-Live</a:t>
            </a:r>
          </a:p>
        </p:txBody>
      </p:sp>
    </p:spTree>
    <p:extLst>
      <p:ext uri="{BB962C8B-B14F-4D97-AF65-F5344CB8AC3E}">
        <p14:creationId xmlns:p14="http://schemas.microsoft.com/office/powerpoint/2010/main" val="14715846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B72D5B-0F13-ACF7-041F-9FFF5DE7B06D}"/>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A0DF2794-7FDA-B2BF-96D0-C9434944588B}"/>
              </a:ext>
            </a:extLst>
          </p:cNvPr>
          <p:cNvGraphicFramePr>
            <a:graphicFrameLocks noGrp="1"/>
          </p:cNvGraphicFramePr>
          <p:nvPr>
            <p:ph idx="1"/>
            <p:extLst>
              <p:ext uri="{D42A27DB-BD31-4B8C-83A1-F6EECF244321}">
                <p14:modId xmlns:p14="http://schemas.microsoft.com/office/powerpoint/2010/main" val="1925422051"/>
              </p:ext>
            </p:extLst>
          </p:nvPr>
        </p:nvGraphicFramePr>
        <p:xfrm>
          <a:off x="381000" y="838200"/>
          <a:ext cx="8382000" cy="4293252"/>
        </p:xfrm>
        <a:graphic>
          <a:graphicData uri="http://schemas.openxmlformats.org/drawingml/2006/table">
            <a:tbl>
              <a:tblPr firstRow="1" bandRow="1">
                <a:tableStyleId>{5C22544A-7EE6-4342-B048-85BDC9FD1C3A}</a:tableStyleId>
              </a:tblPr>
              <a:tblGrid>
                <a:gridCol w="3020540">
                  <a:extLst>
                    <a:ext uri="{9D8B030D-6E8A-4147-A177-3AD203B41FA5}">
                      <a16:colId xmlns:a16="http://schemas.microsoft.com/office/drawing/2014/main" val="1446383811"/>
                    </a:ext>
                  </a:extLst>
                </a:gridCol>
                <a:gridCol w="5361460">
                  <a:extLst>
                    <a:ext uri="{9D8B030D-6E8A-4147-A177-3AD203B41FA5}">
                      <a16:colId xmlns:a16="http://schemas.microsoft.com/office/drawing/2014/main" val="3147703138"/>
                    </a:ext>
                  </a:extLst>
                </a:gridCol>
              </a:tblGrid>
              <a:tr h="358900">
                <a:tc>
                  <a:txBody>
                    <a:bodyPr/>
                    <a:lstStyle/>
                    <a:p>
                      <a:r>
                        <a:rPr lang="en-US" sz="1800" dirty="0">
                          <a:latin typeface="Segoe UI" panose="020B0502040204020203" pitchFamily="34" charset="0"/>
                          <a:cs typeface="Segoe UI" panose="020B0502040204020203" pitchFamily="34" charset="0"/>
                        </a:rPr>
                        <a:t>Report</a:t>
                      </a:r>
                    </a:p>
                  </a:txBody>
                  <a:tcPr/>
                </a:tc>
                <a:tc>
                  <a:txBody>
                    <a:bodyPr/>
                    <a:lstStyle/>
                    <a:p>
                      <a:r>
                        <a:rPr lang="en-US" sz="1800" dirty="0">
                          <a:latin typeface="Segoe UI" panose="020B0502040204020203" pitchFamily="34" charset="0"/>
                          <a:cs typeface="Segoe UI" panose="020B0502040204020203" pitchFamily="34" charset="0"/>
                        </a:rPr>
                        <a:t>Change Summary and Details</a:t>
                      </a:r>
                    </a:p>
                  </a:txBody>
                  <a:tcPr/>
                </a:tc>
                <a:extLst>
                  <a:ext uri="{0D108BD9-81ED-4DB2-BD59-A6C34878D82A}">
                    <a16:rowId xmlns:a16="http://schemas.microsoft.com/office/drawing/2014/main" val="3041359140"/>
                  </a:ext>
                </a:extLst>
              </a:tr>
              <a:tr h="650892">
                <a:tc>
                  <a:txBody>
                    <a:bodyPr/>
                    <a:lstStyle/>
                    <a:p>
                      <a:r>
                        <a:rPr lang="en-US" sz="1200" b="1" i="0" kern="1200" dirty="0">
                          <a:solidFill>
                            <a:schemeClr val="dk1"/>
                          </a:solidFill>
                          <a:effectLst/>
                          <a:latin typeface="Segoe UI" panose="020B0502040204020203" pitchFamily="34" charset="0"/>
                          <a:ea typeface="+mn-ea"/>
                          <a:cs typeface="Segoe UI" panose="020B0502040204020203" pitchFamily="34" charset="0"/>
                        </a:rPr>
                        <a:t>System Ancillary Services Capacity Monitor (ASCAPMON) Display</a:t>
                      </a:r>
                      <a:endParaRPr lang="en-US" sz="1200" b="1" dirty="0">
                        <a:latin typeface="Segoe UI" panose="020B0502040204020203" pitchFamily="34" charset="0"/>
                        <a:cs typeface="Segoe UI" panose="020B0502040204020203" pitchFamily="34" charset="0"/>
                      </a:endParaRPr>
                    </a:p>
                  </a:txBody>
                  <a:tcPr/>
                </a:tc>
                <a:tc>
                  <a:txBody>
                    <a:bodyPr/>
                    <a:lstStyle/>
                    <a:p>
                      <a:r>
                        <a:rPr lang="en-US" sz="1200" b="0" i="0" kern="1200" dirty="0">
                          <a:solidFill>
                            <a:schemeClr val="dk1"/>
                          </a:solidFill>
                          <a:effectLst/>
                          <a:latin typeface="Segoe UI" panose="020B0502040204020203" pitchFamily="34" charset="0"/>
                          <a:ea typeface="+mn-ea"/>
                          <a:cs typeface="Segoe UI" panose="020B0502040204020203" pitchFamily="34" charset="0"/>
                        </a:rPr>
                        <a:t>Column add/mod/removals: Continued</a:t>
                      </a:r>
                    </a:p>
                  </a:txBody>
                  <a:tcPr/>
                </a:tc>
                <a:extLst>
                  <a:ext uri="{0D108BD9-81ED-4DB2-BD59-A6C34878D82A}">
                    <a16:rowId xmlns:a16="http://schemas.microsoft.com/office/drawing/2014/main" val="1848829606"/>
                  </a:ext>
                </a:extLst>
              </a:tr>
              <a:tr h="2371105">
                <a:tc>
                  <a:txBody>
                    <a:bodyPr/>
                    <a:lstStyle/>
                    <a:p>
                      <a:r>
                        <a:rPr lang="en-US" sz="1200" dirty="0">
                          <a:latin typeface="Segoe UI" panose="020B0502040204020203" pitchFamily="34" charset="0"/>
                          <a:cs typeface="Segoe UI" panose="020B0502040204020203" pitchFamily="34" charset="0"/>
                        </a:rPr>
                        <a:t>Removed Columns</a:t>
                      </a:r>
                    </a:p>
                  </a:txBody>
                  <a:tcPr/>
                </a:tc>
                <a:tc>
                  <a:txBody>
                    <a:bodyPr/>
                    <a:lstStyle/>
                    <a:p>
                      <a:r>
                        <a:rPr lang="en-US" sz="1100" b="0" i="0" kern="1200" dirty="0">
                          <a:solidFill>
                            <a:schemeClr val="dk1"/>
                          </a:solidFill>
                          <a:effectLst/>
                          <a:latin typeface="Segoe UI" panose="020B0502040204020203" pitchFamily="34" charset="0"/>
                          <a:ea typeface="+mn-ea"/>
                          <a:cs typeface="Segoe UI" panose="020B0502040204020203" pitchFamily="34" charset="0"/>
                        </a:rPr>
                        <a:t>Non-Spin Reserve Capacity: On-Line Generation Resources With Energy Offer Curves </a:t>
                      </a:r>
                    </a:p>
                    <a:p>
                      <a:r>
                        <a:rPr lang="en-US" sz="1100" b="0" i="0" kern="1200" dirty="0">
                          <a:solidFill>
                            <a:schemeClr val="dk1"/>
                          </a:solidFill>
                          <a:effectLst/>
                          <a:latin typeface="Segoe UI" panose="020B0502040204020203" pitchFamily="34" charset="0"/>
                          <a:ea typeface="+mn-ea"/>
                          <a:cs typeface="Segoe UI" panose="020B0502040204020203" pitchFamily="34" charset="0"/>
                        </a:rPr>
                        <a:t>Non-Spin Reserve Capacity: On-Line Generation Reserves with Output Schedules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Non-Spin Reserve Responsibility: Load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Non-Spin Reserve Responsibility: Off-Line Generation Resources excluding Quick Start Generation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Non-Spin Reserve Responsibility: Quick Start Generation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Responsive Reserve Responsibility: Generation Resource s</a:t>
                      </a:r>
                    </a:p>
                    <a:p>
                      <a:r>
                        <a:rPr lang="en-US" sz="1100" b="0" i="0" kern="1200" dirty="0">
                          <a:solidFill>
                            <a:schemeClr val="dk1"/>
                          </a:solidFill>
                          <a:effectLst/>
                          <a:latin typeface="Segoe UI" panose="020B0502040204020203" pitchFamily="34" charset="0"/>
                          <a:ea typeface="+mn-ea"/>
                          <a:cs typeface="Segoe UI" panose="020B0502040204020203" pitchFamily="34" charset="0"/>
                        </a:rPr>
                        <a:t>Responsive Reserve Responsibility: Load Resources excluding Controllable Load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Responsive Reserve Responsibility: Controllable Load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Responsive Reserve Responsibility Resources capable of Fast Frequency Response</a:t>
                      </a:r>
                    </a:p>
                    <a:p>
                      <a:r>
                        <a:rPr lang="en-US" sz="1100" b="0" i="0" kern="1200" dirty="0">
                          <a:solidFill>
                            <a:schemeClr val="dk1"/>
                          </a:solidFill>
                          <a:effectLst/>
                          <a:latin typeface="Segoe UI" panose="020B0502040204020203" pitchFamily="34" charset="0"/>
                          <a:ea typeface="+mn-ea"/>
                          <a:cs typeface="Segoe UI" panose="020B0502040204020203" pitchFamily="34" charset="0"/>
                        </a:rPr>
                        <a:t>Regulation Responsibility: Reg-Up</a:t>
                      </a:r>
                    </a:p>
                    <a:p>
                      <a:r>
                        <a:rPr lang="en-US" sz="1100" b="0" i="0" kern="1200" dirty="0">
                          <a:solidFill>
                            <a:schemeClr val="dk1"/>
                          </a:solidFill>
                          <a:effectLst/>
                          <a:latin typeface="Segoe UI" panose="020B0502040204020203" pitchFamily="34" charset="0"/>
                          <a:ea typeface="+mn-ea"/>
                          <a:cs typeface="Segoe UI" panose="020B0502040204020203" pitchFamily="34" charset="0"/>
                        </a:rPr>
                        <a:t>Regulation Responsibility: Reg-Down</a:t>
                      </a:r>
                    </a:p>
                    <a:p>
                      <a:r>
                        <a:rPr lang="en-US" sz="1100" b="0" i="0" kern="1200" dirty="0">
                          <a:solidFill>
                            <a:schemeClr val="dk1"/>
                          </a:solidFill>
                          <a:effectLst/>
                          <a:latin typeface="Segoe UI" panose="020B0502040204020203" pitchFamily="34" charset="0"/>
                          <a:ea typeface="+mn-ea"/>
                          <a:cs typeface="Segoe UI" panose="020B0502040204020203" pitchFamily="34" charset="0"/>
                        </a:rPr>
                        <a:t>ECRS Capacity: Deployed Generation Resources and Load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ECRS Responsibility:  Generation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ECRS Responsibility: Load Resources excluding Controllable Load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ECRS Responsibility: Controllable Load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ECRS Responsibility:  Quick Start Generation Resources</a:t>
                      </a:r>
                    </a:p>
                  </a:txBody>
                  <a:tcPr/>
                </a:tc>
                <a:extLst>
                  <a:ext uri="{0D108BD9-81ED-4DB2-BD59-A6C34878D82A}">
                    <a16:rowId xmlns:a16="http://schemas.microsoft.com/office/drawing/2014/main" val="868495255"/>
                  </a:ext>
                </a:extLst>
              </a:tr>
            </a:tbl>
          </a:graphicData>
        </a:graphic>
      </p:graphicFrame>
      <p:sp>
        <p:nvSpPr>
          <p:cNvPr id="4" name="Slide Number Placeholder 3">
            <a:extLst>
              <a:ext uri="{FF2B5EF4-FFF2-40B4-BE49-F238E27FC236}">
                <a16:creationId xmlns:a16="http://schemas.microsoft.com/office/drawing/2014/main" id="{00A008DB-3F0F-C13C-202F-13375743B120}"/>
              </a:ext>
            </a:extLst>
          </p:cNvPr>
          <p:cNvSpPr>
            <a:spLocks noGrp="1"/>
          </p:cNvSpPr>
          <p:nvPr>
            <p:ph type="sldNum" sz="quarter" idx="4"/>
          </p:nvPr>
        </p:nvSpPr>
        <p:spPr/>
        <p:txBody>
          <a:bodyPr/>
          <a:lstStyle/>
          <a:p>
            <a:fld id="{1D93BD3E-1E9A-4970-A6F7-E7AC52762E0C}" type="slidenum">
              <a:rPr lang="en-US" smtClean="0"/>
              <a:pPr/>
              <a:t>37</a:t>
            </a:fld>
            <a:endParaRPr lang="en-US"/>
          </a:p>
        </p:txBody>
      </p:sp>
      <p:sp>
        <p:nvSpPr>
          <p:cNvPr id="9" name="Title 1">
            <a:extLst>
              <a:ext uri="{FF2B5EF4-FFF2-40B4-BE49-F238E27FC236}">
                <a16:creationId xmlns:a16="http://schemas.microsoft.com/office/drawing/2014/main" id="{BF2225EB-E056-7949-AAD2-56138FD0D8C0}"/>
              </a:ext>
            </a:extLst>
          </p:cNvPr>
          <p:cNvSpPr>
            <a:spLocks noGrp="1"/>
          </p:cNvSpPr>
          <p:nvPr>
            <p:ph type="title"/>
          </p:nvPr>
        </p:nvSpPr>
        <p:spPr>
          <a:xfrm>
            <a:off x="381000" y="244475"/>
            <a:ext cx="8686800" cy="593725"/>
          </a:xfrm>
        </p:spPr>
        <p:txBody>
          <a:bodyPr/>
          <a:lstStyle/>
          <a:p>
            <a:r>
              <a:rPr lang="en-US" dirty="0"/>
              <a:t>Public Dashboard Impact Summary: RTC Go-Live</a:t>
            </a:r>
          </a:p>
        </p:txBody>
      </p:sp>
    </p:spTree>
    <p:extLst>
      <p:ext uri="{BB962C8B-B14F-4D97-AF65-F5344CB8AC3E}">
        <p14:creationId xmlns:p14="http://schemas.microsoft.com/office/powerpoint/2010/main" val="36394483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068EBB-4107-4E90-A766-0428ACF2BD54}"/>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02CA3BEC-0E00-97AC-BD89-BCCA5003A02A}"/>
              </a:ext>
            </a:extLst>
          </p:cNvPr>
          <p:cNvGraphicFramePr>
            <a:graphicFrameLocks noGrp="1"/>
          </p:cNvGraphicFramePr>
          <p:nvPr>
            <p:ph idx="1"/>
            <p:extLst>
              <p:ext uri="{D42A27DB-BD31-4B8C-83A1-F6EECF244321}">
                <p14:modId xmlns:p14="http://schemas.microsoft.com/office/powerpoint/2010/main" val="3015072263"/>
              </p:ext>
            </p:extLst>
          </p:nvPr>
        </p:nvGraphicFramePr>
        <p:xfrm>
          <a:off x="228600" y="838200"/>
          <a:ext cx="8686800" cy="5433533"/>
        </p:xfrm>
        <a:graphic>
          <a:graphicData uri="http://schemas.openxmlformats.org/drawingml/2006/table">
            <a:tbl>
              <a:tblPr firstRow="1" bandRow="1">
                <a:tableStyleId>{5C22544A-7EE6-4342-B048-85BDC9FD1C3A}</a:tableStyleId>
              </a:tblPr>
              <a:tblGrid>
                <a:gridCol w="2685010">
                  <a:extLst>
                    <a:ext uri="{9D8B030D-6E8A-4147-A177-3AD203B41FA5}">
                      <a16:colId xmlns:a16="http://schemas.microsoft.com/office/drawing/2014/main" val="1446383811"/>
                    </a:ext>
                  </a:extLst>
                </a:gridCol>
                <a:gridCol w="6001790">
                  <a:extLst>
                    <a:ext uri="{9D8B030D-6E8A-4147-A177-3AD203B41FA5}">
                      <a16:colId xmlns:a16="http://schemas.microsoft.com/office/drawing/2014/main" val="3147703138"/>
                    </a:ext>
                  </a:extLst>
                </a:gridCol>
              </a:tblGrid>
              <a:tr h="389093">
                <a:tc>
                  <a:txBody>
                    <a:bodyPr/>
                    <a:lstStyle/>
                    <a:p>
                      <a:r>
                        <a:rPr lang="en-US" sz="1600" dirty="0">
                          <a:latin typeface="Segoe UI" panose="020B0502040204020203" pitchFamily="34" charset="0"/>
                          <a:cs typeface="Segoe UI" panose="020B0502040204020203" pitchFamily="34" charset="0"/>
                        </a:rPr>
                        <a:t>Report</a:t>
                      </a:r>
                    </a:p>
                  </a:txBody>
                  <a:tcPr/>
                </a:tc>
                <a:tc>
                  <a:txBody>
                    <a:bodyPr/>
                    <a:lstStyle/>
                    <a:p>
                      <a:r>
                        <a:rPr lang="en-US" sz="1600" dirty="0">
                          <a:latin typeface="Segoe UI" panose="020B0502040204020203" pitchFamily="34" charset="0"/>
                          <a:cs typeface="Segoe UI" panose="020B0502040204020203" pitchFamily="34" charset="0"/>
                        </a:rPr>
                        <a:t>Change Summary and Details</a:t>
                      </a:r>
                    </a:p>
                  </a:txBody>
                  <a:tcPr/>
                </a:tc>
                <a:extLst>
                  <a:ext uri="{0D108BD9-81ED-4DB2-BD59-A6C34878D82A}">
                    <a16:rowId xmlns:a16="http://schemas.microsoft.com/office/drawing/2014/main" val="3041359140"/>
                  </a:ext>
                </a:extLst>
              </a:tr>
              <a:tr h="372907">
                <a:tc>
                  <a:txBody>
                    <a:bodyPr/>
                    <a:lstStyle/>
                    <a:p>
                      <a:r>
                        <a:rPr lang="en-US" sz="1100" b="1" i="0" kern="1200" dirty="0">
                          <a:solidFill>
                            <a:schemeClr val="dk1"/>
                          </a:solidFill>
                          <a:effectLst/>
                          <a:latin typeface="Segoe UI" panose="020B0502040204020203" pitchFamily="34" charset="0"/>
                          <a:ea typeface="+mn-ea"/>
                          <a:cs typeface="Segoe UI" panose="020B0502040204020203" pitchFamily="34" charset="0"/>
                        </a:rPr>
                        <a:t>System Ancillary Services Capacity Monitor (ASCAPMON) Display</a:t>
                      </a:r>
                      <a:endParaRPr lang="en-US" sz="1100" b="1" dirty="0">
                        <a:latin typeface="Segoe UI" panose="020B0502040204020203" pitchFamily="34" charset="0"/>
                        <a:cs typeface="Segoe UI" panose="020B0502040204020203" pitchFamily="34" charset="0"/>
                      </a:endParaRPr>
                    </a:p>
                  </a:txBody>
                  <a:tcPr/>
                </a:tc>
                <a:tc>
                  <a:txBody>
                    <a:bodyPr/>
                    <a:lstStyle/>
                    <a:p>
                      <a:r>
                        <a:rPr lang="en-US" sz="1100" b="0" i="0" kern="1200" dirty="0">
                          <a:solidFill>
                            <a:schemeClr val="dk1"/>
                          </a:solidFill>
                          <a:effectLst/>
                          <a:latin typeface="Segoe UI" panose="020B0502040204020203" pitchFamily="34" charset="0"/>
                          <a:ea typeface="+mn-ea"/>
                          <a:cs typeface="Segoe UI" panose="020B0502040204020203" pitchFamily="34" charset="0"/>
                        </a:rPr>
                        <a:t>Column add/mod/removals: Continued</a:t>
                      </a:r>
                    </a:p>
                  </a:txBody>
                  <a:tcPr/>
                </a:tc>
                <a:extLst>
                  <a:ext uri="{0D108BD9-81ED-4DB2-BD59-A6C34878D82A}">
                    <a16:rowId xmlns:a16="http://schemas.microsoft.com/office/drawing/2014/main" val="1848829606"/>
                  </a:ext>
                </a:extLst>
              </a:tr>
              <a:tr h="4460961">
                <a:tc>
                  <a:txBody>
                    <a:bodyPr/>
                    <a:lstStyle/>
                    <a:p>
                      <a:r>
                        <a:rPr lang="en-US" sz="1100" dirty="0">
                          <a:latin typeface="Segoe UI" panose="020B0502040204020203" pitchFamily="34" charset="0"/>
                          <a:cs typeface="Segoe UI" panose="020B0502040204020203" pitchFamily="34" charset="0"/>
                        </a:rPr>
                        <a:t>New Columns</a:t>
                      </a:r>
                    </a:p>
                  </a:txBody>
                  <a:tcPr/>
                </a:tc>
                <a:tc>
                  <a:txBody>
                    <a:bodyPr/>
                    <a:lstStyle/>
                    <a:p>
                      <a:r>
                        <a:rPr lang="en-US" sz="900" b="0" i="0" kern="1200" dirty="0">
                          <a:solidFill>
                            <a:schemeClr val="dk1"/>
                          </a:solidFill>
                          <a:effectLst/>
                          <a:latin typeface="Segoe UI" panose="020B0502040204020203" pitchFamily="34" charset="0"/>
                          <a:ea typeface="+mn-ea"/>
                          <a:cs typeface="Segoe UI" panose="020B0502040204020203" pitchFamily="34" charset="0"/>
                        </a:rPr>
                        <a:t>Responsive Reserve Capability: RRS Capability from ESRs providing FFR</a:t>
                      </a:r>
                    </a:p>
                    <a:p>
                      <a:r>
                        <a:rPr lang="en-US" sz="900" b="0" i="0" kern="1200" dirty="0">
                          <a:solidFill>
                            <a:schemeClr val="dk1"/>
                          </a:solidFill>
                          <a:effectLst/>
                          <a:latin typeface="Segoe UI" panose="020B0502040204020203" pitchFamily="34" charset="0"/>
                          <a:ea typeface="+mn-ea"/>
                          <a:cs typeface="Segoe UI" panose="020B0502040204020203" pitchFamily="34" charset="0"/>
                        </a:rPr>
                        <a:t>Responsive Reserve Awards: Generation Resource</a:t>
                      </a:r>
                    </a:p>
                    <a:p>
                      <a:r>
                        <a:rPr lang="en-US" sz="900" b="0" i="0" kern="1200" dirty="0">
                          <a:solidFill>
                            <a:schemeClr val="dk1"/>
                          </a:solidFill>
                          <a:effectLst/>
                          <a:latin typeface="Segoe UI" panose="020B0502040204020203" pitchFamily="34" charset="0"/>
                          <a:ea typeface="+mn-ea"/>
                          <a:cs typeface="Segoe UI" panose="020B0502040204020203" pitchFamily="34" charset="0"/>
                        </a:rPr>
                        <a:t>Responsive Reserve Awards: Load Resources excluding Controllable Load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Responsive Reserve Awards: Controllable Load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Responsive Reserve Awards: Resources Capable of Fast Frequency Response</a:t>
                      </a:r>
                    </a:p>
                    <a:p>
                      <a:r>
                        <a:rPr lang="en-US" sz="900" b="0" i="0" kern="1200" dirty="0">
                          <a:solidFill>
                            <a:schemeClr val="dk1"/>
                          </a:solidFill>
                          <a:effectLst/>
                          <a:latin typeface="Segoe UI" panose="020B0502040204020203" pitchFamily="34" charset="0"/>
                          <a:ea typeface="+mn-ea"/>
                          <a:cs typeface="Segoe UI" panose="020B0502040204020203" pitchFamily="34" charset="0"/>
                        </a:rPr>
                        <a:t>ECRS Capability: ECRS Available</a:t>
                      </a:r>
                    </a:p>
                    <a:p>
                      <a:r>
                        <a:rPr lang="en-US" sz="900" b="0" i="0" kern="1200" dirty="0">
                          <a:solidFill>
                            <a:schemeClr val="dk1"/>
                          </a:solidFill>
                          <a:effectLst/>
                          <a:latin typeface="Segoe UI" panose="020B0502040204020203" pitchFamily="34" charset="0"/>
                          <a:ea typeface="+mn-ea"/>
                          <a:cs typeface="Segoe UI" panose="020B0502040204020203" pitchFamily="34" charset="0"/>
                        </a:rPr>
                        <a:t>ECRS Awards: Generation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ECRS Awards: Load Resources excluding Controllable Load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ECRS Awards: Controllable Load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ECRS Awards: Quick Start Generation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ECRS: Awards Ancillary Service Resources awards for ECRS</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Capability: Non-Spin Available (Non-Spin Capability ESRs)</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Awards: On-Line Generation Resources With Energy Offer Curves  </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Awards: On-Line Generation Reserves with Output Schedules</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Awards: Load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Awards: Off-Line Generation Resources excluding Quick Start Generation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Awards: Quick Start Generation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Awards: Ancillary Service Resources awards for Non-Spin</a:t>
                      </a:r>
                    </a:p>
                    <a:p>
                      <a:r>
                        <a:rPr lang="en-US" sz="900" b="0" i="0" kern="1200" dirty="0">
                          <a:solidFill>
                            <a:schemeClr val="dk1"/>
                          </a:solidFill>
                          <a:effectLst/>
                          <a:latin typeface="Segoe UI" panose="020B0502040204020203" pitchFamily="34" charset="0"/>
                          <a:ea typeface="+mn-ea"/>
                          <a:cs typeface="Segoe UI" panose="020B0502040204020203" pitchFamily="34" charset="0"/>
                        </a:rPr>
                        <a:t>Regulation Capability: Reg-Up Capability</a:t>
                      </a:r>
                    </a:p>
                    <a:p>
                      <a:r>
                        <a:rPr lang="en-US" sz="900" b="0" i="0" kern="1200" dirty="0">
                          <a:solidFill>
                            <a:schemeClr val="dk1"/>
                          </a:solidFill>
                          <a:effectLst/>
                          <a:latin typeface="Segoe UI" panose="020B0502040204020203" pitchFamily="34" charset="0"/>
                          <a:ea typeface="+mn-ea"/>
                          <a:cs typeface="Segoe UI" panose="020B0502040204020203" pitchFamily="34" charset="0"/>
                        </a:rPr>
                        <a:t>Regulation Capability: Reg-Down Capability</a:t>
                      </a:r>
                    </a:p>
                    <a:p>
                      <a:r>
                        <a:rPr lang="en-US" sz="900" b="0" i="0" kern="1200" dirty="0">
                          <a:solidFill>
                            <a:schemeClr val="dk1"/>
                          </a:solidFill>
                          <a:effectLst/>
                          <a:latin typeface="Segoe UI" panose="020B0502040204020203" pitchFamily="34" charset="0"/>
                          <a:ea typeface="+mn-ea"/>
                          <a:cs typeface="Segoe UI" panose="020B0502040204020203" pitchFamily="34" charset="0"/>
                        </a:rPr>
                        <a:t>Regulation Awards: Reg-Up</a:t>
                      </a:r>
                    </a:p>
                    <a:p>
                      <a:r>
                        <a:rPr lang="en-US" sz="900" b="0" i="0" kern="1200" dirty="0">
                          <a:solidFill>
                            <a:schemeClr val="dk1"/>
                          </a:solidFill>
                          <a:effectLst/>
                          <a:latin typeface="Segoe UI" panose="020B0502040204020203" pitchFamily="34" charset="0"/>
                          <a:ea typeface="+mn-ea"/>
                          <a:cs typeface="Segoe UI" panose="020B0502040204020203" pitchFamily="34" charset="0"/>
                        </a:rPr>
                        <a:t>Regulation Awards: Reg-Down</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to provide Reg-Up, RRS, or both</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to provide Reg-Up, RRS, ECRS, or any combination</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to provide Reg-Up, RRS, ECRS, or Non-Spin, in any combination</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 Energy/Bid Offers available to increase ESR Base Points in the next five minutes in SCED (HDL)</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 Energy/Bid Offers available to decrease ESR Base Points in the next five minutes in SCED (LDL)</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without Energy/Bid Offers available to increase ESR Base Points in the next five minutes in SCED (HDL)</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without Energy/Bid Offers available to decrease ESR Base Points in the next five minutes in SCED (LDL)</a:t>
                      </a:r>
                    </a:p>
                  </a:txBody>
                  <a:tcPr/>
                </a:tc>
                <a:extLst>
                  <a:ext uri="{0D108BD9-81ED-4DB2-BD59-A6C34878D82A}">
                    <a16:rowId xmlns:a16="http://schemas.microsoft.com/office/drawing/2014/main" val="868495255"/>
                  </a:ext>
                </a:extLst>
              </a:tr>
            </a:tbl>
          </a:graphicData>
        </a:graphic>
      </p:graphicFrame>
      <p:sp>
        <p:nvSpPr>
          <p:cNvPr id="4" name="Slide Number Placeholder 3">
            <a:extLst>
              <a:ext uri="{FF2B5EF4-FFF2-40B4-BE49-F238E27FC236}">
                <a16:creationId xmlns:a16="http://schemas.microsoft.com/office/drawing/2014/main" id="{A820C4D0-D539-E298-CC2E-8CC9284C37DA}"/>
              </a:ext>
            </a:extLst>
          </p:cNvPr>
          <p:cNvSpPr>
            <a:spLocks noGrp="1"/>
          </p:cNvSpPr>
          <p:nvPr>
            <p:ph type="sldNum" sz="quarter" idx="4"/>
          </p:nvPr>
        </p:nvSpPr>
        <p:spPr/>
        <p:txBody>
          <a:bodyPr/>
          <a:lstStyle/>
          <a:p>
            <a:fld id="{1D93BD3E-1E9A-4970-A6F7-E7AC52762E0C}" type="slidenum">
              <a:rPr lang="en-US" smtClean="0"/>
              <a:pPr/>
              <a:t>38</a:t>
            </a:fld>
            <a:endParaRPr lang="en-US"/>
          </a:p>
        </p:txBody>
      </p:sp>
      <p:sp>
        <p:nvSpPr>
          <p:cNvPr id="8" name="Title 1">
            <a:extLst>
              <a:ext uri="{FF2B5EF4-FFF2-40B4-BE49-F238E27FC236}">
                <a16:creationId xmlns:a16="http://schemas.microsoft.com/office/drawing/2014/main" id="{A71AF218-A7A2-486A-F7C6-79D763D0D969}"/>
              </a:ext>
            </a:extLst>
          </p:cNvPr>
          <p:cNvSpPr>
            <a:spLocks noGrp="1"/>
          </p:cNvSpPr>
          <p:nvPr>
            <p:ph type="title"/>
          </p:nvPr>
        </p:nvSpPr>
        <p:spPr>
          <a:xfrm>
            <a:off x="381000" y="244475"/>
            <a:ext cx="8686800" cy="593725"/>
          </a:xfrm>
        </p:spPr>
        <p:txBody>
          <a:bodyPr/>
          <a:lstStyle/>
          <a:p>
            <a:r>
              <a:rPr lang="en-US" dirty="0"/>
              <a:t>Public Dashboard Impact Summary: RTC Go-Live</a:t>
            </a:r>
          </a:p>
        </p:txBody>
      </p:sp>
    </p:spTree>
    <p:extLst>
      <p:ext uri="{BB962C8B-B14F-4D97-AF65-F5344CB8AC3E}">
        <p14:creationId xmlns:p14="http://schemas.microsoft.com/office/powerpoint/2010/main" val="2006510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D85B5-E418-69F1-8B01-184754D40A2D}"/>
              </a:ext>
            </a:extLst>
          </p:cNvPr>
          <p:cNvSpPr>
            <a:spLocks noGrp="1"/>
          </p:cNvSpPr>
          <p:nvPr>
            <p:ph type="title"/>
          </p:nvPr>
        </p:nvSpPr>
        <p:spPr>
          <a:xfrm>
            <a:off x="381000" y="243682"/>
            <a:ext cx="8458200" cy="738664"/>
          </a:xfrm>
        </p:spPr>
        <p:txBody>
          <a:bodyPr/>
          <a:lstStyle/>
          <a:p>
            <a:r>
              <a:rPr lang="en-US" dirty="0"/>
              <a:t>RTC Report Information: Market Trials - Existing</a:t>
            </a:r>
          </a:p>
        </p:txBody>
      </p:sp>
      <p:graphicFrame>
        <p:nvGraphicFramePr>
          <p:cNvPr id="5" name="Content Placeholder 4">
            <a:extLst>
              <a:ext uri="{FF2B5EF4-FFF2-40B4-BE49-F238E27FC236}">
                <a16:creationId xmlns:a16="http://schemas.microsoft.com/office/drawing/2014/main" id="{B705F377-84C4-90DE-63C8-BEF47BB82751}"/>
              </a:ext>
            </a:extLst>
          </p:cNvPr>
          <p:cNvGraphicFramePr>
            <a:graphicFrameLocks noGrp="1"/>
          </p:cNvGraphicFramePr>
          <p:nvPr>
            <p:ph idx="1"/>
            <p:extLst>
              <p:ext uri="{D42A27DB-BD31-4B8C-83A1-F6EECF244321}">
                <p14:modId xmlns:p14="http://schemas.microsoft.com/office/powerpoint/2010/main" val="1913804635"/>
              </p:ext>
            </p:extLst>
          </p:nvPr>
        </p:nvGraphicFramePr>
        <p:xfrm>
          <a:off x="533401" y="1447800"/>
          <a:ext cx="8077199" cy="303657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3524162264"/>
                    </a:ext>
                  </a:extLst>
                </a:gridCol>
                <a:gridCol w="1219200">
                  <a:extLst>
                    <a:ext uri="{9D8B030D-6E8A-4147-A177-3AD203B41FA5}">
                      <a16:colId xmlns:a16="http://schemas.microsoft.com/office/drawing/2014/main" val="3092067992"/>
                    </a:ext>
                  </a:extLst>
                </a:gridCol>
                <a:gridCol w="533400">
                  <a:extLst>
                    <a:ext uri="{9D8B030D-6E8A-4147-A177-3AD203B41FA5}">
                      <a16:colId xmlns:a16="http://schemas.microsoft.com/office/drawing/2014/main" val="4064691450"/>
                    </a:ext>
                  </a:extLst>
                </a:gridCol>
                <a:gridCol w="1295400">
                  <a:extLst>
                    <a:ext uri="{9D8B030D-6E8A-4147-A177-3AD203B41FA5}">
                      <a16:colId xmlns:a16="http://schemas.microsoft.com/office/drawing/2014/main" val="3991421658"/>
                    </a:ext>
                  </a:extLst>
                </a:gridCol>
                <a:gridCol w="4419599">
                  <a:extLst>
                    <a:ext uri="{9D8B030D-6E8A-4147-A177-3AD203B41FA5}">
                      <a16:colId xmlns:a16="http://schemas.microsoft.com/office/drawing/2014/main" val="56019910"/>
                    </a:ext>
                  </a:extLst>
                </a:gridCol>
              </a:tblGrid>
              <a:tr h="190500">
                <a:tc>
                  <a:txBody>
                    <a:bodyPr/>
                    <a:lstStyle/>
                    <a:p>
                      <a:pPr marL="0" algn="l" defTabSz="914400" rtl="0" eaLnBrk="1" fontAlgn="b" latinLnBrk="0" hangingPunct="1"/>
                      <a:r>
                        <a:rPr lang="en-US" sz="1200" b="1" u="sng" strike="noStrike" kern="1200" dirty="0">
                          <a:solidFill>
                            <a:schemeClr val="dk1"/>
                          </a:solidFill>
                          <a:effectLst/>
                          <a:latin typeface="Segoe UI" panose="020B0502040204020203" pitchFamily="34" charset="0"/>
                          <a:ea typeface="+mn-ea"/>
                          <a:cs typeface="Segoe UI" panose="020B0502040204020203" pitchFamily="34" charset="0"/>
                        </a:rPr>
                        <a:t>GROUP</a:t>
                      </a:r>
                    </a:p>
                  </a:txBody>
                  <a:tcPr marL="9525" marR="9525" marT="9525" marB="0" anchor="b"/>
                </a:tc>
                <a:tc>
                  <a:txBody>
                    <a:bodyPr/>
                    <a:lstStyle/>
                    <a:p>
                      <a:pPr algn="l" fontAlgn="b"/>
                      <a:r>
                        <a:rPr lang="en-US" sz="1200" b="1" u="sng" strike="noStrike" dirty="0">
                          <a:effectLst/>
                          <a:latin typeface="Segoe UI" panose="020B0502040204020203" pitchFamily="34" charset="0"/>
                          <a:cs typeface="Segoe UI" panose="020B0502040204020203" pitchFamily="34" charset="0"/>
                        </a:rPr>
                        <a:t>EMIL ID</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200" b="1" u="sng" strike="noStrike" dirty="0" err="1">
                          <a:effectLst/>
                          <a:latin typeface="Segoe UI" panose="020B0502040204020203" pitchFamily="34" charset="0"/>
                          <a:cs typeface="Segoe UI" panose="020B0502040204020203" pitchFamily="34" charset="0"/>
                        </a:rPr>
                        <a:t>Rpt</a:t>
                      </a:r>
                      <a:r>
                        <a:rPr lang="en-US" sz="1200" b="1" u="sng" strike="noStrike" dirty="0">
                          <a:effectLst/>
                          <a:latin typeface="Segoe UI" panose="020B0502040204020203" pitchFamily="34" charset="0"/>
                          <a:cs typeface="Segoe UI" panose="020B0502040204020203" pitchFamily="34" charset="0"/>
                        </a:rPr>
                        <a:t> ID</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200" b="1" u="sng" strike="noStrike" dirty="0">
                          <a:effectLst/>
                          <a:latin typeface="Segoe UI" panose="020B0502040204020203" pitchFamily="34" charset="0"/>
                          <a:cs typeface="Segoe UI" panose="020B0502040204020203" pitchFamily="34" charset="0"/>
                        </a:rPr>
                        <a:t>Report Type</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200" b="1" u="sng" strike="noStrike" dirty="0">
                          <a:effectLst/>
                          <a:latin typeface="Segoe UI" panose="020B0502040204020203" pitchFamily="34" charset="0"/>
                          <a:cs typeface="Segoe UI" panose="020B0502040204020203" pitchFamily="34" charset="0"/>
                        </a:rPr>
                        <a:t>Product Name</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992676737"/>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 </a:t>
                      </a: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NP4-188-RTCMT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4100</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Clearing Prices for Capacity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030003653"/>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a:t>
                      </a: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NP4-183-RTCMT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4101</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Hourly LMPs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452756252"/>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a:t>
                      </a: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NP4-190-RTCMT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4102</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Settlement Point Prices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697720936"/>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a:t>
                      </a: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NP4-191-RTCMT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4103</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Shadow Prices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590993327"/>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1</a:t>
                      </a: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NP6-788-RTCMT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4104</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LMPs by Resource Nodes, Load Zones and Trading Hubs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89821120"/>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a:t>
                      </a: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NP6-970-RTCMT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4105</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RTD Indicative LMPs by Resource Nodes, Load Zones and Hubs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472804466"/>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1</a:t>
                      </a: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NP6-86-RTCMT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4106</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SCED Shadow Prices and Binding Transmission Constraints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010322262"/>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a:t>
                      </a: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NP6-905-RTCMT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4107</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Settlement Point Prices at Resource Nodes, Hubs and Load Zones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986521969"/>
                  </a:ext>
                </a:extLst>
              </a:tr>
              <a:tr h="3810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1</a:t>
                      </a: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NP6-323-RTCMT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4108</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Existing/MOD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b="0" i="0" u="none" strike="noStrike" dirty="0">
                          <a:solidFill>
                            <a:srgbClr val="000000"/>
                          </a:solidFill>
                          <a:effectLst/>
                          <a:latin typeface="Segoe UI" panose="020B0502040204020203" pitchFamily="34" charset="0"/>
                          <a:cs typeface="Segoe UI" panose="020B0502040204020203" pitchFamily="34" charset="0"/>
                        </a:rPr>
                        <a:t>Real-Time Price Adders by SCED Interval</a:t>
                      </a:r>
                      <a:endParaRPr lang="en-US" sz="1100" u="none" strike="noStrike" dirty="0">
                        <a:effectLst/>
                        <a:latin typeface="Segoe UI" panose="020B0502040204020203" pitchFamily="34" charset="0"/>
                        <a:cs typeface="Segoe UI" panose="020B0502040204020203" pitchFamily="34" charset="0"/>
                      </a:endParaRP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PRIOR NAME: </a:t>
                      </a:r>
                      <a:r>
                        <a:rPr lang="en-US" sz="1100" u="none" strike="noStrike" dirty="0">
                          <a:effectLst/>
                          <a:latin typeface="Segoe UI" panose="020B0502040204020203" pitchFamily="34" charset="0"/>
                          <a:cs typeface="Segoe UI" panose="020B0502040204020203" pitchFamily="34" charset="0"/>
                        </a:rPr>
                        <a:t>Real-Time ORDC and Reliability Deployment Price Adders and Reserves by SCED Interval</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507967"/>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a:t>
                      </a: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NP6-325-RTCMT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4109</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Existing/MOD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RTD Indicative Price Adders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87879806"/>
                  </a:ext>
                </a:extLst>
              </a:tr>
            </a:tbl>
          </a:graphicData>
        </a:graphic>
      </p:graphicFrame>
      <p:sp>
        <p:nvSpPr>
          <p:cNvPr id="4" name="Slide Number Placeholder 3">
            <a:extLst>
              <a:ext uri="{FF2B5EF4-FFF2-40B4-BE49-F238E27FC236}">
                <a16:creationId xmlns:a16="http://schemas.microsoft.com/office/drawing/2014/main" id="{6FFC377B-B1A0-29DC-A7D4-E74FAD64C84F}"/>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6" name="TextBox 5">
            <a:extLst>
              <a:ext uri="{FF2B5EF4-FFF2-40B4-BE49-F238E27FC236}">
                <a16:creationId xmlns:a16="http://schemas.microsoft.com/office/drawing/2014/main" id="{B81D61DF-94CD-5412-EE4C-6E4E1E1E16FE}"/>
              </a:ext>
            </a:extLst>
          </p:cNvPr>
          <p:cNvSpPr txBox="1"/>
          <p:nvPr/>
        </p:nvSpPr>
        <p:spPr>
          <a:xfrm>
            <a:off x="378125" y="838200"/>
            <a:ext cx="8115300" cy="523220"/>
          </a:xfrm>
          <a:prstGeom prst="rect">
            <a:avLst/>
          </a:prstGeom>
          <a:noFill/>
        </p:spPr>
        <p:txBody>
          <a:bodyPr wrap="square" rtlCol="0">
            <a:spAutoFit/>
          </a:bodyPr>
          <a:lstStyle/>
          <a:p>
            <a:r>
              <a:rPr lang="en-US" sz="1400" dirty="0">
                <a:latin typeface="Segoe UI" panose="020B0502040204020203" pitchFamily="34" charset="0"/>
                <a:cs typeface="Segoe UI" panose="020B0502040204020203" pitchFamily="34" charset="0"/>
              </a:rPr>
              <a:t>The below listed reports are being provided as part of the on-going Market Trials activities. These are </a:t>
            </a:r>
            <a:r>
              <a:rPr lang="en-US" sz="1400" i="1" dirty="0">
                <a:latin typeface="Segoe UI" panose="020B0502040204020203" pitchFamily="34" charset="0"/>
                <a:cs typeface="Segoe UI" panose="020B0502040204020203" pitchFamily="34" charset="0"/>
              </a:rPr>
              <a:t>copies</a:t>
            </a:r>
            <a:r>
              <a:rPr lang="en-US" sz="1400" dirty="0">
                <a:latin typeface="Segoe UI" panose="020B0502040204020203" pitchFamily="34" charset="0"/>
                <a:cs typeface="Segoe UI" panose="020B0502040204020203" pitchFamily="34" charset="0"/>
              </a:rPr>
              <a:t> of existing reports that have been modified to include RTC Market Trials specific data sets.</a:t>
            </a:r>
          </a:p>
        </p:txBody>
      </p:sp>
      <p:sp>
        <p:nvSpPr>
          <p:cNvPr id="7" name="TextBox 6">
            <a:extLst>
              <a:ext uri="{FF2B5EF4-FFF2-40B4-BE49-F238E27FC236}">
                <a16:creationId xmlns:a16="http://schemas.microsoft.com/office/drawing/2014/main" id="{27529A46-359C-3BBC-BF84-D4A4A8B03A3D}"/>
              </a:ext>
            </a:extLst>
          </p:cNvPr>
          <p:cNvSpPr txBox="1"/>
          <p:nvPr/>
        </p:nvSpPr>
        <p:spPr>
          <a:xfrm>
            <a:off x="397175" y="4574636"/>
            <a:ext cx="8077200" cy="1600438"/>
          </a:xfrm>
          <a:prstGeom prst="rect">
            <a:avLst/>
          </a:prstGeom>
          <a:noFill/>
        </p:spPr>
        <p:txBody>
          <a:bodyPr wrap="square" rtlCol="0">
            <a:spAutoFit/>
          </a:bodyPr>
          <a:lstStyle/>
          <a:p>
            <a:r>
              <a:rPr lang="en-US" sz="1400" dirty="0">
                <a:latin typeface="Segoe UI" panose="020B0502040204020203" pitchFamily="34" charset="0"/>
                <a:cs typeface="Segoe UI" panose="020B0502040204020203" pitchFamily="34" charset="0"/>
              </a:rPr>
              <a:t>Note:</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8 of these reports exist in a PROD format which are NOT being modified for RTC</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2 of these reports are labeled as MOD to indicate they ARE being modified for RTC</a:t>
            </a:r>
          </a:p>
          <a:p>
            <a:pPr marL="742950" lvl="1"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The Market Trials version listed above will include the RTC modifications </a:t>
            </a:r>
          </a:p>
          <a:p>
            <a:pPr marL="742950" lvl="1"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The PROD versions of these reports will include the same modifications but will not be delivered during Market Trials. They are part of the larger go-live bundle that includes existing reports with modifications.</a:t>
            </a:r>
          </a:p>
        </p:txBody>
      </p:sp>
    </p:spTree>
    <p:extLst>
      <p:ext uri="{BB962C8B-B14F-4D97-AF65-F5344CB8AC3E}">
        <p14:creationId xmlns:p14="http://schemas.microsoft.com/office/powerpoint/2010/main" val="1759235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663E37-E08E-43C4-88BC-65E797C6FF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9AF1A5-B5D3-B5DD-6C2D-EB0EA16F1C12}"/>
              </a:ext>
            </a:extLst>
          </p:cNvPr>
          <p:cNvSpPr>
            <a:spLocks noGrp="1"/>
          </p:cNvSpPr>
          <p:nvPr>
            <p:ph type="title"/>
          </p:nvPr>
        </p:nvSpPr>
        <p:spPr>
          <a:xfrm>
            <a:off x="381000" y="243682"/>
            <a:ext cx="8458200" cy="694285"/>
          </a:xfrm>
        </p:spPr>
        <p:txBody>
          <a:bodyPr/>
          <a:lstStyle/>
          <a:p>
            <a:r>
              <a:rPr lang="en-US" dirty="0"/>
              <a:t>RTC Report Information: Market Trials - Group 1</a:t>
            </a:r>
          </a:p>
        </p:txBody>
      </p:sp>
      <p:sp>
        <p:nvSpPr>
          <p:cNvPr id="3" name="Content Placeholder 2">
            <a:extLst>
              <a:ext uri="{FF2B5EF4-FFF2-40B4-BE49-F238E27FC236}">
                <a16:creationId xmlns:a16="http://schemas.microsoft.com/office/drawing/2014/main" id="{13B3B7DC-2979-F16B-A895-D8A4F2F3E5E8}"/>
              </a:ext>
            </a:extLst>
          </p:cNvPr>
          <p:cNvSpPr>
            <a:spLocks noGrp="1"/>
          </p:cNvSpPr>
          <p:nvPr>
            <p:ph idx="1"/>
          </p:nvPr>
        </p:nvSpPr>
        <p:spPr>
          <a:xfrm>
            <a:off x="381000" y="950798"/>
            <a:ext cx="8534400" cy="4992801"/>
          </a:xfrm>
        </p:spPr>
        <p:txBody>
          <a:bodyPr/>
          <a:lstStyle/>
          <a:p>
            <a:pPr marL="0" indent="0">
              <a:buNone/>
            </a:pPr>
            <a:r>
              <a:rPr lang="en-US" sz="1800" dirty="0">
                <a:effectLst/>
                <a:latin typeface="Segoe UI" panose="020B0502040204020203" pitchFamily="34" charset="0"/>
                <a:ea typeface="Calibri" panose="020F0502020204030204" pitchFamily="34" charset="0"/>
              </a:rPr>
              <a:t>The following reports are included </a:t>
            </a:r>
            <a:r>
              <a:rPr lang="en-US" sz="1800" dirty="0">
                <a:latin typeface="Segoe UI" panose="020B0502040204020203" pitchFamily="34" charset="0"/>
                <a:ea typeface="Calibri" panose="020F0502020204030204" pitchFamily="34" charset="0"/>
              </a:rPr>
              <a:t>as part of CDR Group 1/Open Loop testing for Market Trials</a:t>
            </a:r>
            <a:r>
              <a:rPr lang="en-US" sz="1800" dirty="0">
                <a:effectLst/>
                <a:latin typeface="Segoe UI" panose="020B0502040204020203" pitchFamily="34" charset="0"/>
                <a:ea typeface="Calibri" panose="020F0502020204030204" pitchFamily="34" charset="0"/>
              </a:rPr>
              <a:t>. The draft XSD for these reports will be made available: 5/30/2025 with MT report delivery in July 2025. </a:t>
            </a:r>
          </a:p>
          <a:p>
            <a:pPr marL="0" indent="0">
              <a:buNone/>
            </a:pPr>
            <a:endParaRPr lang="en-US" sz="1800" dirty="0">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C86286B4-133A-5841-DE52-B545D4C1BC9C}"/>
              </a:ext>
            </a:extLst>
          </p:cNvPr>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6" name="Table 5">
            <a:extLst>
              <a:ext uri="{FF2B5EF4-FFF2-40B4-BE49-F238E27FC236}">
                <a16:creationId xmlns:a16="http://schemas.microsoft.com/office/drawing/2014/main" id="{65365449-C5BD-E5ED-86C5-652F61B01D81}"/>
              </a:ext>
            </a:extLst>
          </p:cNvPr>
          <p:cNvGraphicFramePr>
            <a:graphicFrameLocks noGrp="1"/>
          </p:cNvGraphicFramePr>
          <p:nvPr>
            <p:extLst>
              <p:ext uri="{D42A27DB-BD31-4B8C-83A1-F6EECF244321}">
                <p14:modId xmlns:p14="http://schemas.microsoft.com/office/powerpoint/2010/main" val="3865326664"/>
              </p:ext>
            </p:extLst>
          </p:nvPr>
        </p:nvGraphicFramePr>
        <p:xfrm>
          <a:off x="457200" y="2208948"/>
          <a:ext cx="7848600" cy="1274445"/>
        </p:xfrm>
        <a:graphic>
          <a:graphicData uri="http://schemas.openxmlformats.org/drawingml/2006/table">
            <a:tbl>
              <a:tblPr>
                <a:tableStyleId>{5C22544A-7EE6-4342-B048-85BDC9FD1C3A}</a:tableStyleId>
              </a:tblPr>
              <a:tblGrid>
                <a:gridCol w="1208125">
                  <a:extLst>
                    <a:ext uri="{9D8B030D-6E8A-4147-A177-3AD203B41FA5}">
                      <a16:colId xmlns:a16="http://schemas.microsoft.com/office/drawing/2014/main" val="752221144"/>
                    </a:ext>
                  </a:extLst>
                </a:gridCol>
                <a:gridCol w="483250">
                  <a:extLst>
                    <a:ext uri="{9D8B030D-6E8A-4147-A177-3AD203B41FA5}">
                      <a16:colId xmlns:a16="http://schemas.microsoft.com/office/drawing/2014/main" val="4146742910"/>
                    </a:ext>
                  </a:extLst>
                </a:gridCol>
                <a:gridCol w="1288666">
                  <a:extLst>
                    <a:ext uri="{9D8B030D-6E8A-4147-A177-3AD203B41FA5}">
                      <a16:colId xmlns:a16="http://schemas.microsoft.com/office/drawing/2014/main" val="279891872"/>
                    </a:ext>
                  </a:extLst>
                </a:gridCol>
                <a:gridCol w="4868559">
                  <a:extLst>
                    <a:ext uri="{9D8B030D-6E8A-4147-A177-3AD203B41FA5}">
                      <a16:colId xmlns:a16="http://schemas.microsoft.com/office/drawing/2014/main" val="1507937652"/>
                    </a:ext>
                  </a:extLst>
                </a:gridCol>
              </a:tblGrid>
              <a:tr h="190500">
                <a:tc>
                  <a:txBody>
                    <a:bodyPr/>
                    <a:lstStyle/>
                    <a:p>
                      <a:pPr algn="l" fontAlgn="b"/>
                      <a:r>
                        <a:rPr lang="en-US" sz="1100" b="1" u="sng" strike="noStrike" dirty="0">
                          <a:effectLst/>
                          <a:latin typeface="Segoe UI" panose="020B0502040204020203" pitchFamily="34" charset="0"/>
                          <a:cs typeface="Segoe UI" panose="020B0502040204020203" pitchFamily="34" charset="0"/>
                        </a:rPr>
                        <a:t>EMIL ID</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a:effectLst/>
                          <a:latin typeface="Segoe UI" panose="020B0502040204020203" pitchFamily="34" charset="0"/>
                          <a:cs typeface="Segoe UI" panose="020B0502040204020203" pitchFamily="34" charset="0"/>
                        </a:rPr>
                        <a:t>Rpt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dirty="0">
                          <a:effectLst/>
                          <a:latin typeface="Segoe UI" panose="020B0502040204020203" pitchFamily="34" charset="0"/>
                          <a:cs typeface="Segoe UI" panose="020B0502040204020203" pitchFamily="34" charset="0"/>
                        </a:rPr>
                        <a:t>Report Type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dirty="0">
                          <a:effectLst/>
                          <a:latin typeface="Segoe UI" panose="020B0502040204020203" pitchFamily="34" charset="0"/>
                          <a:cs typeface="Segoe UI" panose="020B0502040204020203" pitchFamily="34" charset="0"/>
                        </a:rPr>
                        <a:t>Product Name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469207073"/>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NP6-788-RTCMT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4104</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LMPs by Resource Nodes, Load Zones and Trading Hubs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844004222"/>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NP6-86-RTCMT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4106</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SCED Shadow Prices and Binding Transmission Constraints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839217524"/>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NP6-323-RTCMT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4108</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Existing/MOD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b="0" i="0" u="none" strike="noStrike" dirty="0">
                          <a:solidFill>
                            <a:srgbClr val="000000"/>
                          </a:solidFill>
                          <a:effectLst/>
                          <a:latin typeface="Segoe UI" panose="020B0502040204020203" pitchFamily="34" charset="0"/>
                          <a:cs typeface="Segoe UI" panose="020B0502040204020203" pitchFamily="34" charset="0"/>
                        </a:rPr>
                        <a:t>Real-Time Price Adders by SCED Interval</a:t>
                      </a:r>
                      <a:endParaRPr lang="en-US" sz="1100" u="none" strike="noStrike" dirty="0">
                        <a:effectLst/>
                        <a:latin typeface="Segoe UI" panose="020B0502040204020203" pitchFamily="34" charset="0"/>
                        <a:cs typeface="Segoe UI" panose="020B0502040204020203" pitchFamily="34" charset="0"/>
                      </a:endParaRP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PRIOR NAME: </a:t>
                      </a:r>
                      <a:r>
                        <a:rPr lang="en-US" sz="1100" u="none" strike="noStrike" dirty="0">
                          <a:effectLst/>
                          <a:latin typeface="Segoe UI" panose="020B0502040204020203" pitchFamily="34" charset="0"/>
                          <a:cs typeface="Segoe UI" panose="020B0502040204020203" pitchFamily="34" charset="0"/>
                        </a:rPr>
                        <a:t>Real-Time ORDC and Reliability Deployment Price Adders and Reserves by SCED Interval</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540631498"/>
                  </a:ext>
                </a:extLst>
              </a:tr>
              <a:tr h="190500">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NP6-332-CD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24891</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MT - NEW</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Real-Time Clearing Prices for Capacity by SCED Interval</a:t>
                      </a:r>
                    </a:p>
                  </a:txBody>
                  <a:tcPr marL="9525" marR="9525" marT="9525" marB="0" anchor="b"/>
                </a:tc>
                <a:extLst>
                  <a:ext uri="{0D108BD9-81ED-4DB2-BD59-A6C34878D82A}">
                    <a16:rowId xmlns:a16="http://schemas.microsoft.com/office/drawing/2014/main" val="2742002131"/>
                  </a:ext>
                </a:extLst>
              </a:tr>
            </a:tbl>
          </a:graphicData>
        </a:graphic>
      </p:graphicFrame>
    </p:spTree>
    <p:extLst>
      <p:ext uri="{BB962C8B-B14F-4D97-AF65-F5344CB8AC3E}">
        <p14:creationId xmlns:p14="http://schemas.microsoft.com/office/powerpoint/2010/main" val="2427552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0EE6B-A67F-548B-987C-198AB4B901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58CA30-E9CE-D9E1-99B3-865F38C1108E}"/>
              </a:ext>
            </a:extLst>
          </p:cNvPr>
          <p:cNvSpPr>
            <a:spLocks noGrp="1"/>
          </p:cNvSpPr>
          <p:nvPr>
            <p:ph type="title"/>
          </p:nvPr>
        </p:nvSpPr>
        <p:spPr>
          <a:xfrm>
            <a:off x="381000" y="243682"/>
            <a:ext cx="8458200" cy="694285"/>
          </a:xfrm>
        </p:spPr>
        <p:txBody>
          <a:bodyPr/>
          <a:lstStyle/>
          <a:p>
            <a:r>
              <a:rPr lang="en-US" dirty="0"/>
              <a:t>RTC Report Information: Market Trials - Group 2</a:t>
            </a:r>
          </a:p>
        </p:txBody>
      </p:sp>
      <p:sp>
        <p:nvSpPr>
          <p:cNvPr id="3" name="Content Placeholder 2">
            <a:extLst>
              <a:ext uri="{FF2B5EF4-FFF2-40B4-BE49-F238E27FC236}">
                <a16:creationId xmlns:a16="http://schemas.microsoft.com/office/drawing/2014/main" id="{268DC2A7-091E-D9CD-1516-1B454EE515B8}"/>
              </a:ext>
            </a:extLst>
          </p:cNvPr>
          <p:cNvSpPr>
            <a:spLocks noGrp="1"/>
          </p:cNvSpPr>
          <p:nvPr>
            <p:ph idx="1"/>
          </p:nvPr>
        </p:nvSpPr>
        <p:spPr>
          <a:xfrm>
            <a:off x="381000" y="950798"/>
            <a:ext cx="8534400" cy="4992801"/>
          </a:xfrm>
        </p:spPr>
        <p:txBody>
          <a:bodyPr/>
          <a:lstStyle/>
          <a:p>
            <a:pPr marL="0" indent="0">
              <a:buNone/>
            </a:pPr>
            <a:r>
              <a:rPr lang="en-US" sz="1800" dirty="0">
                <a:effectLst/>
                <a:latin typeface="Segoe UI" panose="020B0502040204020203" pitchFamily="34" charset="0"/>
                <a:ea typeface="Calibri" panose="020F0502020204030204" pitchFamily="34" charset="0"/>
              </a:rPr>
              <a:t>The following reports are included </a:t>
            </a:r>
            <a:r>
              <a:rPr lang="en-US" sz="1800" dirty="0">
                <a:latin typeface="Segoe UI" panose="020B0502040204020203" pitchFamily="34" charset="0"/>
                <a:ea typeface="Calibri" panose="020F0502020204030204" pitchFamily="34" charset="0"/>
              </a:rPr>
              <a:t>as part of CDR Group 2/Closed Loop testing for Market Trials</a:t>
            </a:r>
            <a:r>
              <a:rPr lang="en-US" sz="1800" dirty="0">
                <a:effectLst/>
                <a:latin typeface="Segoe UI" panose="020B0502040204020203" pitchFamily="34" charset="0"/>
                <a:ea typeface="Calibri" panose="020F0502020204030204" pitchFamily="34" charset="0"/>
              </a:rPr>
              <a:t>. All reports listed below are </a:t>
            </a:r>
            <a:r>
              <a:rPr lang="en-US" sz="1800" i="1" dirty="0">
                <a:effectLst/>
                <a:latin typeface="Segoe UI" panose="020B0502040204020203" pitchFamily="34" charset="0"/>
                <a:ea typeface="Calibri" panose="020F0502020204030204" pitchFamily="34" charset="0"/>
              </a:rPr>
              <a:t>copies</a:t>
            </a:r>
            <a:r>
              <a:rPr lang="en-US" sz="1800" dirty="0">
                <a:effectLst/>
                <a:latin typeface="Segoe UI" panose="020B0502040204020203" pitchFamily="34" charset="0"/>
                <a:ea typeface="Calibri" panose="020F0502020204030204" pitchFamily="34" charset="0"/>
              </a:rPr>
              <a:t> of existing reports. The draft XSD for these reports will be made available: 8/1/2025 with MT report </a:t>
            </a:r>
            <a:r>
              <a:rPr lang="en-US" sz="1800" dirty="0">
                <a:latin typeface="Segoe UI" panose="020B0502040204020203" pitchFamily="34" charset="0"/>
                <a:ea typeface="Calibri" panose="020F0502020204030204" pitchFamily="34" charset="0"/>
              </a:rPr>
              <a:t>d</a:t>
            </a:r>
            <a:r>
              <a:rPr lang="en-US" sz="1800" dirty="0">
                <a:effectLst/>
                <a:latin typeface="Segoe UI" panose="020B0502040204020203" pitchFamily="34" charset="0"/>
                <a:ea typeface="Calibri" panose="020F0502020204030204" pitchFamily="34" charset="0"/>
              </a:rPr>
              <a:t>elivery in September 2025. </a:t>
            </a:r>
          </a:p>
          <a:p>
            <a:pPr marL="0" indent="0">
              <a:buNone/>
            </a:pPr>
            <a:endParaRPr lang="en-US" sz="1800" dirty="0">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206D88F1-77B9-CCFA-BD12-9D445DD0B90A}"/>
              </a:ext>
            </a:extLst>
          </p:cNvPr>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5" name="Content Placeholder 4">
            <a:extLst>
              <a:ext uri="{FF2B5EF4-FFF2-40B4-BE49-F238E27FC236}">
                <a16:creationId xmlns:a16="http://schemas.microsoft.com/office/drawing/2014/main" id="{35AB70A7-D188-A11F-A182-AF31B7F87D8A}"/>
              </a:ext>
            </a:extLst>
          </p:cNvPr>
          <p:cNvGraphicFramePr>
            <a:graphicFrameLocks/>
          </p:cNvGraphicFramePr>
          <p:nvPr>
            <p:extLst>
              <p:ext uri="{D42A27DB-BD31-4B8C-83A1-F6EECF244321}">
                <p14:modId xmlns:p14="http://schemas.microsoft.com/office/powerpoint/2010/main" val="2779084742"/>
              </p:ext>
            </p:extLst>
          </p:nvPr>
        </p:nvGraphicFramePr>
        <p:xfrm>
          <a:off x="304799" y="2362200"/>
          <a:ext cx="8534401" cy="1525905"/>
        </p:xfrm>
        <a:graphic>
          <a:graphicData uri="http://schemas.openxmlformats.org/drawingml/2006/table">
            <a:tbl>
              <a:tblPr>
                <a:tableStyleId>{5C22544A-7EE6-4342-B048-85BDC9FD1C3A}</a:tableStyleId>
              </a:tblPr>
              <a:tblGrid>
                <a:gridCol w="1393372">
                  <a:extLst>
                    <a:ext uri="{9D8B030D-6E8A-4147-A177-3AD203B41FA5}">
                      <a16:colId xmlns:a16="http://schemas.microsoft.com/office/drawing/2014/main" val="3092067992"/>
                    </a:ext>
                  </a:extLst>
                </a:gridCol>
                <a:gridCol w="609600">
                  <a:extLst>
                    <a:ext uri="{9D8B030D-6E8A-4147-A177-3AD203B41FA5}">
                      <a16:colId xmlns:a16="http://schemas.microsoft.com/office/drawing/2014/main" val="4064691450"/>
                    </a:ext>
                  </a:extLst>
                </a:gridCol>
                <a:gridCol w="1349829">
                  <a:extLst>
                    <a:ext uri="{9D8B030D-6E8A-4147-A177-3AD203B41FA5}">
                      <a16:colId xmlns:a16="http://schemas.microsoft.com/office/drawing/2014/main" val="3991421658"/>
                    </a:ext>
                  </a:extLst>
                </a:gridCol>
                <a:gridCol w="5181600">
                  <a:extLst>
                    <a:ext uri="{9D8B030D-6E8A-4147-A177-3AD203B41FA5}">
                      <a16:colId xmlns:a16="http://schemas.microsoft.com/office/drawing/2014/main" val="56019910"/>
                    </a:ext>
                  </a:extLst>
                </a:gridCol>
              </a:tblGrid>
              <a:tr h="190500">
                <a:tc>
                  <a:txBody>
                    <a:bodyPr/>
                    <a:lstStyle/>
                    <a:p>
                      <a:pPr algn="l" fontAlgn="b"/>
                      <a:r>
                        <a:rPr lang="en-US" sz="1200" b="1" u="sng" strike="noStrike" dirty="0">
                          <a:effectLst/>
                          <a:latin typeface="Segoe UI" panose="020B0502040204020203" pitchFamily="34" charset="0"/>
                          <a:cs typeface="Segoe UI" panose="020B0502040204020203" pitchFamily="34" charset="0"/>
                        </a:rPr>
                        <a:t>EMIL ID</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200" b="1" u="sng" strike="noStrike" dirty="0" err="1">
                          <a:effectLst/>
                          <a:latin typeface="Segoe UI" panose="020B0502040204020203" pitchFamily="34" charset="0"/>
                          <a:cs typeface="Segoe UI" panose="020B0502040204020203" pitchFamily="34" charset="0"/>
                        </a:rPr>
                        <a:t>Rpt</a:t>
                      </a:r>
                      <a:r>
                        <a:rPr lang="en-US" sz="1200" b="1" u="sng" strike="noStrike" dirty="0">
                          <a:effectLst/>
                          <a:latin typeface="Segoe UI" panose="020B0502040204020203" pitchFamily="34" charset="0"/>
                          <a:cs typeface="Segoe UI" panose="020B0502040204020203" pitchFamily="34" charset="0"/>
                        </a:rPr>
                        <a:t> ID</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200" b="1" u="sng" strike="noStrike" dirty="0">
                          <a:effectLst/>
                          <a:latin typeface="Segoe UI" panose="020B0502040204020203" pitchFamily="34" charset="0"/>
                          <a:cs typeface="Segoe UI" panose="020B0502040204020203" pitchFamily="34" charset="0"/>
                        </a:rPr>
                        <a:t>Report Type</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200" b="1" u="sng" strike="noStrike" dirty="0">
                          <a:effectLst/>
                          <a:latin typeface="Segoe UI" panose="020B0502040204020203" pitchFamily="34" charset="0"/>
                          <a:cs typeface="Segoe UI" panose="020B0502040204020203" pitchFamily="34" charset="0"/>
                        </a:rPr>
                        <a:t>Product Name</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992676737"/>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NP4-188-RTCMT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4100</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Clearing Prices for Capacity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030003653"/>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NP4-183-RTCMT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4101</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Hourly LMPs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452756252"/>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NP4-190-RTCMT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4102</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Settlement Point Prices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697720936"/>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NP4-191-RTCMT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4103</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Shadow Prices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590993327"/>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NP6-970-RTCMT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4105</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RTD Indicative LMPs by Resource Nodes, Load Zones and Hubs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472804466"/>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NP6-905-RTCMT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4107</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Settlement Point Prices at Resource Nodes, Hubs and Load Zones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986521969"/>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NP6-325-RTCMT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4109</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Existing/MOD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RTD Indicative Price Adders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87879806"/>
                  </a:ext>
                </a:extLst>
              </a:tr>
            </a:tbl>
          </a:graphicData>
        </a:graphic>
      </p:graphicFrame>
    </p:spTree>
    <p:extLst>
      <p:ext uri="{BB962C8B-B14F-4D97-AF65-F5344CB8AC3E}">
        <p14:creationId xmlns:p14="http://schemas.microsoft.com/office/powerpoint/2010/main" val="430255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F6CEC9-FCCE-8363-DF3A-8BA21CD28C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5E02B9-8DC2-5D8E-B850-DB42EB0B7892}"/>
              </a:ext>
            </a:extLst>
          </p:cNvPr>
          <p:cNvSpPr>
            <a:spLocks noGrp="1"/>
          </p:cNvSpPr>
          <p:nvPr>
            <p:ph type="title"/>
          </p:nvPr>
        </p:nvSpPr>
        <p:spPr>
          <a:xfrm>
            <a:off x="381000" y="243682"/>
            <a:ext cx="8458200" cy="694285"/>
          </a:xfrm>
        </p:spPr>
        <p:txBody>
          <a:bodyPr/>
          <a:lstStyle/>
          <a:p>
            <a:r>
              <a:rPr lang="en-US" dirty="0"/>
              <a:t>RTC Report Information: Market Trials - Group 2</a:t>
            </a:r>
          </a:p>
        </p:txBody>
      </p:sp>
      <p:sp>
        <p:nvSpPr>
          <p:cNvPr id="3" name="Content Placeholder 2">
            <a:extLst>
              <a:ext uri="{FF2B5EF4-FFF2-40B4-BE49-F238E27FC236}">
                <a16:creationId xmlns:a16="http://schemas.microsoft.com/office/drawing/2014/main" id="{7260FBBE-80AB-CA04-88C0-28E8428A4C85}"/>
              </a:ext>
            </a:extLst>
          </p:cNvPr>
          <p:cNvSpPr>
            <a:spLocks noGrp="1"/>
          </p:cNvSpPr>
          <p:nvPr>
            <p:ph idx="1"/>
          </p:nvPr>
        </p:nvSpPr>
        <p:spPr>
          <a:xfrm>
            <a:off x="381000" y="950798"/>
            <a:ext cx="8534400" cy="4992801"/>
          </a:xfrm>
        </p:spPr>
        <p:txBody>
          <a:bodyPr/>
          <a:lstStyle/>
          <a:p>
            <a:pPr marL="0" indent="0">
              <a:buNone/>
            </a:pPr>
            <a:r>
              <a:rPr lang="en-US" sz="1800" dirty="0">
                <a:effectLst/>
                <a:latin typeface="Segoe UI" panose="020B0502040204020203" pitchFamily="34" charset="0"/>
                <a:ea typeface="Calibri" panose="020F0502020204030204" pitchFamily="34" charset="0"/>
              </a:rPr>
              <a:t>The following reports are included </a:t>
            </a:r>
            <a:r>
              <a:rPr lang="en-US" sz="1800" dirty="0">
                <a:latin typeface="Segoe UI" panose="020B0502040204020203" pitchFamily="34" charset="0"/>
                <a:ea typeface="Calibri" panose="020F0502020204030204" pitchFamily="34" charset="0"/>
              </a:rPr>
              <a:t>as part of CDR Group 2/Closed Loop testing for Market Trials</a:t>
            </a:r>
            <a:r>
              <a:rPr lang="en-US" sz="1800" dirty="0">
                <a:effectLst/>
                <a:latin typeface="Segoe UI" panose="020B0502040204020203" pitchFamily="34" charset="0"/>
                <a:ea typeface="Calibri" panose="020F0502020204030204" pitchFamily="34" charset="0"/>
              </a:rPr>
              <a:t>. All of these reports are NEW for RTC. The draft XSD for these 11 NEW reports will be made available: 8/1/2025 with MT report delivery in Sept 2025. </a:t>
            </a:r>
          </a:p>
          <a:p>
            <a:pPr marL="0" indent="0">
              <a:buNone/>
            </a:pPr>
            <a:endParaRPr lang="en-US" sz="1800" dirty="0">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B4E9D19A-EFAA-AD87-1CD6-0F5534085F65}"/>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5" name="Content Placeholder 2">
            <a:extLst>
              <a:ext uri="{FF2B5EF4-FFF2-40B4-BE49-F238E27FC236}">
                <a16:creationId xmlns:a16="http://schemas.microsoft.com/office/drawing/2014/main" id="{49BCD93C-606E-6B0B-8C60-88E0139CCAB7}"/>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graphicFrame>
        <p:nvGraphicFramePr>
          <p:cNvPr id="6" name="Table 5">
            <a:extLst>
              <a:ext uri="{FF2B5EF4-FFF2-40B4-BE49-F238E27FC236}">
                <a16:creationId xmlns:a16="http://schemas.microsoft.com/office/drawing/2014/main" id="{4D870EF4-E357-24BD-27CC-201AFA8A51F1}"/>
              </a:ext>
            </a:extLst>
          </p:cNvPr>
          <p:cNvGraphicFramePr>
            <a:graphicFrameLocks noGrp="1"/>
          </p:cNvGraphicFramePr>
          <p:nvPr>
            <p:extLst>
              <p:ext uri="{D42A27DB-BD31-4B8C-83A1-F6EECF244321}">
                <p14:modId xmlns:p14="http://schemas.microsoft.com/office/powerpoint/2010/main" val="2581579436"/>
              </p:ext>
            </p:extLst>
          </p:nvPr>
        </p:nvGraphicFramePr>
        <p:xfrm>
          <a:off x="685800" y="2208948"/>
          <a:ext cx="7239000" cy="2286000"/>
        </p:xfrm>
        <a:graphic>
          <a:graphicData uri="http://schemas.openxmlformats.org/drawingml/2006/table">
            <a:tbl>
              <a:tblPr>
                <a:tableStyleId>{5C22544A-7EE6-4342-B048-85BDC9FD1C3A}</a:tableStyleId>
              </a:tblPr>
              <a:tblGrid>
                <a:gridCol w="888221">
                  <a:extLst>
                    <a:ext uri="{9D8B030D-6E8A-4147-A177-3AD203B41FA5}">
                      <a16:colId xmlns:a16="http://schemas.microsoft.com/office/drawing/2014/main" val="752221144"/>
                    </a:ext>
                  </a:extLst>
                </a:gridCol>
                <a:gridCol w="559579">
                  <a:extLst>
                    <a:ext uri="{9D8B030D-6E8A-4147-A177-3AD203B41FA5}">
                      <a16:colId xmlns:a16="http://schemas.microsoft.com/office/drawing/2014/main" val="4146742910"/>
                    </a:ext>
                  </a:extLst>
                </a:gridCol>
                <a:gridCol w="914400">
                  <a:extLst>
                    <a:ext uri="{9D8B030D-6E8A-4147-A177-3AD203B41FA5}">
                      <a16:colId xmlns:a16="http://schemas.microsoft.com/office/drawing/2014/main" val="279891872"/>
                    </a:ext>
                  </a:extLst>
                </a:gridCol>
                <a:gridCol w="4876800">
                  <a:extLst>
                    <a:ext uri="{9D8B030D-6E8A-4147-A177-3AD203B41FA5}">
                      <a16:colId xmlns:a16="http://schemas.microsoft.com/office/drawing/2014/main" val="1507937652"/>
                    </a:ext>
                  </a:extLst>
                </a:gridCol>
              </a:tblGrid>
              <a:tr h="190500">
                <a:tc>
                  <a:txBody>
                    <a:bodyPr/>
                    <a:lstStyle/>
                    <a:p>
                      <a:pPr algn="l" fontAlgn="b"/>
                      <a:r>
                        <a:rPr lang="en-US" sz="1100" b="1" u="sng" strike="noStrike">
                          <a:effectLst/>
                          <a:latin typeface="Segoe UI" panose="020B0502040204020203" pitchFamily="34" charset="0"/>
                          <a:cs typeface="Segoe UI" panose="020B0502040204020203" pitchFamily="34" charset="0"/>
                        </a:rPr>
                        <a:t>EMIL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a:effectLst/>
                          <a:latin typeface="Segoe UI" panose="020B0502040204020203" pitchFamily="34" charset="0"/>
                          <a:cs typeface="Segoe UI" panose="020B0502040204020203" pitchFamily="34" charset="0"/>
                        </a:rPr>
                        <a:t>Rpt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dirty="0">
                          <a:effectLst/>
                          <a:latin typeface="Segoe UI" panose="020B0502040204020203" pitchFamily="34" charset="0"/>
                          <a:cs typeface="Segoe UI" panose="020B0502040204020203" pitchFamily="34" charset="0"/>
                        </a:rPr>
                        <a:t>Report Type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dirty="0">
                          <a:effectLst/>
                          <a:latin typeface="Segoe UI" panose="020B0502040204020203" pitchFamily="34" charset="0"/>
                          <a:cs typeface="Segoe UI" panose="020B0502040204020203" pitchFamily="34" charset="0"/>
                        </a:rPr>
                        <a:t>Product Name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469207073"/>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NP4-212-CD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24893</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NEW</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dirty="0">
                          <a:effectLst/>
                          <a:latin typeface="Segoe UI" panose="020B0502040204020203" pitchFamily="34" charset="0"/>
                          <a:cs typeface="Segoe UI" panose="020B0502040204020203" pitchFamily="34" charset="0"/>
                        </a:rPr>
                        <a:t>DAM and SCED Ancillary Service Demand Curves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844004222"/>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NP6-331-CD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24898</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dirty="0">
                          <a:effectLst/>
                          <a:latin typeface="Segoe UI" panose="020B0502040204020203" pitchFamily="34" charset="0"/>
                          <a:cs typeface="Segoe UI" panose="020B0502040204020203" pitchFamily="34" charset="0"/>
                        </a:rPr>
                        <a:t>Real-Time Clearing Prices for Capacity by 15-Minute Settlement Interval</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839217524"/>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NP6-329-CD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24889</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dirty="0">
                          <a:effectLst/>
                          <a:latin typeface="Segoe UI" panose="020B0502040204020203" pitchFamily="34" charset="0"/>
                          <a:cs typeface="Segoe UI" panose="020B0502040204020203" pitchFamily="34" charset="0"/>
                        </a:rPr>
                        <a:t>RTD Indicative Real-Time MCPC</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562758044"/>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NP6-330-CD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24890</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a:effectLst/>
                          <a:latin typeface="Segoe UI" panose="020B0502040204020203" pitchFamily="34" charset="0"/>
                          <a:cs typeface="Segoe UI" panose="020B0502040204020203" pitchFamily="34" charset="0"/>
                        </a:rPr>
                        <a:t>RTD Indicative Ancillary Service Awards by Resource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608188977"/>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NP5-528-CD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24896</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dirty="0">
                          <a:effectLst/>
                          <a:latin typeface="Segoe UI" panose="020B0502040204020203" pitchFamily="34" charset="0"/>
                          <a:cs typeface="Segoe UI" panose="020B0502040204020203" pitchFamily="34" charset="0"/>
                        </a:rPr>
                        <a:t>HRUC Ancillary Service Deployment Factors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760194319"/>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NP5-527-CD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24895</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a:effectLst/>
                          <a:latin typeface="Segoe UI" panose="020B0502040204020203" pitchFamily="34" charset="0"/>
                          <a:cs typeface="Segoe UI" panose="020B0502040204020203" pitchFamily="34" charset="0"/>
                        </a:rPr>
                        <a:t>DRUC Ancillary Service Deployment Factors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630146882"/>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NP5-525-CD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24897</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a:effectLst/>
                          <a:latin typeface="Segoe UI" panose="020B0502040204020203" pitchFamily="34" charset="0"/>
                          <a:cs typeface="Segoe UI" panose="020B0502040204020203" pitchFamily="34" charset="0"/>
                        </a:rPr>
                        <a:t>WRUC Ancillary Service Deployment Factors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601843224"/>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NP4-532-CD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24888</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a:effectLst/>
                          <a:latin typeface="Segoe UI" panose="020B0502040204020203" pitchFamily="34" charset="0"/>
                          <a:cs typeface="Segoe UI" panose="020B0502040204020203" pitchFamily="34" charset="0"/>
                        </a:rPr>
                        <a:t>DAM Total Ancillary Services Sold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945936516"/>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NP4-211-CD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24894</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a:effectLst/>
                          <a:latin typeface="Segoe UI" panose="020B0502040204020203" pitchFamily="34" charset="0"/>
                          <a:cs typeface="Segoe UI" panose="020B0502040204020203" pitchFamily="34" charset="0"/>
                        </a:rPr>
                        <a:t>RUC Ancillary Service Demand Curves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104433009"/>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NP6-328-CD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24887</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a:effectLst/>
                          <a:latin typeface="Segoe UI" panose="020B0502040204020203" pitchFamily="34" charset="0"/>
                          <a:cs typeface="Segoe UI" panose="020B0502040204020203" pitchFamily="34" charset="0"/>
                        </a:rPr>
                        <a:t>Total Capability of Resources Available to Provide Ancillary Service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272679980"/>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NP5-526-CD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24886</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NEW</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dirty="0">
                          <a:effectLst/>
                          <a:latin typeface="Segoe UI" panose="020B0502040204020203" pitchFamily="34" charset="0"/>
                          <a:cs typeface="Segoe UI" panose="020B0502040204020203" pitchFamily="34" charset="0"/>
                        </a:rPr>
                        <a:t>Projected Ancillary Service Deployments Factors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689534998"/>
                  </a:ext>
                </a:extLst>
              </a:tr>
            </a:tbl>
          </a:graphicData>
        </a:graphic>
      </p:graphicFrame>
    </p:spTree>
    <p:extLst>
      <p:ext uri="{BB962C8B-B14F-4D97-AF65-F5344CB8AC3E}">
        <p14:creationId xmlns:p14="http://schemas.microsoft.com/office/powerpoint/2010/main" val="2402688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BF2205-9F14-4081-6B14-FE70F59697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E249B8-9366-C96C-7244-5128345A4D76}"/>
              </a:ext>
            </a:extLst>
          </p:cNvPr>
          <p:cNvSpPr>
            <a:spLocks noGrp="1"/>
          </p:cNvSpPr>
          <p:nvPr>
            <p:ph type="title"/>
          </p:nvPr>
        </p:nvSpPr>
        <p:spPr>
          <a:xfrm>
            <a:off x="381000" y="243682"/>
            <a:ext cx="8458200" cy="694285"/>
          </a:xfrm>
        </p:spPr>
        <p:txBody>
          <a:bodyPr/>
          <a:lstStyle/>
          <a:p>
            <a:r>
              <a:rPr lang="en-US" dirty="0"/>
              <a:t>RTC Report Information: Go-Live - Group 3</a:t>
            </a:r>
          </a:p>
        </p:txBody>
      </p:sp>
      <p:sp>
        <p:nvSpPr>
          <p:cNvPr id="3" name="Content Placeholder 2">
            <a:extLst>
              <a:ext uri="{FF2B5EF4-FFF2-40B4-BE49-F238E27FC236}">
                <a16:creationId xmlns:a16="http://schemas.microsoft.com/office/drawing/2014/main" id="{D1232CDA-DD5B-ABCB-B00A-A5556CCBB51C}"/>
              </a:ext>
            </a:extLst>
          </p:cNvPr>
          <p:cNvSpPr>
            <a:spLocks noGrp="1"/>
          </p:cNvSpPr>
          <p:nvPr>
            <p:ph idx="1"/>
          </p:nvPr>
        </p:nvSpPr>
        <p:spPr>
          <a:xfrm>
            <a:off x="381000" y="950798"/>
            <a:ext cx="8534400" cy="4992801"/>
          </a:xfrm>
        </p:spPr>
        <p:txBody>
          <a:bodyPr/>
          <a:lstStyle/>
          <a:p>
            <a:pPr marL="0" indent="0">
              <a:buNone/>
            </a:pPr>
            <a:r>
              <a:rPr lang="en-US" sz="1800" dirty="0">
                <a:effectLst/>
                <a:latin typeface="Segoe UI" panose="020B0502040204020203" pitchFamily="34" charset="0"/>
                <a:ea typeface="Calibri" panose="020F0502020204030204" pitchFamily="34" charset="0"/>
              </a:rPr>
              <a:t>The following reports are included </a:t>
            </a:r>
            <a:r>
              <a:rPr lang="en-US" sz="1800" dirty="0">
                <a:latin typeface="Segoe UI" panose="020B0502040204020203" pitchFamily="34" charset="0"/>
                <a:ea typeface="Calibri" panose="020F0502020204030204" pitchFamily="34" charset="0"/>
              </a:rPr>
              <a:t>as part of CDR Group 3/Go-Live and will not be available during Market Trials</a:t>
            </a:r>
            <a:r>
              <a:rPr lang="en-US" sz="1800" dirty="0">
                <a:effectLst/>
                <a:latin typeface="Segoe UI" panose="020B0502040204020203" pitchFamily="34" charset="0"/>
                <a:ea typeface="Calibri" panose="020F0502020204030204" pitchFamily="34" charset="0"/>
              </a:rPr>
              <a:t>. All of these reports are existing reports being </a:t>
            </a:r>
            <a:r>
              <a:rPr lang="en-US" sz="1800" i="1" dirty="0">
                <a:effectLst/>
                <a:latin typeface="Segoe UI" panose="020B0502040204020203" pitchFamily="34" charset="0"/>
                <a:ea typeface="Calibri" panose="020F0502020204030204" pitchFamily="34" charset="0"/>
              </a:rPr>
              <a:t>modified</a:t>
            </a:r>
            <a:r>
              <a:rPr lang="en-US" sz="1800" dirty="0">
                <a:effectLst/>
                <a:latin typeface="Segoe UI" panose="020B0502040204020203" pitchFamily="34" charset="0"/>
                <a:ea typeface="Calibri" panose="020F0502020204030204" pitchFamily="34" charset="0"/>
              </a:rPr>
              <a:t> for RTC and will be made available during cutover. The draft XSD for these reports will be made available: 10/15/2025.</a:t>
            </a:r>
          </a:p>
          <a:p>
            <a:pPr marL="0" indent="0">
              <a:buNone/>
            </a:pPr>
            <a:endParaRPr lang="en-US" sz="1800" dirty="0">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3C75F92E-6F54-E082-57A2-F50B2758805A}"/>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5" name="Content Placeholder 2">
            <a:extLst>
              <a:ext uri="{FF2B5EF4-FFF2-40B4-BE49-F238E27FC236}">
                <a16:creationId xmlns:a16="http://schemas.microsoft.com/office/drawing/2014/main" id="{C26966D9-2F7A-7673-6E41-36D2A3413BCC}"/>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graphicFrame>
        <p:nvGraphicFramePr>
          <p:cNvPr id="7" name="Table 6">
            <a:extLst>
              <a:ext uri="{FF2B5EF4-FFF2-40B4-BE49-F238E27FC236}">
                <a16:creationId xmlns:a16="http://schemas.microsoft.com/office/drawing/2014/main" id="{22FB1CF4-F4D4-787B-3AD8-F695568EB44A}"/>
              </a:ext>
            </a:extLst>
          </p:cNvPr>
          <p:cNvGraphicFramePr>
            <a:graphicFrameLocks noGrp="1"/>
          </p:cNvGraphicFramePr>
          <p:nvPr>
            <p:extLst>
              <p:ext uri="{D42A27DB-BD31-4B8C-83A1-F6EECF244321}">
                <p14:modId xmlns:p14="http://schemas.microsoft.com/office/powerpoint/2010/main" val="1642991016"/>
              </p:ext>
            </p:extLst>
          </p:nvPr>
        </p:nvGraphicFramePr>
        <p:xfrm>
          <a:off x="1104900" y="2362200"/>
          <a:ext cx="7010400" cy="3057525"/>
        </p:xfrm>
        <a:graphic>
          <a:graphicData uri="http://schemas.openxmlformats.org/drawingml/2006/table">
            <a:tbl>
              <a:tblPr>
                <a:tableStyleId>{5C22544A-7EE6-4342-B048-85BDC9FD1C3A}</a:tableStyleId>
              </a:tblPr>
              <a:tblGrid>
                <a:gridCol w="936802">
                  <a:extLst>
                    <a:ext uri="{9D8B030D-6E8A-4147-A177-3AD203B41FA5}">
                      <a16:colId xmlns:a16="http://schemas.microsoft.com/office/drawing/2014/main" val="411202792"/>
                    </a:ext>
                  </a:extLst>
                </a:gridCol>
                <a:gridCol w="749441">
                  <a:extLst>
                    <a:ext uri="{9D8B030D-6E8A-4147-A177-3AD203B41FA5}">
                      <a16:colId xmlns:a16="http://schemas.microsoft.com/office/drawing/2014/main" val="157572509"/>
                    </a:ext>
                  </a:extLst>
                </a:gridCol>
                <a:gridCol w="1061709">
                  <a:extLst>
                    <a:ext uri="{9D8B030D-6E8A-4147-A177-3AD203B41FA5}">
                      <a16:colId xmlns:a16="http://schemas.microsoft.com/office/drawing/2014/main" val="3593456674"/>
                    </a:ext>
                  </a:extLst>
                </a:gridCol>
                <a:gridCol w="4262448">
                  <a:extLst>
                    <a:ext uri="{9D8B030D-6E8A-4147-A177-3AD203B41FA5}">
                      <a16:colId xmlns:a16="http://schemas.microsoft.com/office/drawing/2014/main" val="551553048"/>
                    </a:ext>
                  </a:extLst>
                </a:gridCol>
              </a:tblGrid>
              <a:tr h="200025">
                <a:tc>
                  <a:txBody>
                    <a:bodyPr/>
                    <a:lstStyle/>
                    <a:p>
                      <a:pPr algn="l" rtl="0" fontAlgn="b"/>
                      <a:r>
                        <a:rPr lang="en-US" sz="1100" b="1" u="sng" strike="noStrike">
                          <a:effectLst/>
                          <a:latin typeface="Segoe UI" panose="020B0502040204020203" pitchFamily="34" charset="0"/>
                          <a:cs typeface="Segoe UI" panose="020B0502040204020203" pitchFamily="34" charset="0"/>
                        </a:rPr>
                        <a:t>EMIL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rtl="0" fontAlgn="b"/>
                      <a:r>
                        <a:rPr lang="en-US" sz="1100" b="1" u="sng" strike="noStrike">
                          <a:effectLst/>
                          <a:latin typeface="Segoe UI" panose="020B0502040204020203" pitchFamily="34" charset="0"/>
                          <a:cs typeface="Segoe UI" panose="020B0502040204020203" pitchFamily="34" charset="0"/>
                        </a:rPr>
                        <a:t>Rpt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rtl="0" fontAlgn="b"/>
                      <a:r>
                        <a:rPr lang="en-US" sz="1100" b="1" u="sng" strike="noStrike">
                          <a:effectLst/>
                          <a:latin typeface="Segoe UI" panose="020B0502040204020203" pitchFamily="34" charset="0"/>
                          <a:cs typeface="Segoe UI" panose="020B0502040204020203" pitchFamily="34" charset="0"/>
                        </a:rPr>
                        <a:t>Report Type</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rtl="0" fontAlgn="b"/>
                      <a:r>
                        <a:rPr lang="en-US" sz="1100" b="1" u="sng" strike="noStrike" dirty="0">
                          <a:effectLst/>
                          <a:latin typeface="Segoe UI" panose="020B0502040204020203" pitchFamily="34" charset="0"/>
                          <a:cs typeface="Segoe UI" panose="020B0502040204020203" pitchFamily="34" charset="0"/>
                        </a:rPr>
                        <a:t>Product Name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02459011"/>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NP4-791-CD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12349</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Day-Ahead and Real-Time System Wide-Offer Caps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068279669"/>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NP3-763-CD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12315</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Short-Term System Adequacy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324746597"/>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NP6-325-CD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13222</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RTD Indicative Price Adders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071723950"/>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NP6-324-CD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13220</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MODIFY</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Real-Time Price Adders for 15-Minute Settlement Interval</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765675563"/>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NP6-323-CD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13221</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Real-Time Price Adders by SCED Interval</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09587014"/>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NP8-143-CD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11025</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QSE Ancillary Services Capacity Monitor</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5333060"/>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NP4-197-CD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13045</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Price Corrections for LMPs by SOG including Price Adders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93393695"/>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NP6-327-CD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21114</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LMP By SOG Including Price Adders (RTC)</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07306697"/>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NP3-764-CD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15753</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Hourly RUC Online in SCED Offline in COP Report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081770421"/>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NP3-233-CD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13103</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Hourly Resource Outage Capacity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91260386"/>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NP4-193-CD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12334</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DAM Total Energy Sold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409421980"/>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NP4-192-CD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12333</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DAM Total Energy Purchased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744753749"/>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NP4-411-CD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13096</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DAM Aggregate Credit Exposure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273925847"/>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NP4-19-CD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12330</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DAM Aggregated Ancillary Service Offer Curve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035950309"/>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GEN-55-CD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13499</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MODIFY</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Hourly Real-Time Load vs Actual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49129405"/>
                  </a:ext>
                </a:extLst>
              </a:tr>
            </a:tbl>
          </a:graphicData>
        </a:graphic>
      </p:graphicFrame>
    </p:spTree>
    <p:extLst>
      <p:ext uri="{BB962C8B-B14F-4D97-AF65-F5344CB8AC3E}">
        <p14:creationId xmlns:p14="http://schemas.microsoft.com/office/powerpoint/2010/main" val="267525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BCB1DF-F955-F17D-51A1-664FCC44E0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9A02C3-9F45-2C15-B907-0A2CDE63E67C}"/>
              </a:ext>
            </a:extLst>
          </p:cNvPr>
          <p:cNvSpPr>
            <a:spLocks noGrp="1"/>
          </p:cNvSpPr>
          <p:nvPr>
            <p:ph type="title"/>
          </p:nvPr>
        </p:nvSpPr>
        <p:spPr>
          <a:xfrm>
            <a:off x="381000" y="243682"/>
            <a:ext cx="8458200" cy="694285"/>
          </a:xfrm>
        </p:spPr>
        <p:txBody>
          <a:bodyPr/>
          <a:lstStyle/>
          <a:p>
            <a:r>
              <a:rPr lang="en-US" dirty="0"/>
              <a:t>RTC Report Information: Go-Live - Group 3</a:t>
            </a:r>
          </a:p>
        </p:txBody>
      </p:sp>
      <p:sp>
        <p:nvSpPr>
          <p:cNvPr id="3" name="Content Placeholder 2">
            <a:extLst>
              <a:ext uri="{FF2B5EF4-FFF2-40B4-BE49-F238E27FC236}">
                <a16:creationId xmlns:a16="http://schemas.microsoft.com/office/drawing/2014/main" id="{545E1338-2187-8A7F-3A90-A387BD194291}"/>
              </a:ext>
            </a:extLst>
          </p:cNvPr>
          <p:cNvSpPr>
            <a:spLocks noGrp="1"/>
          </p:cNvSpPr>
          <p:nvPr>
            <p:ph idx="1"/>
          </p:nvPr>
        </p:nvSpPr>
        <p:spPr>
          <a:xfrm>
            <a:off x="381000" y="950798"/>
            <a:ext cx="8534400" cy="4992801"/>
          </a:xfrm>
        </p:spPr>
        <p:txBody>
          <a:bodyPr/>
          <a:lstStyle/>
          <a:p>
            <a:pPr marL="0" indent="0">
              <a:buNone/>
            </a:pPr>
            <a:r>
              <a:rPr lang="en-US" sz="1800" dirty="0">
                <a:effectLst/>
                <a:latin typeface="Segoe UI" panose="020B0502040204020203" pitchFamily="34" charset="0"/>
                <a:ea typeface="Calibri" panose="020F0502020204030204" pitchFamily="34" charset="0"/>
              </a:rPr>
              <a:t>The following reports are included </a:t>
            </a:r>
            <a:r>
              <a:rPr lang="en-US" sz="1800" dirty="0">
                <a:latin typeface="Segoe UI" panose="020B0502040204020203" pitchFamily="34" charset="0"/>
                <a:ea typeface="Calibri" panose="020F0502020204030204" pitchFamily="34" charset="0"/>
              </a:rPr>
              <a:t>as part of CDR Group 3/Go-Live bundles and will not be available during Market Trials</a:t>
            </a:r>
            <a:r>
              <a:rPr lang="en-US" sz="1800" dirty="0">
                <a:effectLst/>
                <a:latin typeface="Segoe UI" panose="020B0502040204020203" pitchFamily="34" charset="0"/>
                <a:ea typeface="Calibri" panose="020F0502020204030204" pitchFamily="34" charset="0"/>
              </a:rPr>
              <a:t>. These reports consist of NEW and REMOVED reports for RTC. The draft XSD for these reports will be made available: 10/15/2025.</a:t>
            </a:r>
          </a:p>
          <a:p>
            <a:pPr marL="0" indent="0">
              <a:buNone/>
            </a:pPr>
            <a:endParaRPr lang="en-US" sz="1800" dirty="0">
              <a:effectLst/>
              <a:latin typeface="Segoe UI" panose="020B0502040204020203" pitchFamily="34" charset="0"/>
              <a:ea typeface="Calibri" panose="020F0502020204030204" pitchFamily="34" charset="0"/>
            </a:endParaRPr>
          </a:p>
          <a:p>
            <a:pPr marL="0" indent="0">
              <a:buNone/>
            </a:pPr>
            <a:endParaRPr lang="en-US" sz="1800" dirty="0">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E6640838-AB79-1A50-15EF-68875AB47831}"/>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5" name="Content Placeholder 2">
            <a:extLst>
              <a:ext uri="{FF2B5EF4-FFF2-40B4-BE49-F238E27FC236}">
                <a16:creationId xmlns:a16="http://schemas.microsoft.com/office/drawing/2014/main" id="{6C7E5976-45CA-2A5A-7EAA-5AD4CB0DD40B}"/>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graphicFrame>
        <p:nvGraphicFramePr>
          <p:cNvPr id="6" name="Table 5">
            <a:extLst>
              <a:ext uri="{FF2B5EF4-FFF2-40B4-BE49-F238E27FC236}">
                <a16:creationId xmlns:a16="http://schemas.microsoft.com/office/drawing/2014/main" id="{AFFAB6DA-87AF-214E-7E6B-9466AFDAB0A0}"/>
              </a:ext>
            </a:extLst>
          </p:cNvPr>
          <p:cNvGraphicFramePr>
            <a:graphicFrameLocks noGrp="1"/>
          </p:cNvGraphicFramePr>
          <p:nvPr>
            <p:extLst>
              <p:ext uri="{D42A27DB-BD31-4B8C-83A1-F6EECF244321}">
                <p14:modId xmlns:p14="http://schemas.microsoft.com/office/powerpoint/2010/main" val="3317858076"/>
              </p:ext>
            </p:extLst>
          </p:nvPr>
        </p:nvGraphicFramePr>
        <p:xfrm>
          <a:off x="628650" y="2370585"/>
          <a:ext cx="7829549" cy="1123896"/>
        </p:xfrm>
        <a:graphic>
          <a:graphicData uri="http://schemas.openxmlformats.org/drawingml/2006/table">
            <a:tbl>
              <a:tblPr>
                <a:tableStyleId>{5C22544A-7EE6-4342-B048-85BDC9FD1C3A}</a:tableStyleId>
              </a:tblPr>
              <a:tblGrid>
                <a:gridCol w="1047750">
                  <a:extLst>
                    <a:ext uri="{9D8B030D-6E8A-4147-A177-3AD203B41FA5}">
                      <a16:colId xmlns:a16="http://schemas.microsoft.com/office/drawing/2014/main" val="615820415"/>
                    </a:ext>
                  </a:extLst>
                </a:gridCol>
                <a:gridCol w="609600">
                  <a:extLst>
                    <a:ext uri="{9D8B030D-6E8A-4147-A177-3AD203B41FA5}">
                      <a16:colId xmlns:a16="http://schemas.microsoft.com/office/drawing/2014/main" val="2807859584"/>
                    </a:ext>
                  </a:extLst>
                </a:gridCol>
                <a:gridCol w="990600">
                  <a:extLst>
                    <a:ext uri="{9D8B030D-6E8A-4147-A177-3AD203B41FA5}">
                      <a16:colId xmlns:a16="http://schemas.microsoft.com/office/drawing/2014/main" val="4245434355"/>
                    </a:ext>
                  </a:extLst>
                </a:gridCol>
                <a:gridCol w="5181599">
                  <a:extLst>
                    <a:ext uri="{9D8B030D-6E8A-4147-A177-3AD203B41FA5}">
                      <a16:colId xmlns:a16="http://schemas.microsoft.com/office/drawing/2014/main" val="2079377932"/>
                    </a:ext>
                  </a:extLst>
                </a:gridCol>
              </a:tblGrid>
              <a:tr h="217881">
                <a:tc>
                  <a:txBody>
                    <a:bodyPr/>
                    <a:lstStyle/>
                    <a:p>
                      <a:pPr algn="l" fontAlgn="b"/>
                      <a:r>
                        <a:rPr lang="en-US" sz="1100" b="1" u="sng" strike="noStrike">
                          <a:effectLst/>
                          <a:latin typeface="Segoe UI" panose="020B0502040204020203" pitchFamily="34" charset="0"/>
                          <a:cs typeface="Segoe UI" panose="020B0502040204020203" pitchFamily="34" charset="0"/>
                        </a:rPr>
                        <a:t>EMIL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a:effectLst/>
                          <a:latin typeface="Segoe UI" panose="020B0502040204020203" pitchFamily="34" charset="0"/>
                          <a:cs typeface="Segoe UI" panose="020B0502040204020203" pitchFamily="34" charset="0"/>
                        </a:rPr>
                        <a:t>RPT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b="1" u="sng" strike="noStrike" dirty="0">
                          <a:effectLst/>
                          <a:latin typeface="Segoe UI" panose="020B0502040204020203" pitchFamily="34" charset="0"/>
                          <a:cs typeface="Segoe UI" panose="020B0502040204020203" pitchFamily="34" charset="0"/>
                        </a:rPr>
                        <a:t>Report Type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dirty="0">
                          <a:effectLst/>
                          <a:latin typeface="Segoe UI" panose="020B0502040204020203" pitchFamily="34" charset="0"/>
                          <a:cs typeface="Segoe UI" panose="020B0502040204020203" pitchFamily="34" charset="0"/>
                        </a:rPr>
                        <a:t>Product Name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479589918"/>
                  </a:ext>
                </a:extLst>
              </a:tr>
              <a:tr h="217881">
                <a:tc>
                  <a:txBody>
                    <a:bodyPr/>
                    <a:lstStyle/>
                    <a:p>
                      <a:pPr algn="l" fontAlgn="b"/>
                      <a:r>
                        <a:rPr lang="en-US" sz="1100" u="none" strike="noStrike" dirty="0">
                          <a:effectLst/>
                          <a:latin typeface="Segoe UI" panose="020B0502040204020203" pitchFamily="34" charset="0"/>
                          <a:cs typeface="Segoe UI" panose="020B0502040204020203" pitchFamily="34" charset="0"/>
                        </a:rPr>
                        <a:t>NP4-413-CD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24892</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dirty="0">
                          <a:effectLst/>
                          <a:latin typeface="Segoe UI" panose="020B0502040204020203" pitchFamily="34" charset="0"/>
                          <a:cs typeface="Segoe UI" panose="020B0502040204020203" pitchFamily="34" charset="0"/>
                        </a:rPr>
                        <a:t>NEW</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Ancillary Service Trade Overages Report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30950413"/>
                  </a:ext>
                </a:extLst>
              </a:tr>
              <a:tr h="217881">
                <a:tc>
                  <a:txBody>
                    <a:bodyPr/>
                    <a:lstStyle/>
                    <a:p>
                      <a:pPr algn="l" fontAlgn="b"/>
                      <a:r>
                        <a:rPr lang="en-US" sz="1100" u="none" strike="noStrike" dirty="0">
                          <a:effectLst/>
                          <a:latin typeface="Segoe UI" panose="020B0502040204020203" pitchFamily="34" charset="0"/>
                          <a:cs typeface="Segoe UI" panose="020B0502040204020203" pitchFamily="34" charset="0"/>
                        </a:rPr>
                        <a:t>TBD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TBD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dirty="0">
                          <a:effectLst/>
                          <a:latin typeface="Segoe UI" panose="020B0502040204020203" pitchFamily="34" charset="0"/>
                          <a:cs typeface="Segoe UI" panose="020B0502040204020203" pitchFamily="34" charset="0"/>
                        </a:rPr>
                        <a:t>NEW</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Emergency Pricing Program Cumulative Hours Tracking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178324624"/>
                  </a:ext>
                </a:extLst>
              </a:tr>
              <a:tr h="252372">
                <a:tc>
                  <a:txBody>
                    <a:bodyPr/>
                    <a:lstStyle/>
                    <a:p>
                      <a:pPr algn="l" fontAlgn="b"/>
                      <a:r>
                        <a:rPr lang="en-US" sz="1100" u="none" strike="noStrike" dirty="0">
                          <a:effectLst/>
                          <a:latin typeface="Segoe UI" panose="020B0502040204020203" pitchFamily="34" charset="0"/>
                          <a:cs typeface="Segoe UI" panose="020B0502040204020203" pitchFamily="34" charset="0"/>
                        </a:rPr>
                        <a:t>NP4-197-M</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13045</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dirty="0">
                          <a:effectLst/>
                          <a:latin typeface="Segoe UI" panose="020B0502040204020203" pitchFamily="34" charset="0"/>
                          <a:cs typeface="Segoe UI" panose="020B0502040204020203" pitchFamily="34" charset="0"/>
                        </a:rPr>
                        <a:t>NEW</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RTM Price Corrections for MCPC by 15-Min Settlement Interval</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552283875"/>
                  </a:ext>
                </a:extLst>
              </a:tr>
              <a:tr h="217881">
                <a:tc>
                  <a:txBody>
                    <a:bodyPr/>
                    <a:lstStyle/>
                    <a:p>
                      <a:pPr algn="l" fontAlgn="b"/>
                      <a:r>
                        <a:rPr lang="en-US" sz="1100" u="none" strike="noStrike">
                          <a:effectLst/>
                          <a:latin typeface="Segoe UI" panose="020B0502040204020203" pitchFamily="34" charset="0"/>
                          <a:cs typeface="Segoe UI" panose="020B0502040204020203" pitchFamily="34" charset="0"/>
                        </a:rPr>
                        <a:t>NP4-197-M</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13045</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dirty="0">
                          <a:effectLst/>
                          <a:latin typeface="Segoe UI" panose="020B0502040204020203" pitchFamily="34" charset="0"/>
                          <a:cs typeface="Segoe UI" panose="020B0502040204020203" pitchFamily="34" charset="0"/>
                        </a:rPr>
                        <a:t>NEW</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RTM Price Corrections for MCPCs by SCED Interval</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260794288"/>
                  </a:ext>
                </a:extLst>
              </a:tr>
            </a:tbl>
          </a:graphicData>
        </a:graphic>
      </p:graphicFrame>
      <p:graphicFrame>
        <p:nvGraphicFramePr>
          <p:cNvPr id="8" name="Table 7">
            <a:extLst>
              <a:ext uri="{FF2B5EF4-FFF2-40B4-BE49-F238E27FC236}">
                <a16:creationId xmlns:a16="http://schemas.microsoft.com/office/drawing/2014/main" id="{42DF1899-2C06-1FCC-5B42-C2816614D0F3}"/>
              </a:ext>
            </a:extLst>
          </p:cNvPr>
          <p:cNvGraphicFramePr>
            <a:graphicFrameLocks noGrp="1"/>
          </p:cNvGraphicFramePr>
          <p:nvPr>
            <p:extLst>
              <p:ext uri="{D42A27DB-BD31-4B8C-83A1-F6EECF244321}">
                <p14:modId xmlns:p14="http://schemas.microsoft.com/office/powerpoint/2010/main" val="1117314849"/>
              </p:ext>
            </p:extLst>
          </p:nvPr>
        </p:nvGraphicFramePr>
        <p:xfrm>
          <a:off x="381000" y="3949935"/>
          <a:ext cx="8458200" cy="1895840"/>
        </p:xfrm>
        <a:graphic>
          <a:graphicData uri="http://schemas.openxmlformats.org/drawingml/2006/table">
            <a:tbl>
              <a:tblPr>
                <a:tableStyleId>{5C22544A-7EE6-4342-B048-85BDC9FD1C3A}</a:tableStyleId>
              </a:tblPr>
              <a:tblGrid>
                <a:gridCol w="1111049">
                  <a:extLst>
                    <a:ext uri="{9D8B030D-6E8A-4147-A177-3AD203B41FA5}">
                      <a16:colId xmlns:a16="http://schemas.microsoft.com/office/drawing/2014/main" val="1954223843"/>
                    </a:ext>
                  </a:extLst>
                </a:gridCol>
                <a:gridCol w="666398">
                  <a:extLst>
                    <a:ext uri="{9D8B030D-6E8A-4147-A177-3AD203B41FA5}">
                      <a16:colId xmlns:a16="http://schemas.microsoft.com/office/drawing/2014/main" val="2070219445"/>
                    </a:ext>
                  </a:extLst>
                </a:gridCol>
                <a:gridCol w="1057761">
                  <a:extLst>
                    <a:ext uri="{9D8B030D-6E8A-4147-A177-3AD203B41FA5}">
                      <a16:colId xmlns:a16="http://schemas.microsoft.com/office/drawing/2014/main" val="429130692"/>
                    </a:ext>
                  </a:extLst>
                </a:gridCol>
                <a:gridCol w="5622992">
                  <a:extLst>
                    <a:ext uri="{9D8B030D-6E8A-4147-A177-3AD203B41FA5}">
                      <a16:colId xmlns:a16="http://schemas.microsoft.com/office/drawing/2014/main" val="3547349076"/>
                    </a:ext>
                  </a:extLst>
                </a:gridCol>
              </a:tblGrid>
              <a:tr h="189584">
                <a:tc>
                  <a:txBody>
                    <a:bodyPr/>
                    <a:lstStyle/>
                    <a:p>
                      <a:pPr algn="l" fontAlgn="b"/>
                      <a:r>
                        <a:rPr lang="en-US" sz="1100" b="1" u="sng" strike="noStrike">
                          <a:effectLst/>
                          <a:latin typeface="Segoe UI" panose="020B0502040204020203" pitchFamily="34" charset="0"/>
                          <a:cs typeface="Segoe UI" panose="020B0502040204020203" pitchFamily="34" charset="0"/>
                        </a:rPr>
                        <a:t>EMIL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b="1" u="sng" strike="noStrike">
                          <a:effectLst/>
                          <a:latin typeface="Segoe UI" panose="020B0502040204020203" pitchFamily="34" charset="0"/>
                          <a:cs typeface="Segoe UI" panose="020B0502040204020203" pitchFamily="34" charset="0"/>
                        </a:rPr>
                        <a:t>RPT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b="1" u="sng" strike="noStrike">
                          <a:effectLst/>
                          <a:latin typeface="Segoe UI" panose="020B0502040204020203" pitchFamily="34" charset="0"/>
                          <a:cs typeface="Segoe UI" panose="020B0502040204020203" pitchFamily="34" charset="0"/>
                        </a:rPr>
                        <a:t>Report Type</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b="1" u="sng" strike="noStrike" dirty="0">
                          <a:effectLst/>
                          <a:latin typeface="Segoe UI" panose="020B0502040204020203" pitchFamily="34" charset="0"/>
                          <a:cs typeface="Segoe UI" panose="020B0502040204020203" pitchFamily="34" charset="0"/>
                        </a:rPr>
                        <a:t>Product Name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513140698"/>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NP6-552-CD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10041</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Group Assignments for Load Resources Providing RRS and ECRS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3824384739"/>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NP6-577-CD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21939</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Group Assignments for NCLRs and Off-Line Generation Resources Participating in NSRS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2118358939"/>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NP4-179-CD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12327</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Total Ancillary Service Offers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1175753263"/>
                  </a:ext>
                </a:extLst>
              </a:tr>
              <a:tr h="189584">
                <a:tc>
                  <a:txBody>
                    <a:bodyPr/>
                    <a:lstStyle/>
                    <a:p>
                      <a:pPr algn="l" fontAlgn="b"/>
                      <a:r>
                        <a:rPr lang="en-US" sz="1100" u="none" strike="noStrike" dirty="0">
                          <a:effectLst/>
                          <a:latin typeface="Segoe UI" panose="020B0502040204020203" pitchFamily="34" charset="0"/>
                          <a:cs typeface="Segoe UI" panose="020B0502040204020203" pitchFamily="34" charset="0"/>
                        </a:rPr>
                        <a:t>NP8-142-CD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10052</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Resource AS Supply Insufficiency at 1430</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601147837"/>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NP6-913-CD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12350</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SASM Aggregated Ancillary Service Offer Curve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1965195199"/>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NP6-655-CD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12343</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Total Ancillary Service Procured in SASM</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159693853"/>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NP6-569-CD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12341</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SASM MCPC by Ancillary Service Type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2817799474"/>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NP6-482-CD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13097</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SASM Undeliverable and Failed to Provide AS Capacity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3642249525"/>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NP4-198-M</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13046</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dirty="0">
                          <a:effectLst/>
                          <a:latin typeface="Segoe UI" panose="020B0502040204020203" pitchFamily="34" charset="0"/>
                          <a:cs typeface="Segoe UI" panose="020B0502040204020203" pitchFamily="34" charset="0"/>
                        </a:rPr>
                        <a:t>REMOVE</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SASM Price Corrections: MCPC</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4227378807"/>
                  </a:ext>
                </a:extLst>
              </a:tr>
            </a:tbl>
          </a:graphicData>
        </a:graphic>
      </p:graphicFrame>
    </p:spTree>
    <p:extLst>
      <p:ext uri="{BB962C8B-B14F-4D97-AF65-F5344CB8AC3E}">
        <p14:creationId xmlns:p14="http://schemas.microsoft.com/office/powerpoint/2010/main" val="300051925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280383</TotalTime>
  <Words>7657</Words>
  <Application>Microsoft Office PowerPoint</Application>
  <PresentationFormat>On-screen Show (4:3)</PresentationFormat>
  <Paragraphs>1484</Paragraphs>
  <Slides>38</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38</vt:i4>
      </vt:variant>
    </vt:vector>
  </HeadingPairs>
  <TitlesOfParts>
    <vt:vector size="45" baseType="lpstr">
      <vt:lpstr>Aptos Narrow</vt:lpstr>
      <vt:lpstr>Arial</vt:lpstr>
      <vt:lpstr>Calibri</vt:lpstr>
      <vt:lpstr>Segoe UI</vt:lpstr>
      <vt:lpstr>1_Custom Design</vt:lpstr>
      <vt:lpstr>Office Theme</vt:lpstr>
      <vt:lpstr>Custom Design</vt:lpstr>
      <vt:lpstr>PowerPoint Presentation</vt:lpstr>
      <vt:lpstr>RTC Report Information: CDR</vt:lpstr>
      <vt:lpstr>RTC Report Information: Market Trials - Existing</vt:lpstr>
      <vt:lpstr>RTC Report Information: Market Trials - Existing</vt:lpstr>
      <vt:lpstr>RTC Report Information: Market Trials - Group 1</vt:lpstr>
      <vt:lpstr>RTC Report Information: Market Trials - Group 2</vt:lpstr>
      <vt:lpstr>RTC Report Information: Market Trials - Group 2</vt:lpstr>
      <vt:lpstr>RTC Report Information: Go-Live - Group 3</vt:lpstr>
      <vt:lpstr>RTC Report Information: Go-Live - Group 3</vt:lpstr>
      <vt:lpstr>RTC Public Dashboard Information: Go-Live</vt:lpstr>
      <vt:lpstr>Supplemental Posting Information</vt:lpstr>
      <vt:lpstr>Appendix of Examples</vt:lpstr>
      <vt:lpstr>Group 1 Summary </vt:lpstr>
      <vt:lpstr>CDR Report Impact Summary: RTC Group 1</vt:lpstr>
      <vt:lpstr>CDR Report Impact Summary: RTC Group 1</vt:lpstr>
      <vt:lpstr>CDR Report Impact Summary: RTC Group 1</vt:lpstr>
      <vt:lpstr>Group 2 Summary </vt:lpstr>
      <vt:lpstr>CDR Report Impact Summary: RTC Group 2</vt:lpstr>
      <vt:lpstr>CDR Report Impact Summary: RTC Group 2</vt:lpstr>
      <vt:lpstr>CDR Report Impact Summary: RTC Group 2</vt:lpstr>
      <vt:lpstr>CDR Report Impact Summary: RTC Group 2</vt:lpstr>
      <vt:lpstr>CDR Report Impact Summary: RTC Group 2</vt:lpstr>
      <vt:lpstr>CDR Report Impact Summary: RTC Group 2</vt:lpstr>
      <vt:lpstr>CDR Report Impact Summary: RTC Group 2</vt:lpstr>
      <vt:lpstr>CDR Report Impact Summary: RTC Group 2</vt:lpstr>
      <vt:lpstr>CDR Report Impact Summary: RTC Group 2</vt:lpstr>
      <vt:lpstr>Group 3 Summary </vt:lpstr>
      <vt:lpstr>CDR Report Impact Summary: RTC Group 3</vt:lpstr>
      <vt:lpstr>CDR Report Impact Summary: RTC Group 3</vt:lpstr>
      <vt:lpstr>CDR Report Impact Summary: RTC Group 3</vt:lpstr>
      <vt:lpstr>CDR Report Impact Summary: RTC Group 3</vt:lpstr>
      <vt:lpstr>CDR Report Impact Summary: RTC Group 3</vt:lpstr>
      <vt:lpstr>CDR Report Impact Summary: RTC Group 3</vt:lpstr>
      <vt:lpstr>Public Dashboard Summary </vt:lpstr>
      <vt:lpstr>Public Dashboard Impact Summary: RTC Go-Live</vt:lpstr>
      <vt:lpstr>Public Dashboard Impact Summary: RTC Go-Live</vt:lpstr>
      <vt:lpstr>Public Dashboard Impact Summary: RTC Go-Live</vt:lpstr>
      <vt:lpstr>Public Dashboard Impact Summary: RTC Go-Live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Lavas, Jamie</cp:lastModifiedBy>
  <cp:revision>2765</cp:revision>
  <cp:lastPrinted>2020-02-05T17:47:59Z</cp:lastPrinted>
  <dcterms:created xsi:type="dcterms:W3CDTF">2016-01-21T15:20:31Z</dcterms:created>
  <dcterms:modified xsi:type="dcterms:W3CDTF">2025-04-24T17:52:27Z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2025-04-17T00:44:13Z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2a882c6f-0ca6-45a2-b14a-5c36bc8b6e36</vt:lpwstr>
  </property>
  <property fmtid="{D5CDD505-2E9C-101B-9397-08002B2CF9AE}" pid="9" name="MSIP_Label_7084cbda-52b8-46fb-a7b7-cb5bd465ed85_ContentBits">
    <vt:lpwstr>0</vt:lpwstr>
  </property>
  <property fmtid="{D5CDD505-2E9C-101B-9397-08002B2CF9AE}" pid="10" name="MSIP_Label_7084cbda-52b8-46fb-a7b7-cb5bd465ed85_Tag">
    <vt:lpwstr>10, 3, 0, 1</vt:lpwstr>
  </property>
</Properties>
</file>