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3" r:id="rId4"/>
    <p:sldMasterId id="2147483648" r:id="rId5"/>
    <p:sldMasterId id="2147483661" r:id="rId6"/>
  </p:sldMasterIdLst>
  <p:notesMasterIdLst>
    <p:notesMasterId r:id="rId14"/>
  </p:notesMasterIdLst>
  <p:handoutMasterIdLst>
    <p:handoutMasterId r:id="rId15"/>
  </p:handoutMasterIdLst>
  <p:sldIdLst>
    <p:sldId id="260" r:id="rId7"/>
    <p:sldId id="266" r:id="rId8"/>
    <p:sldId id="272" r:id="rId9"/>
    <p:sldId id="273" r:id="rId10"/>
    <p:sldId id="269" r:id="rId11"/>
    <p:sldId id="270" r:id="rId12"/>
    <p:sldId id="271" r:id="rId13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5033" autoAdjust="0"/>
  </p:normalViewPr>
  <p:slideViewPr>
    <p:cSldViewPr showGuides="1">
      <p:cViewPr varScale="1">
        <p:scale>
          <a:sx n="105" d="100"/>
          <a:sy n="105" d="100"/>
        </p:scale>
        <p:origin x="1728" y="114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howGuides="1">
      <p:cViewPr varScale="1">
        <p:scale>
          <a:sx n="76" d="100"/>
          <a:sy n="76" d="100"/>
        </p:scale>
        <p:origin x="2052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2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4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50BF31-E9A8-4E88-81E7-44C5092290FC}" type="datetimeFigureOut">
              <a:rPr lang="en-US" smtClean="0"/>
              <a:t>4/23/2025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B2BDB1-E95E-402D-B2EB-CA9CC1A395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2199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7EFB637-CCC9-4803-8851-F6915048CBB4}" type="datetimeFigureOut">
              <a:rPr lang="en-US" smtClean="0"/>
              <a:t>4/23/2025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62AC51D-6DAA-4455-8EA7-D54B64909A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5930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0580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43682"/>
            <a:ext cx="8382000" cy="518318"/>
          </a:xfrm>
          <a:prstGeom prst="rect">
            <a:avLst/>
          </a:prstGeom>
        </p:spPr>
        <p:txBody>
          <a:bodyPr/>
          <a:lstStyle>
            <a:lvl1pPr algn="l"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8534400" cy="485323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43400" y="6569075"/>
            <a:ext cx="4572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00848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04800" y="304800"/>
            <a:ext cx="5257800" cy="5715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08174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3999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897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7999"/>
          </a:xfrm>
          <a:prstGeom prst="rect">
            <a:avLst/>
          </a:prstGeom>
        </p:spPr>
      </p:pic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43400" y="6569075"/>
            <a:ext cx="4572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54675" y="6527884"/>
            <a:ext cx="70732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 b="1" baseline="0" dirty="0">
                <a:solidFill>
                  <a:schemeClr val="tx2"/>
                </a:solidFill>
              </a:rPr>
              <a:t>PUBLIC</a:t>
            </a:r>
            <a:endParaRPr lang="en-US" sz="10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8975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457700" y="6569075"/>
            <a:ext cx="2286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50082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package" Target="../embeddings/Microsoft_Excel_Worksheet.xlsx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package" Target="../embeddings/Microsoft_Excel_Worksheet1.xlsx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581400" y="2590800"/>
            <a:ext cx="54102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2025 Annual Validation	</a:t>
            </a:r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PWG Meeting</a:t>
            </a:r>
          </a:p>
          <a:p>
            <a:r>
              <a:rPr lang="en-US" dirty="0">
                <a:solidFill>
                  <a:schemeClr val="bg1"/>
                </a:solidFill>
              </a:rPr>
              <a:t>April 28, 2025</a:t>
            </a:r>
          </a:p>
        </p:txBody>
      </p:sp>
    </p:spTree>
    <p:extLst>
      <p:ext uri="{BB962C8B-B14F-4D97-AF65-F5344CB8AC3E}">
        <p14:creationId xmlns:p14="http://schemas.microsoft.com/office/powerpoint/2010/main" val="7306037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456" y="228600"/>
            <a:ext cx="7162800" cy="442118"/>
          </a:xfrm>
        </p:spPr>
        <p:txBody>
          <a:bodyPr/>
          <a:lstStyle/>
          <a:p>
            <a:r>
              <a:rPr lang="en-US" dirty="0"/>
              <a:t>2025 Annual RES and BUS Validation Progress Report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</a:t>
            </a:fld>
            <a:endParaRPr lang="en-US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1A3A2DAA-EA56-2A0F-589B-E14CACF5713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859252"/>
              </p:ext>
            </p:extLst>
          </p:nvPr>
        </p:nvGraphicFramePr>
        <p:xfrm>
          <a:off x="304800" y="1600200"/>
          <a:ext cx="8458201" cy="3124197"/>
        </p:xfrm>
        <a:graphic>
          <a:graphicData uri="http://schemas.openxmlformats.org/drawingml/2006/table">
            <a:tbl>
              <a:tblPr/>
              <a:tblGrid>
                <a:gridCol w="688932">
                  <a:extLst>
                    <a:ext uri="{9D8B030D-6E8A-4147-A177-3AD203B41FA5}">
                      <a16:colId xmlns:a16="http://schemas.microsoft.com/office/drawing/2014/main" val="1703209460"/>
                    </a:ext>
                  </a:extLst>
                </a:gridCol>
                <a:gridCol w="3236479">
                  <a:extLst>
                    <a:ext uri="{9D8B030D-6E8A-4147-A177-3AD203B41FA5}">
                      <a16:colId xmlns:a16="http://schemas.microsoft.com/office/drawing/2014/main" val="1677124079"/>
                    </a:ext>
                  </a:extLst>
                </a:gridCol>
                <a:gridCol w="755465">
                  <a:extLst>
                    <a:ext uri="{9D8B030D-6E8A-4147-A177-3AD203B41FA5}">
                      <a16:colId xmlns:a16="http://schemas.microsoft.com/office/drawing/2014/main" val="1364622120"/>
                    </a:ext>
                  </a:extLst>
                </a:gridCol>
                <a:gridCol w="755465">
                  <a:extLst>
                    <a:ext uri="{9D8B030D-6E8A-4147-A177-3AD203B41FA5}">
                      <a16:colId xmlns:a16="http://schemas.microsoft.com/office/drawing/2014/main" val="3531260060"/>
                    </a:ext>
                  </a:extLst>
                </a:gridCol>
                <a:gridCol w="755465">
                  <a:extLst>
                    <a:ext uri="{9D8B030D-6E8A-4147-A177-3AD203B41FA5}">
                      <a16:colId xmlns:a16="http://schemas.microsoft.com/office/drawing/2014/main" val="2604638049"/>
                    </a:ext>
                  </a:extLst>
                </a:gridCol>
                <a:gridCol w="755465">
                  <a:extLst>
                    <a:ext uri="{9D8B030D-6E8A-4147-A177-3AD203B41FA5}">
                      <a16:colId xmlns:a16="http://schemas.microsoft.com/office/drawing/2014/main" val="1852890473"/>
                    </a:ext>
                  </a:extLst>
                </a:gridCol>
                <a:gridCol w="755465">
                  <a:extLst>
                    <a:ext uri="{9D8B030D-6E8A-4147-A177-3AD203B41FA5}">
                      <a16:colId xmlns:a16="http://schemas.microsoft.com/office/drawing/2014/main" val="2529730223"/>
                    </a:ext>
                  </a:extLst>
                </a:gridCol>
                <a:gridCol w="755465">
                  <a:extLst>
                    <a:ext uri="{9D8B030D-6E8A-4147-A177-3AD203B41FA5}">
                      <a16:colId xmlns:a16="http://schemas.microsoft.com/office/drawing/2014/main" val="379141436"/>
                    </a:ext>
                  </a:extLst>
                </a:gridCol>
              </a:tblGrid>
              <a:tr h="416820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MS Sans Serif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ERCOT &amp; TDSP AV 2025 Progress Report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6850134"/>
                  </a:ext>
                </a:extLst>
              </a:tr>
              <a:tr h="34165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Due Date*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2025 Annual Validation Task List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ERCOT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AEP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CNP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Nueces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ONCOR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TNMP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9793146"/>
                  </a:ext>
                </a:extLst>
              </a:tr>
              <a:tr h="24599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3/1/25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ERCOT to provide list of BUS ESI IDs to TDSPs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3/4/2025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3993699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3993695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3993706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3993691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3993704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1483396"/>
                  </a:ext>
                </a:extLst>
              </a:tr>
              <a:tr h="24599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3/31/25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ERCOT Provides Additional Validation Lists to TDSPs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4/10/2025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4008878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4008881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4008888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4008884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4008887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8554417"/>
                  </a:ext>
                </a:extLst>
              </a:tr>
              <a:tr h="24599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5/2/2025*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TDSPs to provide finalized list of BUS ESI IDs to ERCOT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n/a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6909525"/>
                  </a:ext>
                </a:extLst>
              </a:tr>
              <a:tr h="31214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5/9/2025*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Market Notice announcing lists are available to CR of record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7230108"/>
                  </a:ext>
                </a:extLst>
              </a:tr>
              <a:tr h="24599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5/9/2025*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TDSPs to begin submitting 814_20 transactions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n/a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2795039"/>
                  </a:ext>
                </a:extLst>
              </a:tr>
              <a:tr h="24599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9/30/2025*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Complete Annual and Additional Validations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n/a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Comp Date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Comp Date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Comp Date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Comp Date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Comp Date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6810154"/>
                  </a:ext>
                </a:extLst>
              </a:tr>
              <a:tr h="24599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10/3/2025*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ERCOT to review database for expected changes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Comp Date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n-US" sz="9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n/a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8174267"/>
                  </a:ext>
                </a:extLst>
              </a:tr>
              <a:tr h="25282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10/10/2025*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TDSPs have submitted at least 99% of changes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n/a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Comp Date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Comp Date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Comp Date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Comp Date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Comp Date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2635678"/>
                  </a:ext>
                </a:extLst>
              </a:tr>
              <a:tr h="324801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0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* Need to discuss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1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900" b="1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748904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792398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620000" cy="442118"/>
          </a:xfrm>
        </p:spPr>
        <p:txBody>
          <a:bodyPr/>
          <a:lstStyle/>
          <a:p>
            <a:r>
              <a:rPr lang="en-US" dirty="0"/>
              <a:t>2025 AV RES Change Comparison by TDSP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</a:t>
            </a:fld>
            <a:endParaRPr lang="en-US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E81D34AE-1693-7155-6F9A-A45B42D460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6655781"/>
              </p:ext>
            </p:extLst>
          </p:nvPr>
        </p:nvGraphicFramePr>
        <p:xfrm>
          <a:off x="361954" y="1725574"/>
          <a:ext cx="8248647" cy="2084426"/>
        </p:xfrm>
        <a:graphic>
          <a:graphicData uri="http://schemas.openxmlformats.org/drawingml/2006/table">
            <a:tbl>
              <a:tblPr/>
              <a:tblGrid>
                <a:gridCol w="1102216">
                  <a:extLst>
                    <a:ext uri="{9D8B030D-6E8A-4147-A177-3AD203B41FA5}">
                      <a16:colId xmlns:a16="http://schemas.microsoft.com/office/drawing/2014/main" val="3736317288"/>
                    </a:ext>
                  </a:extLst>
                </a:gridCol>
                <a:gridCol w="575069">
                  <a:extLst>
                    <a:ext uri="{9D8B030D-6E8A-4147-A177-3AD203B41FA5}">
                      <a16:colId xmlns:a16="http://schemas.microsoft.com/office/drawing/2014/main" val="2580401423"/>
                    </a:ext>
                  </a:extLst>
                </a:gridCol>
                <a:gridCol w="575069">
                  <a:extLst>
                    <a:ext uri="{9D8B030D-6E8A-4147-A177-3AD203B41FA5}">
                      <a16:colId xmlns:a16="http://schemas.microsoft.com/office/drawing/2014/main" val="1472833268"/>
                    </a:ext>
                  </a:extLst>
                </a:gridCol>
                <a:gridCol w="575069">
                  <a:extLst>
                    <a:ext uri="{9D8B030D-6E8A-4147-A177-3AD203B41FA5}">
                      <a16:colId xmlns:a16="http://schemas.microsoft.com/office/drawing/2014/main" val="3354462782"/>
                    </a:ext>
                  </a:extLst>
                </a:gridCol>
                <a:gridCol w="575069">
                  <a:extLst>
                    <a:ext uri="{9D8B030D-6E8A-4147-A177-3AD203B41FA5}">
                      <a16:colId xmlns:a16="http://schemas.microsoft.com/office/drawing/2014/main" val="2404481737"/>
                    </a:ext>
                  </a:extLst>
                </a:gridCol>
                <a:gridCol w="664924">
                  <a:extLst>
                    <a:ext uri="{9D8B030D-6E8A-4147-A177-3AD203B41FA5}">
                      <a16:colId xmlns:a16="http://schemas.microsoft.com/office/drawing/2014/main" val="1297814551"/>
                    </a:ext>
                  </a:extLst>
                </a:gridCol>
                <a:gridCol w="575069">
                  <a:extLst>
                    <a:ext uri="{9D8B030D-6E8A-4147-A177-3AD203B41FA5}">
                      <a16:colId xmlns:a16="http://schemas.microsoft.com/office/drawing/2014/main" val="494368167"/>
                    </a:ext>
                  </a:extLst>
                </a:gridCol>
                <a:gridCol w="155748">
                  <a:extLst>
                    <a:ext uri="{9D8B030D-6E8A-4147-A177-3AD203B41FA5}">
                      <a16:colId xmlns:a16="http://schemas.microsoft.com/office/drawing/2014/main" val="2404106103"/>
                    </a:ext>
                  </a:extLst>
                </a:gridCol>
                <a:gridCol w="575069">
                  <a:extLst>
                    <a:ext uri="{9D8B030D-6E8A-4147-A177-3AD203B41FA5}">
                      <a16:colId xmlns:a16="http://schemas.microsoft.com/office/drawing/2014/main" val="762349489"/>
                    </a:ext>
                  </a:extLst>
                </a:gridCol>
                <a:gridCol w="575069">
                  <a:extLst>
                    <a:ext uri="{9D8B030D-6E8A-4147-A177-3AD203B41FA5}">
                      <a16:colId xmlns:a16="http://schemas.microsoft.com/office/drawing/2014/main" val="2823746444"/>
                    </a:ext>
                  </a:extLst>
                </a:gridCol>
                <a:gridCol w="575069">
                  <a:extLst>
                    <a:ext uri="{9D8B030D-6E8A-4147-A177-3AD203B41FA5}">
                      <a16:colId xmlns:a16="http://schemas.microsoft.com/office/drawing/2014/main" val="2994345346"/>
                    </a:ext>
                  </a:extLst>
                </a:gridCol>
                <a:gridCol w="575069">
                  <a:extLst>
                    <a:ext uri="{9D8B030D-6E8A-4147-A177-3AD203B41FA5}">
                      <a16:colId xmlns:a16="http://schemas.microsoft.com/office/drawing/2014/main" val="684719374"/>
                    </a:ext>
                  </a:extLst>
                </a:gridCol>
                <a:gridCol w="575069">
                  <a:extLst>
                    <a:ext uri="{9D8B030D-6E8A-4147-A177-3AD203B41FA5}">
                      <a16:colId xmlns:a16="http://schemas.microsoft.com/office/drawing/2014/main" val="4195140437"/>
                    </a:ext>
                  </a:extLst>
                </a:gridCol>
                <a:gridCol w="575069">
                  <a:extLst>
                    <a:ext uri="{9D8B030D-6E8A-4147-A177-3AD203B41FA5}">
                      <a16:colId xmlns:a16="http://schemas.microsoft.com/office/drawing/2014/main" val="205853189"/>
                    </a:ext>
                  </a:extLst>
                </a:gridCol>
              </a:tblGrid>
              <a:tr h="264520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gridSpan="6"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RESLOWR to RESHIWR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538DD5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RESHIWR to RESLOWR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0616710"/>
                  </a:ext>
                </a:extLst>
              </a:tr>
              <a:tr h="264520">
                <a:tc>
                  <a:txBody>
                    <a:bodyPr/>
                    <a:lstStyle/>
                    <a:p>
                      <a:pPr algn="l" fontAlgn="b"/>
                      <a:endParaRPr lang="en-US" sz="1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2017-19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2018-20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2022-24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38DD5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2017-19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2018-20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2022-24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7197061"/>
                  </a:ext>
                </a:extLst>
              </a:tr>
              <a:tr h="22219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TDSP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COUNT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PERCENT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COUNT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PERCENT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COUNT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PERCENT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COUNT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PERCENT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COUNT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PERCENT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COUNT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PERCENT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71874875"/>
                  </a:ext>
                </a:extLst>
              </a:tr>
              <a:tr h="22219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CenterPoint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25,466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44.2%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26,916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44.5%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59,096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39.9%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738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16,700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35,659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19.2%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35141470"/>
                  </a:ext>
                </a:extLst>
              </a:tr>
              <a:tr h="22219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Oncor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23,607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41.0%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24,434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40.4%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71,053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47.9%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19,682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75.8%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46,837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58.8%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102,033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55.0%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19389848"/>
                  </a:ext>
                </a:extLst>
              </a:tr>
              <a:tr h="22219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TNMP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2,161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3.8%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2,266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3.7%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4,772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804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2,624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4,524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53217742"/>
                  </a:ext>
                </a:extLst>
              </a:tr>
              <a:tr h="22219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AEP TX Central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4,735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8.2%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4,955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8.2%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9,235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6.2%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4,289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16.5%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11,790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14.8%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39,461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21.3%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29333118"/>
                  </a:ext>
                </a:extLst>
              </a:tr>
              <a:tr h="22219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AEP TX North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1,597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1,908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4,078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460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1,698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3,823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48692255"/>
                  </a:ext>
                </a:extLst>
              </a:tr>
              <a:tr h="22219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57,566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60,479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148,234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25,973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79,649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185,500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097515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929236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620000" cy="442118"/>
          </a:xfrm>
        </p:spPr>
        <p:txBody>
          <a:bodyPr/>
          <a:lstStyle/>
          <a:p>
            <a:r>
              <a:rPr lang="en-US" dirty="0"/>
              <a:t>2025 AV RES Change Comparison by Weather Zone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4</a:t>
            </a:fld>
            <a:endParaRPr lang="en-US" dirty="0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40EB608F-0F5F-BC02-D787-397470D4553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0097707"/>
              </p:ext>
            </p:extLst>
          </p:nvPr>
        </p:nvGraphicFramePr>
        <p:xfrm>
          <a:off x="419099" y="1600200"/>
          <a:ext cx="8267696" cy="2743198"/>
        </p:xfrm>
        <a:graphic>
          <a:graphicData uri="http://schemas.openxmlformats.org/drawingml/2006/table">
            <a:tbl>
              <a:tblPr/>
              <a:tblGrid>
                <a:gridCol w="944179">
                  <a:extLst>
                    <a:ext uri="{9D8B030D-6E8A-4147-A177-3AD203B41FA5}">
                      <a16:colId xmlns:a16="http://schemas.microsoft.com/office/drawing/2014/main" val="2549315985"/>
                    </a:ext>
                  </a:extLst>
                </a:gridCol>
                <a:gridCol w="588579">
                  <a:extLst>
                    <a:ext uri="{9D8B030D-6E8A-4147-A177-3AD203B41FA5}">
                      <a16:colId xmlns:a16="http://schemas.microsoft.com/office/drawing/2014/main" val="2069291342"/>
                    </a:ext>
                  </a:extLst>
                </a:gridCol>
                <a:gridCol w="588579">
                  <a:extLst>
                    <a:ext uri="{9D8B030D-6E8A-4147-A177-3AD203B41FA5}">
                      <a16:colId xmlns:a16="http://schemas.microsoft.com/office/drawing/2014/main" val="3264669439"/>
                    </a:ext>
                  </a:extLst>
                </a:gridCol>
                <a:gridCol w="588579">
                  <a:extLst>
                    <a:ext uri="{9D8B030D-6E8A-4147-A177-3AD203B41FA5}">
                      <a16:colId xmlns:a16="http://schemas.microsoft.com/office/drawing/2014/main" val="2562205197"/>
                    </a:ext>
                  </a:extLst>
                </a:gridCol>
                <a:gridCol w="588579">
                  <a:extLst>
                    <a:ext uri="{9D8B030D-6E8A-4147-A177-3AD203B41FA5}">
                      <a16:colId xmlns:a16="http://schemas.microsoft.com/office/drawing/2014/main" val="3691499088"/>
                    </a:ext>
                  </a:extLst>
                </a:gridCol>
                <a:gridCol w="671348">
                  <a:extLst>
                    <a:ext uri="{9D8B030D-6E8A-4147-A177-3AD203B41FA5}">
                      <a16:colId xmlns:a16="http://schemas.microsoft.com/office/drawing/2014/main" val="1203011457"/>
                    </a:ext>
                  </a:extLst>
                </a:gridCol>
                <a:gridCol w="570186">
                  <a:extLst>
                    <a:ext uri="{9D8B030D-6E8A-4147-A177-3AD203B41FA5}">
                      <a16:colId xmlns:a16="http://schemas.microsoft.com/office/drawing/2014/main" val="499269510"/>
                    </a:ext>
                  </a:extLst>
                </a:gridCol>
                <a:gridCol w="196193">
                  <a:extLst>
                    <a:ext uri="{9D8B030D-6E8A-4147-A177-3AD203B41FA5}">
                      <a16:colId xmlns:a16="http://schemas.microsoft.com/office/drawing/2014/main" val="777157894"/>
                    </a:ext>
                  </a:extLst>
                </a:gridCol>
                <a:gridCol w="588579">
                  <a:extLst>
                    <a:ext uri="{9D8B030D-6E8A-4147-A177-3AD203B41FA5}">
                      <a16:colId xmlns:a16="http://schemas.microsoft.com/office/drawing/2014/main" val="2436098352"/>
                    </a:ext>
                  </a:extLst>
                </a:gridCol>
                <a:gridCol w="588579">
                  <a:extLst>
                    <a:ext uri="{9D8B030D-6E8A-4147-A177-3AD203B41FA5}">
                      <a16:colId xmlns:a16="http://schemas.microsoft.com/office/drawing/2014/main" val="265062294"/>
                    </a:ext>
                  </a:extLst>
                </a:gridCol>
                <a:gridCol w="588579">
                  <a:extLst>
                    <a:ext uri="{9D8B030D-6E8A-4147-A177-3AD203B41FA5}">
                      <a16:colId xmlns:a16="http://schemas.microsoft.com/office/drawing/2014/main" val="3748023941"/>
                    </a:ext>
                  </a:extLst>
                </a:gridCol>
                <a:gridCol w="588579">
                  <a:extLst>
                    <a:ext uri="{9D8B030D-6E8A-4147-A177-3AD203B41FA5}">
                      <a16:colId xmlns:a16="http://schemas.microsoft.com/office/drawing/2014/main" val="2647436128"/>
                    </a:ext>
                  </a:extLst>
                </a:gridCol>
                <a:gridCol w="588579">
                  <a:extLst>
                    <a:ext uri="{9D8B030D-6E8A-4147-A177-3AD203B41FA5}">
                      <a16:colId xmlns:a16="http://schemas.microsoft.com/office/drawing/2014/main" val="4174050333"/>
                    </a:ext>
                  </a:extLst>
                </a:gridCol>
                <a:gridCol w="588579">
                  <a:extLst>
                    <a:ext uri="{9D8B030D-6E8A-4147-A177-3AD203B41FA5}">
                      <a16:colId xmlns:a16="http://schemas.microsoft.com/office/drawing/2014/main" val="1037055710"/>
                    </a:ext>
                  </a:extLst>
                </a:gridCol>
              </a:tblGrid>
              <a:tr h="267890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gridSpan="6"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RESLOWR to RESHIWR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538DD5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RESHIWR to RESLOWR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6965315"/>
                  </a:ext>
                </a:extLst>
              </a:tr>
              <a:tr h="225028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2017-19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2018-20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2022-24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38DD5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2017-19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2018-20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2022-24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6800831"/>
                  </a:ext>
                </a:extLst>
              </a:tr>
              <a:tr h="22502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Wzone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COUNT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PERCENT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COUNT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PERCENT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COUNT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PERCENT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COUNT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PERCENT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COUNT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PERCENT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COUNT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PERCENT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13010217"/>
                  </a:ext>
                </a:extLst>
              </a:tr>
              <a:tr h="22502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COAST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27,350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47.5%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29,118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48.1%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64,312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43.4%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863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18,150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22.8%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38,473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20.7%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3998617"/>
                  </a:ext>
                </a:extLst>
              </a:tr>
              <a:tr h="22502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EAST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1,662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1,984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3,913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1,572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6.1%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3,187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5,789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62835029"/>
                  </a:ext>
                </a:extLst>
              </a:tr>
              <a:tr h="22502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FWEST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3,451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4,573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7.6%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15,100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10.2%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465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1,832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4,537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81766680"/>
                  </a:ext>
                </a:extLst>
              </a:tr>
              <a:tr h="22502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NCENT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17,569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30.5%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16,856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27.9%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48,914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15,993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61.6%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37,981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47.7%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80,782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43.5%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54889054"/>
                  </a:ext>
                </a:extLst>
              </a:tr>
              <a:tr h="22502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NORTH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1,323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1,547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4,442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620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2,111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3,573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63546642"/>
                  </a:ext>
                </a:extLst>
              </a:tr>
              <a:tr h="22502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SCENT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1,102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1,009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1,766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1,931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7.4%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4,044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5.1%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10,634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5.7%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74850560"/>
                  </a:ext>
                </a:extLst>
              </a:tr>
              <a:tr h="22502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SOUTH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3,774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6.6%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3,825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6.3%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6,410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4.3%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3,861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14.9%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10,644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13.4%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36,626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19.7%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85903440"/>
                  </a:ext>
                </a:extLst>
              </a:tr>
              <a:tr h="22502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WEST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1,335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1,567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3,377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668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1,700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5,086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08145962"/>
                  </a:ext>
                </a:extLst>
              </a:tr>
              <a:tr h="22502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57,566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60,479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148,234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25,973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79,649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185,500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649816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0862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8315E4-FA50-4BB2-98FF-0E663FD6F0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2025 AV BUS Status Update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357ACB-1AFE-4D2B-B5F3-D8940DB516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5</a:t>
            </a:fld>
            <a:endParaRPr lang="en-US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8F49CA0-540A-F656-F08B-1F78476CDD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7050444"/>
              </p:ext>
            </p:extLst>
          </p:nvPr>
        </p:nvGraphicFramePr>
        <p:xfrm>
          <a:off x="304800" y="1524000"/>
          <a:ext cx="8381998" cy="2209798"/>
        </p:xfrm>
        <a:graphic>
          <a:graphicData uri="http://schemas.openxmlformats.org/drawingml/2006/table">
            <a:tbl>
              <a:tblPr/>
              <a:tblGrid>
                <a:gridCol w="1108731">
                  <a:extLst>
                    <a:ext uri="{9D8B030D-6E8A-4147-A177-3AD203B41FA5}">
                      <a16:colId xmlns:a16="http://schemas.microsoft.com/office/drawing/2014/main" val="1888543699"/>
                    </a:ext>
                  </a:extLst>
                </a:gridCol>
                <a:gridCol w="406145">
                  <a:extLst>
                    <a:ext uri="{9D8B030D-6E8A-4147-A177-3AD203B41FA5}">
                      <a16:colId xmlns:a16="http://schemas.microsoft.com/office/drawing/2014/main" val="2985698293"/>
                    </a:ext>
                  </a:extLst>
                </a:gridCol>
                <a:gridCol w="406145">
                  <a:extLst>
                    <a:ext uri="{9D8B030D-6E8A-4147-A177-3AD203B41FA5}">
                      <a16:colId xmlns:a16="http://schemas.microsoft.com/office/drawing/2014/main" val="726776696"/>
                    </a:ext>
                  </a:extLst>
                </a:gridCol>
                <a:gridCol w="513517">
                  <a:extLst>
                    <a:ext uri="{9D8B030D-6E8A-4147-A177-3AD203B41FA5}">
                      <a16:colId xmlns:a16="http://schemas.microsoft.com/office/drawing/2014/main" val="3571852554"/>
                    </a:ext>
                  </a:extLst>
                </a:gridCol>
                <a:gridCol w="406145">
                  <a:extLst>
                    <a:ext uri="{9D8B030D-6E8A-4147-A177-3AD203B41FA5}">
                      <a16:colId xmlns:a16="http://schemas.microsoft.com/office/drawing/2014/main" val="4274845777"/>
                    </a:ext>
                  </a:extLst>
                </a:gridCol>
                <a:gridCol w="406145">
                  <a:extLst>
                    <a:ext uri="{9D8B030D-6E8A-4147-A177-3AD203B41FA5}">
                      <a16:colId xmlns:a16="http://schemas.microsoft.com/office/drawing/2014/main" val="1482957720"/>
                    </a:ext>
                  </a:extLst>
                </a:gridCol>
                <a:gridCol w="513517">
                  <a:extLst>
                    <a:ext uri="{9D8B030D-6E8A-4147-A177-3AD203B41FA5}">
                      <a16:colId xmlns:a16="http://schemas.microsoft.com/office/drawing/2014/main" val="2823992157"/>
                    </a:ext>
                  </a:extLst>
                </a:gridCol>
                <a:gridCol w="513517">
                  <a:extLst>
                    <a:ext uri="{9D8B030D-6E8A-4147-A177-3AD203B41FA5}">
                      <a16:colId xmlns:a16="http://schemas.microsoft.com/office/drawing/2014/main" val="3614687887"/>
                    </a:ext>
                  </a:extLst>
                </a:gridCol>
                <a:gridCol w="513517">
                  <a:extLst>
                    <a:ext uri="{9D8B030D-6E8A-4147-A177-3AD203B41FA5}">
                      <a16:colId xmlns:a16="http://schemas.microsoft.com/office/drawing/2014/main" val="408347337"/>
                    </a:ext>
                  </a:extLst>
                </a:gridCol>
                <a:gridCol w="513517">
                  <a:extLst>
                    <a:ext uri="{9D8B030D-6E8A-4147-A177-3AD203B41FA5}">
                      <a16:colId xmlns:a16="http://schemas.microsoft.com/office/drawing/2014/main" val="260178040"/>
                    </a:ext>
                  </a:extLst>
                </a:gridCol>
                <a:gridCol w="513517">
                  <a:extLst>
                    <a:ext uri="{9D8B030D-6E8A-4147-A177-3AD203B41FA5}">
                      <a16:colId xmlns:a16="http://schemas.microsoft.com/office/drawing/2014/main" val="3358517639"/>
                    </a:ext>
                  </a:extLst>
                </a:gridCol>
                <a:gridCol w="513517">
                  <a:extLst>
                    <a:ext uri="{9D8B030D-6E8A-4147-A177-3AD203B41FA5}">
                      <a16:colId xmlns:a16="http://schemas.microsoft.com/office/drawing/2014/main" val="2097968374"/>
                    </a:ext>
                  </a:extLst>
                </a:gridCol>
                <a:gridCol w="513517">
                  <a:extLst>
                    <a:ext uri="{9D8B030D-6E8A-4147-A177-3AD203B41FA5}">
                      <a16:colId xmlns:a16="http://schemas.microsoft.com/office/drawing/2014/main" val="2721011082"/>
                    </a:ext>
                  </a:extLst>
                </a:gridCol>
                <a:gridCol w="513517">
                  <a:extLst>
                    <a:ext uri="{9D8B030D-6E8A-4147-A177-3AD203B41FA5}">
                      <a16:colId xmlns:a16="http://schemas.microsoft.com/office/drawing/2014/main" val="530398952"/>
                    </a:ext>
                  </a:extLst>
                </a:gridCol>
                <a:gridCol w="513517">
                  <a:extLst>
                    <a:ext uri="{9D8B030D-6E8A-4147-A177-3AD203B41FA5}">
                      <a16:colId xmlns:a16="http://schemas.microsoft.com/office/drawing/2014/main" val="1325428931"/>
                    </a:ext>
                  </a:extLst>
                </a:gridCol>
                <a:gridCol w="513517">
                  <a:extLst>
                    <a:ext uri="{9D8B030D-6E8A-4147-A177-3AD203B41FA5}">
                      <a16:colId xmlns:a16="http://schemas.microsoft.com/office/drawing/2014/main" val="775709240"/>
                    </a:ext>
                  </a:extLst>
                </a:gridCol>
              </a:tblGrid>
              <a:tr h="196763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Profile Validation Status as of: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18-Apr-25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47691645"/>
                  </a:ext>
                </a:extLst>
              </a:tr>
              <a:tr h="181627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4800905"/>
                  </a:ext>
                </a:extLst>
              </a:tr>
              <a:tr h="196763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AEP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CNP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NUECES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ONCOR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TNMP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4092551"/>
                  </a:ext>
                </a:extLst>
              </a:tr>
              <a:tr h="181627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sng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sng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BUS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sng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sng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sng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BUS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sng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sng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sng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BUS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sng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sng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sng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BUS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sng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sng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sng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BUS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sng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75977048"/>
                  </a:ext>
                </a:extLst>
              </a:tr>
              <a:tr h="181627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Initial Set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56,597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17,155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73,752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94,755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18,920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113,675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173,086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24,923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198,009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9,296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2,619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11,915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64425790"/>
                  </a:ext>
                </a:extLst>
              </a:tr>
              <a:tr h="181627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Exceptions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75744430"/>
                  </a:ext>
                </a:extLst>
              </a:tr>
              <a:tr h="363255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Net Subject to Change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73,740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113,612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198,009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11,915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70576112"/>
                  </a:ext>
                </a:extLst>
              </a:tr>
              <a:tr h="363255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Updated, as of  Apr-18-2025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73,736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113,612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198,009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11,915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70551478"/>
                  </a:ext>
                </a:extLst>
              </a:tr>
              <a:tr h="181627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Remaining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96642225"/>
                  </a:ext>
                </a:extLst>
              </a:tr>
              <a:tr h="181627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 Completion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100.0%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100.0%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99.4%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100.0%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100.0%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798395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935482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8248FB-CC8C-743B-DEA3-AB5CB576B5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2025 AV BUS Change History by Profile Type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724FE5-355A-AF9A-CBC7-DE1C140438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6</a:t>
            </a:fld>
            <a:endParaRPr lang="en-US" dirty="0"/>
          </a:p>
        </p:txBody>
      </p:sp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43DCC036-A0E3-891B-FE76-55060EC8D91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0359368"/>
              </p:ext>
            </p:extLst>
          </p:nvPr>
        </p:nvGraphicFramePr>
        <p:xfrm>
          <a:off x="668055" y="990600"/>
          <a:ext cx="7807890" cy="518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9212663" imgH="6111276" progId="Excel.Sheet.12">
                  <p:embed/>
                </p:oleObj>
              </mc:Choice>
              <mc:Fallback>
                <p:oleObj name="Worksheet" r:id="rId2" imgW="9212663" imgH="6111276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68055" y="990600"/>
                        <a:ext cx="7807890" cy="5181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509649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D85318-DF69-7203-EEF7-4588BBF75C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2025 AV BUS Change History by TDSP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E059E1-9D09-0CB1-61B7-9D33E53CE1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7</a:t>
            </a:fld>
            <a:endParaRPr lang="en-US" dirty="0"/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8424359F-A6EF-D9D7-29CB-C3ADD11DD89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9373161"/>
              </p:ext>
            </p:extLst>
          </p:nvPr>
        </p:nvGraphicFramePr>
        <p:xfrm>
          <a:off x="293268" y="990600"/>
          <a:ext cx="8428038" cy="5227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8427701" imgH="5227393" progId="Excel.Sheet.12">
                  <p:embed/>
                </p:oleObj>
              </mc:Choice>
              <mc:Fallback>
                <p:oleObj name="Worksheet" r:id="rId2" imgW="8427701" imgH="5227393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93268" y="990600"/>
                        <a:ext cx="8428038" cy="52276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65994840"/>
      </p:ext>
    </p:extLst>
  </p:cSld>
  <p:clrMapOvr>
    <a:masterClrMapping/>
  </p:clrMapOvr>
</p:sld>
</file>

<file path=ppt/theme/theme1.xml><?xml version="1.0" encoding="utf-8"?>
<a:theme xmlns:a="http://schemas.openxmlformats.org/drawingml/2006/main" name="1_Custom Design">
  <a:themeElements>
    <a:clrScheme name="ERCOT Identity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CC8"/>
      </a:accent1>
      <a:accent2>
        <a:srgbClr val="5B6770"/>
      </a:accent2>
      <a:accent3>
        <a:srgbClr val="00CE7D"/>
      </a:accent3>
      <a:accent4>
        <a:srgbClr val="003764"/>
      </a:accent4>
      <a:accent5>
        <a:srgbClr val="6650B1"/>
      </a:accent5>
      <a:accent6>
        <a:srgbClr val="9102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ERCOT Identity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CC8"/>
      </a:accent1>
      <a:accent2>
        <a:srgbClr val="5B6770"/>
      </a:accent2>
      <a:accent3>
        <a:srgbClr val="00CE7D"/>
      </a:accent3>
      <a:accent4>
        <a:srgbClr val="003764"/>
      </a:accent4>
      <a:accent5>
        <a:srgbClr val="6650B1"/>
      </a:accent5>
      <a:accent6>
        <a:srgbClr val="9102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nformation_x0020_Classification xmlns="c34af464-7aa1-4edd-9be4-83dffc1cb926">ERCOT Limited</Information_x0020_Classification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E2BDB63875B034C8B32518C6496ADD1" ma:contentTypeVersion="0" ma:contentTypeDescription="Create a new document." ma:contentTypeScope="" ma:versionID="2e49056469cb591c67c33c10da96a071">
  <xsd:schema xmlns:xsd="http://www.w3.org/2001/XMLSchema" xmlns:xs="http://www.w3.org/2001/XMLSchema" xmlns:p="http://schemas.microsoft.com/office/2006/metadata/properties" xmlns:ns2="c34af464-7aa1-4edd-9be4-83dffc1cb926" targetNamespace="http://schemas.microsoft.com/office/2006/metadata/properties" ma:root="true" ma:fieldsID="3a653c66fd0ce9b40621f227f901e684" ns2:_="">
    <xsd:import namespace="c34af464-7aa1-4edd-9be4-83dffc1cb926"/>
    <xsd:element name="properties">
      <xsd:complexType>
        <xsd:sequence>
          <xsd:element name="documentManagement">
            <xsd:complexType>
              <xsd:all>
                <xsd:element ref="ns2:Information_x0020_Classification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4af464-7aa1-4edd-9be4-83dffc1cb926" elementFormDefault="qualified">
    <xsd:import namespace="http://schemas.microsoft.com/office/2006/documentManagement/types"/>
    <xsd:import namespace="http://schemas.microsoft.com/office/infopath/2007/PartnerControls"/>
    <xsd:element name="Information_x0020_Classification" ma:index="8" ma:displayName="Information Classification" ma:default="ERCOT Limited" ma:description="ERCOT Information Classification" ma:format="Dropdown" ma:internalName="Information_x0020_Classification">
      <xsd:simpleType>
        <xsd:restriction base="dms:Choice">
          <xsd:enumeration value="Public"/>
          <xsd:enumeration value="ERCOT Limited"/>
          <xsd:enumeration value="ERCOT Confidential"/>
          <xsd:enumeration value="ERCOT Restricted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A625DC4-75AC-4019-A9C6-4DC532EFDC2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E7D44DB-2AE0-4249-B147-A7557EC862F7}">
  <ds:schemaRefs>
    <ds:schemaRef ds:uri="http://schemas.microsoft.com/office/2006/documentManagement/types"/>
    <ds:schemaRef ds:uri="c34af464-7aa1-4edd-9be4-83dffc1cb926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6C215A72-787F-41D3-8B2A-EB6708CB3E1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34af464-7aa1-4edd-9be4-83dffc1cb92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1915</TotalTime>
  <Words>798</Words>
  <Application>Microsoft Office PowerPoint</Application>
  <PresentationFormat>On-screen Show (4:3)</PresentationFormat>
  <Paragraphs>463</Paragraphs>
  <Slides>7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</vt:lpstr>
      <vt:lpstr>Calibri</vt:lpstr>
      <vt:lpstr>MS Sans Serif</vt:lpstr>
      <vt:lpstr>1_Custom Design</vt:lpstr>
      <vt:lpstr>Office Theme</vt:lpstr>
      <vt:lpstr>Custom Design</vt:lpstr>
      <vt:lpstr>Worksheet</vt:lpstr>
      <vt:lpstr>PowerPoint Presentation</vt:lpstr>
      <vt:lpstr>2025 Annual RES and BUS Validation Progress Report</vt:lpstr>
      <vt:lpstr>2025 AV RES Change Comparison by TDSP</vt:lpstr>
      <vt:lpstr>2025 AV RES Change Comparison by Weather Zone</vt:lpstr>
      <vt:lpstr>2025 AV BUS Status Update</vt:lpstr>
      <vt:lpstr>2025 AV BUS Change History by Profile Type</vt:lpstr>
      <vt:lpstr>2025 AV BUS Change History by TDSP</vt:lpstr>
    </vt:vector>
  </TitlesOfParts>
  <Company>The Electric Reliability Council of Texas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Pysh, Danya</dc:creator>
  <cp:lastModifiedBy>Khalifeh, Amar</cp:lastModifiedBy>
  <cp:revision>112</cp:revision>
  <cp:lastPrinted>2016-01-21T20:53:15Z</cp:lastPrinted>
  <dcterms:created xsi:type="dcterms:W3CDTF">2016-01-21T15:20:31Z</dcterms:created>
  <dcterms:modified xsi:type="dcterms:W3CDTF">2025-04-23T16:41:23Z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0x0101002E2BDB63875B034C8B32518C6496ADD1</vt:lpwstr>
  </property>
  <property fmtid="{D5CDD505-2E9C-101B-9397-08002B2CF9AE}" pid="3" name="MSIP_Label_7084cbda-52b8-46fb-a7b7-cb5bd465ed85_Enabled">
    <vt:lpwstr>true</vt:lpwstr>
  </property>
  <property fmtid="{D5CDD505-2E9C-101B-9397-08002B2CF9AE}" pid="4" name="MSIP_Label_7084cbda-52b8-46fb-a7b7-cb5bd465ed85_SetDate">
    <vt:lpwstr>2023-08-07T19:02:15Z</vt:lpwstr>
  </property>
  <property fmtid="{D5CDD505-2E9C-101B-9397-08002B2CF9AE}" pid="5" name="MSIP_Label_7084cbda-52b8-46fb-a7b7-cb5bd465ed85_Method">
    <vt:lpwstr>Standard</vt:lpwstr>
  </property>
  <property fmtid="{D5CDD505-2E9C-101B-9397-08002B2CF9AE}" pid="6" name="MSIP_Label_7084cbda-52b8-46fb-a7b7-cb5bd465ed85_Name">
    <vt:lpwstr>Internal</vt:lpwstr>
  </property>
  <property fmtid="{D5CDD505-2E9C-101B-9397-08002B2CF9AE}" pid="7" name="MSIP_Label_7084cbda-52b8-46fb-a7b7-cb5bd465ed85_SiteId">
    <vt:lpwstr>0afb747d-bff7-4596-a9fc-950ef9e0ec45</vt:lpwstr>
  </property>
  <property fmtid="{D5CDD505-2E9C-101B-9397-08002B2CF9AE}" pid="8" name="MSIP_Label_7084cbda-52b8-46fb-a7b7-cb5bd465ed85_ActionId">
    <vt:lpwstr>d63258bd-2510-4955-abec-c1eb369ff1c3</vt:lpwstr>
  </property>
  <property fmtid="{D5CDD505-2E9C-101B-9397-08002B2CF9AE}" pid="9" name="MSIP_Label_7084cbda-52b8-46fb-a7b7-cb5bd465ed85_ContentBits">
    <vt:lpwstr>0</vt:lpwstr>
  </property>
</Properties>
</file>