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2" r:id="rId5"/>
  </p:sldMasterIdLst>
  <p:notesMasterIdLst>
    <p:notesMasterId r:id="rId9"/>
  </p:notesMasterIdLst>
  <p:handoutMasterIdLst>
    <p:handoutMasterId r:id="rId10"/>
  </p:handoutMasterIdLst>
  <p:sldIdLst>
    <p:sldId id="260" r:id="rId6"/>
    <p:sldId id="2587" r:id="rId7"/>
    <p:sldId id="2588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D3F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427" autoAdjust="0"/>
    <p:restoredTop sz="96357" autoAdjust="0"/>
  </p:normalViewPr>
  <p:slideViewPr>
    <p:cSldViewPr showGuides="1">
      <p:cViewPr varScale="1">
        <p:scale>
          <a:sx n="104" d="100"/>
          <a:sy n="104" d="100"/>
        </p:scale>
        <p:origin x="990" y="9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7" d="100"/>
          <a:sy n="97" d="100"/>
        </p:scale>
        <p:origin x="357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196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24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19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6999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51669BDC-F321-4E0E-A3DB-2EA01CE18A28}"/>
              </a:ext>
            </a:extLst>
          </p:cNvPr>
          <p:cNvSpPr txBox="1"/>
          <p:nvPr userDrawn="1"/>
        </p:nvSpPr>
        <p:spPr>
          <a:xfrm>
            <a:off x="54675" y="645789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ERCOT 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194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209800"/>
            <a:ext cx="55537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dirty="0"/>
              <a:t>Handling Planned Coal-to-Gas Conversions in the CDR</a:t>
            </a:r>
          </a:p>
          <a:p>
            <a:pPr algn="l"/>
            <a:endParaRPr lang="en-US" sz="2800" i="1" dirty="0"/>
          </a:p>
          <a:p>
            <a:pPr algn="l"/>
            <a:r>
              <a:rPr lang="en-US" i="1" dirty="0"/>
              <a:t>Pete Warnken</a:t>
            </a:r>
          </a:p>
          <a:p>
            <a:r>
              <a:rPr lang="en-US" dirty="0"/>
              <a:t>Resource Adequacy</a:t>
            </a:r>
          </a:p>
          <a:p>
            <a:endParaRPr lang="en-US" dirty="0"/>
          </a:p>
          <a:p>
            <a:r>
              <a:rPr lang="en-US" dirty="0"/>
              <a:t>Supply Analysis Working Group</a:t>
            </a:r>
          </a:p>
          <a:p>
            <a:endParaRPr lang="en-US" dirty="0"/>
          </a:p>
          <a:p>
            <a:r>
              <a:rPr lang="en-US" dirty="0"/>
              <a:t>April 25, 2025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82E100-D32A-4264-B2A1-5A3DE26C1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CDR Reporting Issue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E72E79-B904-4747-BDE9-9E404F4B09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5E25218-E1AF-ABA6-4FD3-6107EF0DCB86}"/>
              </a:ext>
            </a:extLst>
          </p:cNvPr>
          <p:cNvSpPr txBox="1"/>
          <p:nvPr/>
        </p:nvSpPr>
        <p:spPr>
          <a:xfrm>
            <a:off x="366961" y="899333"/>
            <a:ext cx="8410078" cy="4257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The CDR released in February 2025 included two </a:t>
            </a:r>
            <a:r>
              <a:rPr lang="en-US" sz="2400" i="1" kern="0" dirty="0">
                <a:cs typeface="Calibri" panose="020F0502020204030204" pitchFamily="34" charset="0"/>
              </a:rPr>
              <a:t>Unconfirmed Planned Retirement </a:t>
            </a:r>
            <a:r>
              <a:rPr lang="en-US" sz="2400" kern="0" dirty="0">
                <a:cs typeface="Calibri" panose="020F0502020204030204" pitchFamily="34" charset="0"/>
              </a:rPr>
              <a:t>units for which the generation owners have also publicly announced that the units will be converted from coal to gas fuel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2200" kern="0" dirty="0">
                <a:cs typeface="Calibri" panose="020F0502020204030204" pitchFamily="34" charset="0"/>
              </a:rPr>
              <a:t>Luminant’s Coleto Creek, in-service date Dec. 2026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2200" kern="0" dirty="0">
                <a:cs typeface="Calibri" panose="020F0502020204030204" pitchFamily="34" charset="0"/>
              </a:rPr>
              <a:t>CPS Energy J. K. Spruce 2, in-service date Dec. 2027 </a:t>
            </a:r>
          </a:p>
          <a:p>
            <a:pPr lvl="1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Conversions are expected to result in no net change to MW capacity</a:t>
            </a:r>
          </a:p>
          <a:p>
            <a:pPr lvl="1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400" kern="0" dirty="0">
                <a:cs typeface="Calibri" panose="020F0502020204030204" pitchFamily="34" charset="0"/>
              </a:rPr>
              <a:t>How should these planned gas to coal conversion projects be reflected in the CDR?</a:t>
            </a:r>
          </a:p>
        </p:txBody>
      </p:sp>
    </p:spTree>
    <p:extLst>
      <p:ext uri="{BB962C8B-B14F-4D97-AF65-F5344CB8AC3E}">
        <p14:creationId xmlns:p14="http://schemas.microsoft.com/office/powerpoint/2010/main" val="85270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8EEC29-6E1E-D1D5-D972-B3DA8E3268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A162-2307-0341-6B08-94B5247AFE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/>
              <a:t>ERCOT’s Reporting Proposal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647AB-1A3A-A906-D462-99F6A17A8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491330" y="6531321"/>
            <a:ext cx="4572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E0B69E7-7F16-9BAE-1663-A01DE9EB9D3E}"/>
              </a:ext>
            </a:extLst>
          </p:cNvPr>
          <p:cNvSpPr txBox="1"/>
          <p:nvPr/>
        </p:nvSpPr>
        <p:spPr>
          <a:xfrm>
            <a:off x="366961" y="853153"/>
            <a:ext cx="8410078" cy="49039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200" kern="0" dirty="0">
                <a:cs typeface="Calibri" panose="020F0502020204030204" pitchFamily="34" charset="0"/>
              </a:rPr>
              <a:t>If a coal-to-gas conversion is associated with an Unconfirmed Retirement unit, then report the unit’s net seasonal capacity rating in lieu of the original unit’s capacity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2200" kern="0" dirty="0">
                <a:cs typeface="Calibri" panose="020F0502020204030204" pitchFamily="34" charset="0"/>
              </a:rPr>
              <a:t>For Coleto Creek and J.K. Spruce 2, the conversions result in no change to the original capacities</a:t>
            </a:r>
          </a:p>
          <a:p>
            <a:pPr lvl="2" indent="-4572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2200" kern="0" dirty="0">
                <a:cs typeface="Calibri" panose="020F0502020204030204" pitchFamily="34" charset="0"/>
              </a:rPr>
              <a:t>Create a new line item for the unit with the “Extended Outage” status (EXT-OUT) indicating the season(s) that the unit will be unavailable</a:t>
            </a:r>
          </a:p>
          <a:p>
            <a:pPr marL="800100" lvl="2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‒"/>
            </a:pPr>
            <a:r>
              <a:rPr lang="en-US" sz="2200" kern="0" dirty="0">
                <a:cs typeface="Calibri" panose="020F0502020204030204" pitchFamily="34" charset="0"/>
              </a:rPr>
              <a:t>If the outage is not already in the Outage Scheduler, then ask the RE for the outage duration</a:t>
            </a:r>
          </a:p>
          <a:p>
            <a:pPr marL="342900" lvl="1" indent="-342900">
              <a:spcBef>
                <a:spcPts val="4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2200" kern="0" dirty="0">
                <a:cs typeface="Calibri" panose="020F0502020204030204" pitchFamily="34" charset="0"/>
              </a:rPr>
              <a:t>Making these changes won’t require an NPRR, but a future NPRR should cover this Unconfirmed Retirement scenario for transparency</a:t>
            </a:r>
          </a:p>
        </p:txBody>
      </p:sp>
    </p:spTree>
    <p:extLst>
      <p:ext uri="{BB962C8B-B14F-4D97-AF65-F5344CB8AC3E}">
        <p14:creationId xmlns:p14="http://schemas.microsoft.com/office/powerpoint/2010/main" val="290070428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39968CB8-5FF8-44D7-A459-A3FC34AC4F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4020FB-76D3-4767-8F2F-518097B806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163D459-1C05-483F-85D1-C9E478EC32CC}">
  <ds:schemaRefs>
    <ds:schemaRef ds:uri="http://www.w3.org/XML/1998/namespace"/>
    <ds:schemaRef ds:uri="http://schemas.microsoft.com/office/2006/metadata/properties"/>
    <ds:schemaRef ds:uri="http://purl.org/dc/elements/1.1/"/>
    <ds:schemaRef ds:uri="c34af464-7aa1-4edd-9be4-83dffc1cb926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43097</TotalTime>
  <Words>227</Words>
  <Application>Microsoft Office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1_Office Theme</vt:lpstr>
      <vt:lpstr>PowerPoint Presentation</vt:lpstr>
      <vt:lpstr>CDR Reporting Issue</vt:lpstr>
      <vt:lpstr>ERCOT’s Reporting Proposal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220</cp:revision>
  <cp:lastPrinted>2022-12-07T20:17:39Z</cp:lastPrinted>
  <dcterms:created xsi:type="dcterms:W3CDTF">2016-01-21T15:20:31Z</dcterms:created>
  <dcterms:modified xsi:type="dcterms:W3CDTF">2025-04-24T22:19:00Z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2023-08-21T21:00:16Z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9c944ced-d87b-4344-bf8b-4cc5dd33abcc</vt:lpwstr>
  </property>
  <property fmtid="{D5CDD505-2E9C-101B-9397-08002B2CF9AE}" pid="9" name="MSIP_Label_7084cbda-52b8-46fb-a7b7-cb5bd465ed85_ContentBits">
    <vt:lpwstr>0</vt:lpwstr>
  </property>
</Properties>
</file>