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81" r:id="rId6"/>
  </p:sldMasterIdLst>
  <p:notesMasterIdLst>
    <p:notesMasterId r:id="rId11"/>
  </p:notesMasterIdLst>
  <p:handoutMasterIdLst>
    <p:handoutMasterId r:id="rId12"/>
  </p:handoutMasterIdLst>
  <p:sldIdLst>
    <p:sldId id="260" r:id="rId7"/>
    <p:sldId id="771" r:id="rId8"/>
    <p:sldId id="777" r:id="rId9"/>
    <p:sldId id="779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DC56D1-9E9F-481E-8EB5-FB879517556A}" v="1" dt="2025-04-18T15:57:57.8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8" autoAdjust="0"/>
    <p:restoredTop sz="94660" autoAdjust="0"/>
  </p:normalViewPr>
  <p:slideViewPr>
    <p:cSldViewPr showGuides="1">
      <p:cViewPr varScale="1">
        <p:scale>
          <a:sx n="60" d="100"/>
          <a:sy n="60" d="100"/>
        </p:scale>
        <p:origin x="135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4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erwas, Rebecca" userId="69fc137c-91c6-430a-aeab-ffed2665545d" providerId="ADAL" clId="{6BDC56D1-9E9F-481E-8EB5-FB879517556A}"/>
    <pc:docChg chg="undo redo custSel addSld delSld modSld">
      <pc:chgData name="Zerwas, Rebecca" userId="69fc137c-91c6-430a-aeab-ffed2665545d" providerId="ADAL" clId="{6BDC56D1-9E9F-481E-8EB5-FB879517556A}" dt="2025-04-22T23:36:55.678" v="2618" actId="948"/>
      <pc:docMkLst>
        <pc:docMk/>
      </pc:docMkLst>
      <pc:sldChg chg="modSp mod">
        <pc:chgData name="Zerwas, Rebecca" userId="69fc137c-91c6-430a-aeab-ffed2665545d" providerId="ADAL" clId="{6BDC56D1-9E9F-481E-8EB5-FB879517556A}" dt="2025-04-22T17:15:24.598" v="39" actId="20577"/>
        <pc:sldMkLst>
          <pc:docMk/>
          <pc:sldMk cId="730603795" sldId="260"/>
        </pc:sldMkLst>
        <pc:spChg chg="mod">
          <ac:chgData name="Zerwas, Rebecca" userId="69fc137c-91c6-430a-aeab-ffed2665545d" providerId="ADAL" clId="{6BDC56D1-9E9F-481E-8EB5-FB879517556A}" dt="2025-04-22T17:15:24.598" v="39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Zerwas, Rebecca" userId="69fc137c-91c6-430a-aeab-ffed2665545d" providerId="ADAL" clId="{6BDC56D1-9E9F-481E-8EB5-FB879517556A}" dt="2025-04-22T21:02:28.505" v="2260" actId="13926"/>
        <pc:sldMkLst>
          <pc:docMk/>
          <pc:sldMk cId="3549139843" sldId="771"/>
        </pc:sldMkLst>
        <pc:spChg chg="mod">
          <ac:chgData name="Zerwas, Rebecca" userId="69fc137c-91c6-430a-aeab-ffed2665545d" providerId="ADAL" clId="{6BDC56D1-9E9F-481E-8EB5-FB879517556A}" dt="2025-04-22T21:02:28.505" v="2260" actId="13926"/>
          <ac:spMkLst>
            <pc:docMk/>
            <pc:sldMk cId="3549139843" sldId="771"/>
            <ac:spMk id="5" creationId="{D3099654-B615-CDE2-EEB5-64A80B638903}"/>
          </ac:spMkLst>
        </pc:spChg>
      </pc:sldChg>
      <pc:sldChg chg="del">
        <pc:chgData name="Zerwas, Rebecca" userId="69fc137c-91c6-430a-aeab-ffed2665545d" providerId="ADAL" clId="{6BDC56D1-9E9F-481E-8EB5-FB879517556A}" dt="2025-04-18T14:03:24.981" v="0" actId="2696"/>
        <pc:sldMkLst>
          <pc:docMk/>
          <pc:sldMk cId="4171439981" sldId="772"/>
        </pc:sldMkLst>
      </pc:sldChg>
      <pc:sldChg chg="delSp modSp del mod">
        <pc:chgData name="Zerwas, Rebecca" userId="69fc137c-91c6-430a-aeab-ffed2665545d" providerId="ADAL" clId="{6BDC56D1-9E9F-481E-8EB5-FB879517556A}" dt="2025-04-22T18:01:31.539" v="93" actId="2696"/>
        <pc:sldMkLst>
          <pc:docMk/>
          <pc:sldMk cId="2132004505" sldId="775"/>
        </pc:sldMkLst>
      </pc:sldChg>
      <pc:sldChg chg="add del">
        <pc:chgData name="Zerwas, Rebecca" userId="69fc137c-91c6-430a-aeab-ffed2665545d" providerId="ADAL" clId="{6BDC56D1-9E9F-481E-8EB5-FB879517556A}" dt="2025-04-22T17:17:18.792" v="41" actId="2696"/>
        <pc:sldMkLst>
          <pc:docMk/>
          <pc:sldMk cId="1394804086" sldId="776"/>
        </pc:sldMkLst>
      </pc:sldChg>
      <pc:sldChg chg="modSp mod">
        <pc:chgData name="Zerwas, Rebecca" userId="69fc137c-91c6-430a-aeab-ffed2665545d" providerId="ADAL" clId="{6BDC56D1-9E9F-481E-8EB5-FB879517556A}" dt="2025-04-22T23:36:55.678" v="2618" actId="948"/>
        <pc:sldMkLst>
          <pc:docMk/>
          <pc:sldMk cId="2234011434" sldId="777"/>
        </pc:sldMkLst>
        <pc:spChg chg="mod">
          <ac:chgData name="Zerwas, Rebecca" userId="69fc137c-91c6-430a-aeab-ffed2665545d" providerId="ADAL" clId="{6BDC56D1-9E9F-481E-8EB5-FB879517556A}" dt="2025-04-22T20:19:09.220" v="1067" actId="313"/>
          <ac:spMkLst>
            <pc:docMk/>
            <pc:sldMk cId="2234011434" sldId="777"/>
            <ac:spMk id="2" creationId="{B0E009EE-BB24-4F33-BBF1-4DBAC3B852FD}"/>
          </ac:spMkLst>
        </pc:spChg>
        <pc:spChg chg="mod">
          <ac:chgData name="Zerwas, Rebecca" userId="69fc137c-91c6-430a-aeab-ffed2665545d" providerId="ADAL" clId="{6BDC56D1-9E9F-481E-8EB5-FB879517556A}" dt="2025-04-22T23:36:55.678" v="2618" actId="948"/>
          <ac:spMkLst>
            <pc:docMk/>
            <pc:sldMk cId="2234011434" sldId="777"/>
            <ac:spMk id="3" creationId="{3760B462-8685-45C9-8DA1-995560378AE0}"/>
          </ac:spMkLst>
        </pc:spChg>
      </pc:sldChg>
      <pc:sldChg chg="modSp add del mod">
        <pc:chgData name="Zerwas, Rebecca" userId="69fc137c-91c6-430a-aeab-ffed2665545d" providerId="ADAL" clId="{6BDC56D1-9E9F-481E-8EB5-FB879517556A}" dt="2025-04-22T18:16:58.309" v="137" actId="47"/>
        <pc:sldMkLst>
          <pc:docMk/>
          <pc:sldMk cId="2620518579" sldId="778"/>
        </pc:sldMkLst>
        <pc:spChg chg="mod">
          <ac:chgData name="Zerwas, Rebecca" userId="69fc137c-91c6-430a-aeab-ffed2665545d" providerId="ADAL" clId="{6BDC56D1-9E9F-481E-8EB5-FB879517556A}" dt="2025-04-22T18:16:46.741" v="134"/>
          <ac:spMkLst>
            <pc:docMk/>
            <pc:sldMk cId="2620518579" sldId="778"/>
            <ac:spMk id="2" creationId="{952E8D84-B89B-8D1F-DFFC-5B2EF5953303}"/>
          </ac:spMkLst>
        </pc:spChg>
        <pc:spChg chg="mod">
          <ac:chgData name="Zerwas, Rebecca" userId="69fc137c-91c6-430a-aeab-ffed2665545d" providerId="ADAL" clId="{6BDC56D1-9E9F-481E-8EB5-FB879517556A}" dt="2025-04-22T18:16:49.946" v="135" actId="20577"/>
          <ac:spMkLst>
            <pc:docMk/>
            <pc:sldMk cId="2620518579" sldId="778"/>
            <ac:spMk id="3" creationId="{BAE25915-E02E-5DF9-C9A0-AD89A4C5E342}"/>
          </ac:spMkLst>
        </pc:spChg>
      </pc:sldChg>
      <pc:sldChg chg="modSp add mod">
        <pc:chgData name="Zerwas, Rebecca" userId="69fc137c-91c6-430a-aeab-ffed2665545d" providerId="ADAL" clId="{6BDC56D1-9E9F-481E-8EB5-FB879517556A}" dt="2025-04-22T21:03:41.588" v="2328" actId="20577"/>
        <pc:sldMkLst>
          <pc:docMk/>
          <pc:sldMk cId="1058914695" sldId="779"/>
        </pc:sldMkLst>
        <pc:spChg chg="mod">
          <ac:chgData name="Zerwas, Rebecca" userId="69fc137c-91c6-430a-aeab-ffed2665545d" providerId="ADAL" clId="{6BDC56D1-9E9F-481E-8EB5-FB879517556A}" dt="2025-04-22T20:19:02.289" v="1066" actId="20577"/>
          <ac:spMkLst>
            <pc:docMk/>
            <pc:sldMk cId="1058914695" sldId="779"/>
            <ac:spMk id="2" creationId="{AE529DB5-1E7F-E3E2-B481-B758B465638B}"/>
          </ac:spMkLst>
        </pc:spChg>
        <pc:spChg chg="mod">
          <ac:chgData name="Zerwas, Rebecca" userId="69fc137c-91c6-430a-aeab-ffed2665545d" providerId="ADAL" clId="{6BDC56D1-9E9F-481E-8EB5-FB879517556A}" dt="2025-04-22T21:03:41.588" v="2328" actId="20577"/>
          <ac:spMkLst>
            <pc:docMk/>
            <pc:sldMk cId="1058914695" sldId="779"/>
            <ac:spMk id="3" creationId="{6885218A-96F4-F02B-A0BB-55DC7F42128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70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65715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3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1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78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9" r:id="rId2"/>
    <p:sldLayoutId id="214748368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8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905000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ERCOT Board Stakeholder Engagement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Rebecca Zerwas</a:t>
            </a:r>
          </a:p>
          <a:p>
            <a:r>
              <a:rPr lang="en-US" sz="1600" dirty="0">
                <a:solidFill>
                  <a:schemeClr val="tx2"/>
                </a:solidFill>
              </a:rPr>
              <a:t>Director, State Policy and PUC Relations, Board Liaison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April 23, 2025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3779"/>
            <a:ext cx="8534400" cy="5052221"/>
          </a:xfrm>
        </p:spPr>
        <p:txBody>
          <a:bodyPr/>
          <a:lstStyle/>
          <a:p>
            <a:pPr algn="just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Purpose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continue opportunities for the Board of Directors to directly engage with ERCOT stakeholders and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develop a better understanding of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pending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policy decisions and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key revision requests.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just"/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algn="just">
              <a:buNone/>
            </a:pP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99654-B615-CDE2-EEB5-64A80B638903}"/>
              </a:ext>
            </a:extLst>
          </p:cNvPr>
          <p:cNvSpPr txBox="1"/>
          <p:nvPr/>
        </p:nvSpPr>
        <p:spPr>
          <a:xfrm>
            <a:off x="304800" y="2947987"/>
            <a:ext cx="8534400" cy="892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Takeaways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ERCOT is working with the Board and TAC Leadership on a framework for stakeholder policy engagement discussion launching in June.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13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09EE-BB24-4F33-BBF1-4DBAC3B8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Board Policy Engagement Initiative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0B462-8685-45C9-8DA1-995560378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562600"/>
          </a:xfrm>
        </p:spPr>
        <p:txBody>
          <a:bodyPr/>
          <a:lstStyle/>
          <a:p>
            <a:pPr algn="just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Market Participants will be provided a new opportunity to provide insight on key ERCOT policy initiatives at the Board level.</a:t>
            </a:r>
          </a:p>
          <a:p>
            <a:pPr lvl="1" indent="-34290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2D3338"/>
                </a:solidFill>
                <a:latin typeface="Arial"/>
              </a:rPr>
              <a:t>A cross section of TAC segments will be invited to present on high impact projects and policy matters at the Board. Anticipate 2-3 segments per meeting cycle selected in coordination with TAC Leadership and Board Leadership. </a:t>
            </a:r>
          </a:p>
          <a:p>
            <a:pPr lvl="1" indent="-34290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2D3338"/>
                </a:solidFill>
                <a:latin typeface="Arial"/>
              </a:rPr>
              <a:t>TAC representatives will coordinate the discussion on behalf of their segment. Segment presentations can include a single speaker or a cross section of members. The goal is to rotate between the segments throughout the year</a:t>
            </a:r>
            <a:r>
              <a:rPr lang="en-US" sz="1600" dirty="0">
                <a:solidFill>
                  <a:srgbClr val="2D3338"/>
                </a:solidFill>
                <a:latin typeface="Arial"/>
              </a:rPr>
              <a:t>. </a:t>
            </a:r>
          </a:p>
          <a:p>
            <a:pPr lvl="1" indent="-34290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2D3338"/>
                </a:solidFill>
                <a:latin typeface="Arial"/>
              </a:rPr>
              <a:t>60 minutes will be allocated for Board-level discussion with ~15 minutes per segment and 15 minutes for questions. </a:t>
            </a:r>
          </a:p>
          <a:p>
            <a:pPr lvl="1" indent="-34290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2D3338"/>
                </a:solidFill>
                <a:latin typeface="Arial"/>
              </a:rPr>
              <a:t>ERCOT will work with Board Leadership to identify 3-4 prompts of interest for each issue to help facilitate the presentation. </a:t>
            </a:r>
          </a:p>
          <a:p>
            <a:pPr lvl="1" indent="-342900" algn="just"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2D3338"/>
                </a:solidFill>
                <a:latin typeface="Arial"/>
              </a:rPr>
              <a:t>2025 schedule:</a:t>
            </a:r>
          </a:p>
          <a:p>
            <a:pPr marL="1200150" lvl="2" indent="-342900" algn="just">
              <a:spcAft>
                <a:spcPts val="400"/>
              </a:spcAft>
              <a:defRPr/>
            </a:pPr>
            <a:r>
              <a:rPr lang="en-US" sz="1700" spc="-1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/>
              </a:rPr>
              <a:t>June 23</a:t>
            </a:r>
            <a:r>
              <a:rPr kumimoji="0" lang="en-US" sz="1700" b="0" i="0" u="none" strike="noStrike" kern="1200" cap="none" spc="-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2025 – Transmission Planning</a:t>
            </a:r>
          </a:p>
          <a:p>
            <a:pPr marL="1200150" lvl="2" indent="-342900" algn="just">
              <a:spcAft>
                <a:spcPts val="400"/>
              </a:spcAft>
              <a:defRPr/>
            </a:pPr>
            <a:r>
              <a:rPr kumimoji="0" lang="en-US" sz="1700" b="0" i="0" u="none" strike="noStrike" kern="1200" cap="none" spc="-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September 23, 2025 – Real-Time Co-optimization + Batteries (RTC+B)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1800" spc="-1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38DE3-72DF-4D34-BAD7-775049C74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011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EC4A5-CAAF-593F-8249-EF5E54893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29DB5-1E7F-E3E2-B481-B758B4656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Policy Engagement Framework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5218A-96F4-F02B-A0BB-55DC7F421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562600"/>
          </a:xfrm>
        </p:spPr>
        <p:txBody>
          <a:bodyPr/>
          <a:lstStyle/>
          <a:p>
            <a:pPr algn="just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2D3338"/>
                </a:solidFill>
                <a:latin typeface="Arial"/>
              </a:rPr>
              <a:t>The goal is to provide a better perspective on how the selected issues impact different types of Market Participants. Focus should be on insight vs advocacy. </a:t>
            </a:r>
          </a:p>
          <a:p>
            <a:pPr lvl="1" indent="-34290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June Board Topic: Transmission Planning in ERCOT</a:t>
            </a:r>
          </a:p>
          <a:p>
            <a:pPr lvl="1" indent="-34290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Market Segments: Industrial Consumer, Investor-Owned Utility, Independent Generator </a:t>
            </a:r>
          </a:p>
          <a:p>
            <a:pPr lvl="1" indent="-34290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Policy Discussion Prompts: </a:t>
            </a:r>
          </a:p>
          <a:p>
            <a:pPr lvl="2" indent="-34290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Please share fundamental 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insights regarding the transmission planning process that will help policymakers better understand key issues from your segment’s perspective.</a:t>
            </a:r>
          </a:p>
          <a:p>
            <a:pPr lvl="2" indent="-34290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How does ERCOT transmission planning impact business decisions for market participants in </a:t>
            </a:r>
            <a:r>
              <a:rPr lang="en-US" sz="1400">
                <a:solidFill>
                  <a:srgbClr val="000000"/>
                </a:solidFill>
                <a:latin typeface="Arial" panose="020B0604020202020204" pitchFamily="34" charset="0"/>
              </a:rPr>
              <a:t>your segment?</a:t>
            </a:r>
            <a:endParaRPr lang="en-US" sz="1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2" indent="-34290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How does your segment engage with ERCOT regarding the transmission planning process? </a:t>
            </a:r>
          </a:p>
          <a:p>
            <a:pPr lvl="2" indent="-34290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What does your segment believe are the current and future challenges facing ERCOT with regards to transmission planning? </a:t>
            </a:r>
          </a:p>
          <a:p>
            <a:pPr lvl="1" indent="-34290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ERCOT will survey the Board regarding potential questions for presenters and provide to participants in advance of the sessions. 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1800" spc="-1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6B8209-4961-3BB6-0ADD-8EB6AD923D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91469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dience xmlns="8d5ee879-813f-4fb9-b7c2-a59846c21aeb">Public</Audience>
    <Year xmlns="8d5ee879-813f-4fb9-b7c2-a59846c21ae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8d5ee879-813f-4fb9-b7c2-a59846c21aeb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40B4E5-0EE9-4848-B2C4-FED9712C1627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1A01D5E-0FAF-4887-843D-2C2A221C66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21291</TotalTime>
  <Words>389</Words>
  <Application>Microsoft Office PowerPoint</Application>
  <PresentationFormat>On-screen Show (4:3)</PresentationFormat>
  <Paragraphs>38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Wingdings</vt:lpstr>
      <vt:lpstr>1_Custom Design</vt:lpstr>
      <vt:lpstr>Office Theme</vt:lpstr>
      <vt:lpstr>1_Office Theme</vt:lpstr>
      <vt:lpstr>PowerPoint Presentation</vt:lpstr>
      <vt:lpstr>Overview</vt:lpstr>
      <vt:lpstr>Board Policy Engagement Initiative</vt:lpstr>
      <vt:lpstr>Policy Engagement Framework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Zerwas, Rebecca</cp:lastModifiedBy>
  <cp:revision>44</cp:revision>
  <cp:lastPrinted>2016-01-21T20:53:15Z</cp:lastPrinted>
  <dcterms:created xsi:type="dcterms:W3CDTF">2016-01-21T15:20:31Z</dcterms:created>
  <dcterms:modified xsi:type="dcterms:W3CDTF">2025-04-23T00:15:02Z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Order">
    <vt:r8>2700</vt:r8>
  </property>
  <property fmtid="{D5CDD505-2E9C-101B-9397-08002B2CF9AE}" pid="4" name="_ExtendedDescription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Information Classification">
    <vt:lpwstr>ERCOT Limited</vt:lpwstr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MSIP_Label_7084cbda-52b8-46fb-a7b7-cb5bd465ed85_Enabled">
    <vt:lpwstr>true</vt:lpwstr>
  </property>
  <property fmtid="{D5CDD505-2E9C-101B-9397-08002B2CF9AE}" pid="12" name="MSIP_Label_7084cbda-52b8-46fb-a7b7-cb5bd465ed85_SetDate">
    <vt:lpwstr>2023-03-02T19:36:44Z</vt:lpwstr>
  </property>
  <property fmtid="{D5CDD505-2E9C-101B-9397-08002B2CF9AE}" pid="13" name="MSIP_Label_7084cbda-52b8-46fb-a7b7-cb5bd465ed85_Method">
    <vt:lpwstr>Standard</vt:lpwstr>
  </property>
  <property fmtid="{D5CDD505-2E9C-101B-9397-08002B2CF9AE}" pid="14" name="MSIP_Label_7084cbda-52b8-46fb-a7b7-cb5bd465ed85_Name">
    <vt:lpwstr>Internal</vt:lpwstr>
  </property>
  <property fmtid="{D5CDD505-2E9C-101B-9397-08002B2CF9AE}" pid="15" name="MSIP_Label_7084cbda-52b8-46fb-a7b7-cb5bd465ed85_SiteId">
    <vt:lpwstr>0afb747d-bff7-4596-a9fc-950ef9e0ec45</vt:lpwstr>
  </property>
  <property fmtid="{D5CDD505-2E9C-101B-9397-08002B2CF9AE}" pid="16" name="MSIP_Label_7084cbda-52b8-46fb-a7b7-cb5bd465ed85_ActionId">
    <vt:lpwstr>0be439bb-1bfa-496b-ada0-57d7b4e0e57b</vt:lpwstr>
  </property>
  <property fmtid="{D5CDD505-2E9C-101B-9397-08002B2CF9AE}" pid="17" name="MSIP_Label_7084cbda-52b8-46fb-a7b7-cb5bd465ed85_ContentBits">
    <vt:lpwstr>0</vt:lpwstr>
  </property>
</Properties>
</file>