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258" r:id="rId8"/>
    <p:sldId id="318" r:id="rId9"/>
    <p:sldId id="706" r:id="rId10"/>
    <p:sldId id="708" r:id="rId11"/>
    <p:sldId id="709" r:id="rId12"/>
    <p:sldId id="710" r:id="rId13"/>
    <p:sldId id="711" r:id="rId14"/>
    <p:sldId id="294" r:id="rId15"/>
    <p:sldId id="267" r:id="rId16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3EB"/>
    <a:srgbClr val="FFFF99"/>
    <a:srgbClr val="99FF99"/>
    <a:srgbClr val="66FFFF"/>
    <a:srgbClr val="CC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577B28-8A50-46AF-A1FC-CAD2B317DAE6}" v="41" dt="2025-04-08T17:07:18.9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02" autoAdjust="0"/>
    <p:restoredTop sz="96721" autoAdjust="0"/>
  </p:normalViewPr>
  <p:slideViewPr>
    <p:cSldViewPr showGuides="1">
      <p:cViewPr varScale="1">
        <p:scale>
          <a:sx n="90" d="100"/>
          <a:sy n="90" d="100"/>
        </p:scale>
        <p:origin x="67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6/11/relationships/changesInfo" Target="changesInfos/changesInfo1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28577B28-8A50-46AF-A1FC-CAD2B317DAE6}"/>
    <pc:docChg chg="undo custSel addSld delSld modSld modMainMaster">
      <pc:chgData name="Anderson, Troy" userId="04de3903-03dd-44db-8353-3f14e4dd6886" providerId="ADAL" clId="{28577B28-8A50-46AF-A1FC-CAD2B317DAE6}" dt="2025-04-09T15:19:42.827" v="3180" actId="207"/>
      <pc:docMkLst>
        <pc:docMk/>
      </pc:docMkLst>
      <pc:sldChg chg="delSp modSp mod">
        <pc:chgData name="Anderson, Troy" userId="04de3903-03dd-44db-8353-3f14e4dd6886" providerId="ADAL" clId="{28577B28-8A50-46AF-A1FC-CAD2B317DAE6}" dt="2025-04-08T19:34:44.933" v="3112" actId="20577"/>
        <pc:sldMkLst>
          <pc:docMk/>
          <pc:sldMk cId="530499478" sldId="258"/>
        </pc:sldMkLst>
        <pc:spChg chg="mod">
          <ac:chgData name="Anderson, Troy" userId="04de3903-03dd-44db-8353-3f14e4dd6886" providerId="ADAL" clId="{28577B28-8A50-46AF-A1FC-CAD2B317DAE6}" dt="2025-04-08T19:34:44.933" v="3112" actId="20577"/>
          <ac:spMkLst>
            <pc:docMk/>
            <pc:sldMk cId="530499478" sldId="258"/>
            <ac:spMk id="4" creationId="{00000000-0000-0000-0000-000000000000}"/>
          </ac:spMkLst>
        </pc:spChg>
      </pc:sldChg>
      <pc:sldChg chg="modSp mod">
        <pc:chgData name="Anderson, Troy" userId="04de3903-03dd-44db-8353-3f14e4dd6886" providerId="ADAL" clId="{28577B28-8A50-46AF-A1FC-CAD2B317DAE6}" dt="2025-03-25T15:48:49.787" v="7" actId="6549"/>
        <pc:sldMkLst>
          <pc:docMk/>
          <pc:sldMk cId="730603795" sldId="260"/>
        </pc:sldMkLst>
        <pc:spChg chg="mod">
          <ac:chgData name="Anderson, Troy" userId="04de3903-03dd-44db-8353-3f14e4dd6886" providerId="ADAL" clId="{28577B28-8A50-46AF-A1FC-CAD2B317DAE6}" dt="2025-03-25T15:48:49.787" v="7" actId="6549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Anderson, Troy" userId="04de3903-03dd-44db-8353-3f14e4dd6886" providerId="ADAL" clId="{28577B28-8A50-46AF-A1FC-CAD2B317DAE6}" dt="2025-04-06T21:06:29.823" v="230" actId="1076"/>
        <pc:sldMkLst>
          <pc:docMk/>
          <pc:sldMk cId="3190927396" sldId="267"/>
        </pc:sldMkLst>
        <pc:spChg chg="mod">
          <ac:chgData name="Anderson, Troy" userId="04de3903-03dd-44db-8353-3f14e4dd6886" providerId="ADAL" clId="{28577B28-8A50-46AF-A1FC-CAD2B317DAE6}" dt="2025-04-06T21:05:00.851" v="223" actId="20577"/>
          <ac:spMkLst>
            <pc:docMk/>
            <pc:sldMk cId="3190927396" sldId="267"/>
            <ac:spMk id="6" creationId="{9C7C0899-E457-4E0E-9843-38E0B3739B05}"/>
          </ac:spMkLst>
        </pc:spChg>
        <pc:picChg chg="add mod">
          <ac:chgData name="Anderson, Troy" userId="04de3903-03dd-44db-8353-3f14e4dd6886" providerId="ADAL" clId="{28577B28-8A50-46AF-A1FC-CAD2B317DAE6}" dt="2025-04-06T21:06:29.823" v="230" actId="1076"/>
          <ac:picMkLst>
            <pc:docMk/>
            <pc:sldMk cId="3190927396" sldId="267"/>
            <ac:picMk id="8" creationId="{1960F584-6072-B765-A5B1-FDD4EC4B789B}"/>
          </ac:picMkLst>
        </pc:picChg>
      </pc:sldChg>
      <pc:sldChg chg="modSp mod">
        <pc:chgData name="Anderson, Troy" userId="04de3903-03dd-44db-8353-3f14e4dd6886" providerId="ADAL" clId="{28577B28-8A50-46AF-A1FC-CAD2B317DAE6}" dt="2025-04-09T15:19:42.827" v="3180" actId="207"/>
        <pc:sldMkLst>
          <pc:docMk/>
          <pc:sldMk cId="135025254" sldId="294"/>
        </pc:sldMkLst>
        <pc:spChg chg="mod">
          <ac:chgData name="Anderson, Troy" userId="04de3903-03dd-44db-8353-3f14e4dd6886" providerId="ADAL" clId="{28577B28-8A50-46AF-A1FC-CAD2B317DAE6}" dt="2025-04-06T21:15:26.320" v="266" actId="20577"/>
          <ac:spMkLst>
            <pc:docMk/>
            <pc:sldMk cId="135025254" sldId="294"/>
            <ac:spMk id="6" creationId="{00000000-0000-0000-0000-000000000000}"/>
          </ac:spMkLst>
        </pc:spChg>
        <pc:graphicFrameChg chg="mod modGraphic">
          <ac:chgData name="Anderson, Troy" userId="04de3903-03dd-44db-8353-3f14e4dd6886" providerId="ADAL" clId="{28577B28-8A50-46AF-A1FC-CAD2B317DAE6}" dt="2025-04-09T15:19:42.827" v="3180" actId="207"/>
          <ac:graphicFrameMkLst>
            <pc:docMk/>
            <pc:sldMk cId="135025254" sldId="294"/>
            <ac:graphicFrameMk id="3" creationId="{00000000-0000-0000-0000-000000000000}"/>
          </ac:graphicFrameMkLst>
        </pc:graphicFrameChg>
      </pc:sldChg>
      <pc:sldChg chg="addSp delSp modSp mod">
        <pc:chgData name="Anderson, Troy" userId="04de3903-03dd-44db-8353-3f14e4dd6886" providerId="ADAL" clId="{28577B28-8A50-46AF-A1FC-CAD2B317DAE6}" dt="2025-04-08T11:24:58.869" v="848" actId="404"/>
        <pc:sldMkLst>
          <pc:docMk/>
          <pc:sldMk cId="4064255820" sldId="318"/>
        </pc:sldMkLst>
        <pc:spChg chg="mod">
          <ac:chgData name="Anderson, Troy" userId="04de3903-03dd-44db-8353-3f14e4dd6886" providerId="ADAL" clId="{28577B28-8A50-46AF-A1FC-CAD2B317DAE6}" dt="2025-04-08T11:24:58.869" v="848" actId="404"/>
          <ac:spMkLst>
            <pc:docMk/>
            <pc:sldMk cId="4064255820" sldId="318"/>
            <ac:spMk id="3" creationId="{00000000-0000-0000-0000-000000000000}"/>
          </ac:spMkLst>
        </pc:spChg>
        <pc:spChg chg="add del mod">
          <ac:chgData name="Anderson, Troy" userId="04de3903-03dd-44db-8353-3f14e4dd6886" providerId="ADAL" clId="{28577B28-8A50-46AF-A1FC-CAD2B317DAE6}" dt="2025-04-08T01:08:38.209" v="436" actId="478"/>
          <ac:spMkLst>
            <pc:docMk/>
            <pc:sldMk cId="4064255820" sldId="318"/>
            <ac:spMk id="5" creationId="{14E1B329-4C20-BB6F-E0BC-4D0630395CF5}"/>
          </ac:spMkLst>
        </pc:spChg>
        <pc:cxnChg chg="add del mod">
          <ac:chgData name="Anderson, Troy" userId="04de3903-03dd-44db-8353-3f14e4dd6886" providerId="ADAL" clId="{28577B28-8A50-46AF-A1FC-CAD2B317DAE6}" dt="2025-04-08T01:08:17.612" v="405" actId="478"/>
          <ac:cxnSpMkLst>
            <pc:docMk/>
            <pc:sldMk cId="4064255820" sldId="318"/>
            <ac:cxnSpMk id="4" creationId="{3D308E9F-7119-F34A-2650-AE01B8EA1486}"/>
          </ac:cxnSpMkLst>
        </pc:cxnChg>
      </pc:sldChg>
      <pc:sldChg chg="addSp delSp modSp mod">
        <pc:chgData name="Anderson, Troy" userId="04de3903-03dd-44db-8353-3f14e4dd6886" providerId="ADAL" clId="{28577B28-8A50-46AF-A1FC-CAD2B317DAE6}" dt="2025-04-08T11:21:57.080" v="838" actId="1076"/>
        <pc:sldMkLst>
          <pc:docMk/>
          <pc:sldMk cId="4249386037" sldId="706"/>
        </pc:sldMkLst>
        <pc:spChg chg="del">
          <ac:chgData name="Anderson, Troy" userId="04de3903-03dd-44db-8353-3f14e4dd6886" providerId="ADAL" clId="{28577B28-8A50-46AF-A1FC-CAD2B317DAE6}" dt="2025-04-08T11:21:52.231" v="837" actId="478"/>
          <ac:spMkLst>
            <pc:docMk/>
            <pc:sldMk cId="4249386037" sldId="706"/>
            <ac:spMk id="4" creationId="{4B2EE148-6B8D-CD45-C358-68A5C2C23D65}"/>
          </ac:spMkLst>
        </pc:spChg>
        <pc:spChg chg="mod">
          <ac:chgData name="Anderson, Troy" userId="04de3903-03dd-44db-8353-3f14e4dd6886" providerId="ADAL" clId="{28577B28-8A50-46AF-A1FC-CAD2B317DAE6}" dt="2025-03-25T15:49:51.802" v="19" actId="207"/>
          <ac:spMkLst>
            <pc:docMk/>
            <pc:sldMk cId="4249386037" sldId="706"/>
            <ac:spMk id="15" creationId="{90ED5A1E-3866-5EE5-43F1-1FEAD803E6EF}"/>
          </ac:spMkLst>
        </pc:spChg>
        <pc:spChg chg="mod">
          <ac:chgData name="Anderson, Troy" userId="04de3903-03dd-44db-8353-3f14e4dd6886" providerId="ADAL" clId="{28577B28-8A50-46AF-A1FC-CAD2B317DAE6}" dt="2025-03-25T15:49:59.134" v="21" actId="207"/>
          <ac:spMkLst>
            <pc:docMk/>
            <pc:sldMk cId="4249386037" sldId="706"/>
            <ac:spMk id="34" creationId="{20788E33-F5D2-FABD-28BF-A39CF5E84B6B}"/>
          </ac:spMkLst>
        </pc:spChg>
        <pc:spChg chg="add mod">
          <ac:chgData name="Anderson, Troy" userId="04de3903-03dd-44db-8353-3f14e4dd6886" providerId="ADAL" clId="{28577B28-8A50-46AF-A1FC-CAD2B317DAE6}" dt="2025-04-08T11:21:57.080" v="838" actId="1076"/>
          <ac:spMkLst>
            <pc:docMk/>
            <pc:sldMk cId="4249386037" sldId="706"/>
            <ac:spMk id="38" creationId="{BC544188-76D6-FAC4-4414-66882705D347}"/>
          </ac:spMkLst>
        </pc:spChg>
        <pc:graphicFrameChg chg="modGraphic">
          <ac:chgData name="Anderson, Troy" userId="04de3903-03dd-44db-8353-3f14e4dd6886" providerId="ADAL" clId="{28577B28-8A50-46AF-A1FC-CAD2B317DAE6}" dt="2025-03-25T15:49:55.685" v="20" actId="207"/>
          <ac:graphicFrameMkLst>
            <pc:docMk/>
            <pc:sldMk cId="4249386037" sldId="706"/>
            <ac:graphicFrameMk id="33" creationId="{00000000-0000-0000-0000-000000000000}"/>
          </ac:graphicFrameMkLst>
        </pc:graphicFrameChg>
      </pc:sldChg>
      <pc:sldChg chg="modSp add mod">
        <pc:chgData name="Anderson, Troy" userId="04de3903-03dd-44db-8353-3f14e4dd6886" providerId="ADAL" clId="{28577B28-8A50-46AF-A1FC-CAD2B317DAE6}" dt="2025-04-08T19:33:15.348" v="3078" actId="20577"/>
        <pc:sldMkLst>
          <pc:docMk/>
          <pc:sldMk cId="2426861495" sldId="709"/>
        </pc:sldMkLst>
        <pc:spChg chg="mod">
          <ac:chgData name="Anderson, Troy" userId="04de3903-03dd-44db-8353-3f14e4dd6886" providerId="ADAL" clId="{28577B28-8A50-46AF-A1FC-CAD2B317DAE6}" dt="2025-04-08T11:13:52.895" v="700" actId="20577"/>
          <ac:spMkLst>
            <pc:docMk/>
            <pc:sldMk cId="2426861495" sldId="709"/>
            <ac:spMk id="2" creationId="{348A164C-7584-C2F6-8421-98CD17448063}"/>
          </ac:spMkLst>
        </pc:spChg>
        <pc:graphicFrameChg chg="mod modGraphic">
          <ac:chgData name="Anderson, Troy" userId="04de3903-03dd-44db-8353-3f14e4dd6886" providerId="ADAL" clId="{28577B28-8A50-46AF-A1FC-CAD2B317DAE6}" dt="2025-04-08T19:33:15.348" v="3078" actId="20577"/>
          <ac:graphicFrameMkLst>
            <pc:docMk/>
            <pc:sldMk cId="2426861495" sldId="709"/>
            <ac:graphicFrameMk id="5" creationId="{1B065697-5994-BEF4-153B-CA4C8237880C}"/>
          </ac:graphicFrameMkLst>
        </pc:graphicFrameChg>
      </pc:sldChg>
      <pc:sldChg chg="add del">
        <pc:chgData name="Anderson, Troy" userId="04de3903-03dd-44db-8353-3f14e4dd6886" providerId="ADAL" clId="{28577B28-8A50-46AF-A1FC-CAD2B317DAE6}" dt="2025-04-06T22:06:33.909" v="288"/>
        <pc:sldMkLst>
          <pc:docMk/>
          <pc:sldMk cId="56854744" sldId="710"/>
        </pc:sldMkLst>
      </pc:sldChg>
      <pc:sldChg chg="modSp add mod">
        <pc:chgData name="Anderson, Troy" userId="04de3903-03dd-44db-8353-3f14e4dd6886" providerId="ADAL" clId="{28577B28-8A50-46AF-A1FC-CAD2B317DAE6}" dt="2025-04-08T17:08:19.278" v="2676" actId="113"/>
        <pc:sldMkLst>
          <pc:docMk/>
          <pc:sldMk cId="118536085" sldId="710"/>
        </pc:sldMkLst>
        <pc:spChg chg="mod">
          <ac:chgData name="Anderson, Troy" userId="04de3903-03dd-44db-8353-3f14e4dd6886" providerId="ADAL" clId="{28577B28-8A50-46AF-A1FC-CAD2B317DAE6}" dt="2025-04-08T11:14:07.390" v="708" actId="20577"/>
          <ac:spMkLst>
            <pc:docMk/>
            <pc:sldMk cId="118536085" sldId="710"/>
            <ac:spMk id="2" creationId="{F1632C2D-9641-6CE5-D9A0-40260414A0D1}"/>
          </ac:spMkLst>
        </pc:spChg>
        <pc:graphicFrameChg chg="mod modGraphic">
          <ac:chgData name="Anderson, Troy" userId="04de3903-03dd-44db-8353-3f14e4dd6886" providerId="ADAL" clId="{28577B28-8A50-46AF-A1FC-CAD2B317DAE6}" dt="2025-04-08T17:08:19.278" v="2676" actId="113"/>
          <ac:graphicFrameMkLst>
            <pc:docMk/>
            <pc:sldMk cId="118536085" sldId="710"/>
            <ac:graphicFrameMk id="5" creationId="{ED3E4D99-7B2E-AF0F-0766-71CCA0BD9F39}"/>
          </ac:graphicFrameMkLst>
        </pc:graphicFrameChg>
      </pc:sldChg>
      <pc:sldChg chg="delSp modSp add mod">
        <pc:chgData name="Anderson, Troy" userId="04de3903-03dd-44db-8353-3f14e4dd6886" providerId="ADAL" clId="{28577B28-8A50-46AF-A1FC-CAD2B317DAE6}" dt="2025-04-08T19:38:28.603" v="3166" actId="20577"/>
        <pc:sldMkLst>
          <pc:docMk/>
          <pc:sldMk cId="2112790004" sldId="711"/>
        </pc:sldMkLst>
        <pc:spChg chg="mod">
          <ac:chgData name="Anderson, Troy" userId="04de3903-03dd-44db-8353-3f14e4dd6886" providerId="ADAL" clId="{28577B28-8A50-46AF-A1FC-CAD2B317DAE6}" dt="2025-04-08T19:35:14.646" v="3142" actId="14100"/>
          <ac:spMkLst>
            <pc:docMk/>
            <pc:sldMk cId="2112790004" sldId="711"/>
            <ac:spMk id="2" creationId="{5B806475-1970-AD76-2814-A5E06714EC13}"/>
          </ac:spMkLst>
        </pc:spChg>
        <pc:spChg chg="mod">
          <ac:chgData name="Anderson, Troy" userId="04de3903-03dd-44db-8353-3f14e4dd6886" providerId="ADAL" clId="{28577B28-8A50-46AF-A1FC-CAD2B317DAE6}" dt="2025-04-08T19:38:28.603" v="3166" actId="20577"/>
          <ac:spMkLst>
            <pc:docMk/>
            <pc:sldMk cId="2112790004" sldId="711"/>
            <ac:spMk id="3" creationId="{57DC187F-DA00-F3D0-8C48-FE7D7F0BFF51}"/>
          </ac:spMkLst>
        </pc:spChg>
        <pc:spChg chg="del">
          <ac:chgData name="Anderson, Troy" userId="04de3903-03dd-44db-8353-3f14e4dd6886" providerId="ADAL" clId="{28577B28-8A50-46AF-A1FC-CAD2B317DAE6}" dt="2025-04-08T14:48:03.559" v="1075" actId="478"/>
          <ac:spMkLst>
            <pc:docMk/>
            <pc:sldMk cId="2112790004" sldId="711"/>
            <ac:spMk id="7" creationId="{6FD215B9-1FDB-BB74-3D9D-A2DA319293F1}"/>
          </ac:spMkLst>
        </pc:spChg>
      </pc:sldChg>
      <pc:sldMasterChg chg="modSldLayout">
        <pc:chgData name="Anderson, Troy" userId="04de3903-03dd-44db-8353-3f14e4dd6886" providerId="ADAL" clId="{28577B28-8A50-46AF-A1FC-CAD2B317DAE6}" dt="2025-03-25T15:49:19.738" v="12" actId="20577"/>
        <pc:sldMasterMkLst>
          <pc:docMk/>
          <pc:sldMasterMk cId="3058975864" sldId="2147483648"/>
        </pc:sldMasterMkLst>
        <pc:sldLayoutChg chg="modSp mod">
          <pc:chgData name="Anderson, Troy" userId="04de3903-03dd-44db-8353-3f14e4dd6886" providerId="ADAL" clId="{28577B28-8A50-46AF-A1FC-CAD2B317DAE6}" dt="2025-03-25T15:49:19.738" v="12" actId="20577"/>
          <pc:sldLayoutMkLst>
            <pc:docMk/>
            <pc:sldMasterMk cId="3058975864" sldId="2147483648"/>
            <pc:sldLayoutMk cId="2790084855" sldId="2147483650"/>
          </pc:sldLayoutMkLst>
          <pc:spChg chg="mod">
            <ac:chgData name="Anderson, Troy" userId="04de3903-03dd-44db-8353-3f14e4dd6886" providerId="ADAL" clId="{28577B28-8A50-46AF-A1FC-CAD2B317DAE6}" dt="2025-03-25T15:49:19.738" v="12" actId="20577"/>
            <ac:spMkLst>
              <pc:docMk/>
              <pc:sldMasterMk cId="3058975864" sldId="2147483648"/>
              <pc:sldLayoutMk cId="2790084855" sldId="2147483650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1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1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6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17" tIns="46958" rIns="93917" bIns="469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17" tIns="46958" rIns="93917" bIns="4695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6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879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61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150D30-2746-D360-9B10-15FCFCFCDE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18886DC-8D5A-52F0-73EB-BC09AEAD654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B6E8951-81B2-320F-D85B-0782AD8AE7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8A254C-BD63-3D11-A172-2C53734E2B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475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April 2025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April 9, 2025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>
                <a:solidFill>
                  <a:schemeClr val="accent1"/>
                </a:solidFill>
              </a:rPr>
              <a:t>Technology Working Group (TWG)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81000" y="990600"/>
            <a:ext cx="7086600" cy="53340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Agenda for TWG meeting held on 3/26/2025: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Next TWG scheduled for 4/24/2025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960F584-6072-B765-A5B1-FDD4EC4B78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1345" y="1524000"/>
            <a:ext cx="5425910" cy="374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848600" cy="48768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2025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Major Projects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Revision Request Additional FTEs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Aging Projects Related to Revision Requests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Recommendations for Revision Requests with Impacts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NPRR1229 – </a:t>
            </a:r>
            <a:r>
              <a:rPr lang="en-US" sz="1600" i="1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Real-Time Constraint Management Plan Cost Recovery 		Payment</a:t>
            </a:r>
            <a:endParaRPr lang="en-US" sz="1600" i="1" dirty="0"/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SCR830 – </a:t>
            </a:r>
            <a:r>
              <a:rPr lang="en-US" sz="1600" i="1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Expose Limited API Endpoints Using Machine-to-Machine 		Authentication</a:t>
            </a:r>
            <a:endParaRPr lang="en-US" sz="1600" i="1" dirty="0"/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dirty="0"/>
              <a:t>Additional time needed to complete IAs</a:t>
            </a:r>
            <a:endParaRPr lang="en-US" sz="1600" i="1" dirty="0"/>
          </a:p>
          <a:p>
            <a:pPr lvl="3">
              <a:tabLst>
                <a:tab pos="2232025" algn="l"/>
                <a:tab pos="2517775" algn="l"/>
              </a:tabLst>
            </a:pPr>
            <a:r>
              <a:rPr lang="en-US" sz="1400" i="1" dirty="0"/>
              <a:t>NPRR1214 – </a:t>
            </a:r>
            <a:r>
              <a:rPr lang="en-US" sz="1400" i="1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Reliability Deployment Price Adder Fix to Provide Locational 			Price Signals, Reduce Uplift and Risk</a:t>
            </a:r>
            <a:endParaRPr lang="en-US" sz="1400" i="1" dirty="0"/>
          </a:p>
          <a:p>
            <a:pPr lvl="3">
              <a:tabLst>
                <a:tab pos="2232025" algn="l"/>
                <a:tab pos="2517775" algn="l"/>
              </a:tabLst>
            </a:pPr>
            <a:r>
              <a:rPr lang="en-US" sz="1400" i="1" dirty="0"/>
              <a:t>NPRR1226 – </a:t>
            </a:r>
            <a:r>
              <a:rPr lang="en-US" sz="1400" i="1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Estimated Demand Response Data</a:t>
            </a:r>
            <a:endParaRPr lang="en-US" sz="1400" i="1" dirty="0"/>
          </a:p>
          <a:p>
            <a:pPr lvl="3">
              <a:tabLst>
                <a:tab pos="2232025" algn="l"/>
                <a:tab pos="2517775" algn="l"/>
              </a:tabLst>
            </a:pPr>
            <a:r>
              <a:rPr lang="en-US" sz="1400" i="1" dirty="0"/>
              <a:t>NPRR1238 – </a:t>
            </a:r>
            <a:r>
              <a:rPr lang="en-US" sz="1400" i="1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Registration of Loads with Curtailable Load Capabilities</a:t>
            </a:r>
            <a:endParaRPr lang="en-US" sz="1400" i="1" dirty="0"/>
          </a:p>
          <a:p>
            <a:pPr lvl="1">
              <a:tabLst>
                <a:tab pos="2232025" algn="l"/>
                <a:tab pos="251777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Next meeting is 4/24/2025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257800"/>
          </a:xfrm>
        </p:spPr>
        <p:txBody>
          <a:bodyPr/>
          <a:lstStyle/>
          <a:p>
            <a:pPr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2025 March Release – </a:t>
            </a:r>
            <a:r>
              <a:rPr lang="en-US" sz="1600" b="1" dirty="0">
                <a:latin typeface="Arial" panose="020B0604020202020204" pitchFamily="34" charset="0"/>
              </a:rPr>
              <a:t>R3</a:t>
            </a:r>
            <a:r>
              <a:rPr lang="en-US" sz="1600" dirty="0">
                <a:latin typeface="Arial" panose="020B0604020202020204" pitchFamily="34" charset="0"/>
              </a:rPr>
              <a:t>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3/28/2025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NPRR1145	– Use of State Estimator-Calculated ERCOT-Wide TLFs in Lieu of Seasonal Base 			Case ERCOT-Wide TLFs for Settlement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endParaRPr lang="en-US" sz="1000" dirty="0">
              <a:latin typeface="Arial" panose="020B0604020202020204" pitchFamily="34" charset="0"/>
            </a:endParaRPr>
          </a:p>
          <a:p>
            <a:pPr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2025 May Release – </a:t>
            </a:r>
            <a:r>
              <a:rPr lang="en-US" sz="1600" b="1" dirty="0">
                <a:latin typeface="Arial" panose="020B0604020202020204" pitchFamily="34" charset="0"/>
              </a:rPr>
              <a:t>R5</a:t>
            </a:r>
            <a:r>
              <a:rPr lang="en-US" sz="1600" dirty="0">
                <a:latin typeface="Arial" panose="020B0604020202020204" pitchFamily="34" charset="0"/>
              </a:rPr>
              <a:t>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5/29/2025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NPRR1253 	– Incorporate ESR Charging Load Information into ICCP</a:t>
            </a:r>
          </a:p>
          <a:p>
            <a:pPr lvl="2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ICCP and Public API implementation</a:t>
            </a:r>
            <a:endParaRPr lang="en-US" dirty="0">
              <a:effectLst/>
            </a:endParaRPr>
          </a:p>
          <a:p>
            <a:pPr marL="1143000" marR="0" lvl="2" indent="-228600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Implementation Update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600200" marR="0" lvl="3" indent="-228600">
              <a:buFont typeface="Courier New" panose="02070309020205020404" pitchFamily="49" charset="0"/>
              <a:buChar char="o"/>
              <a:tabLst>
                <a:tab pos="18288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Background: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057400" marR="0" lvl="4" indent="-228600">
              <a:buFont typeface="Courier New" panose="02070309020205020404" pitchFamily="49" charset="0"/>
              <a:buChar char="o"/>
              <a:tabLst>
                <a:tab pos="22860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Recall that ERCOT was challenged to support this NPRR’s reporting requirements without disrupting RTC development and took an action item to consider alternative ways to develop the API reporting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057400" marR="0" lvl="4" indent="-228600">
              <a:buFont typeface="Courier New" panose="02070309020205020404" pitchFamily="49" charset="0"/>
              <a:buChar char="o"/>
              <a:tabLst>
                <a:tab pos="22860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TAC, ERCOT stated there was an alternative technical reporting solutions, however, it was recently discovered this will not fully meet the protocol requirements (published every 5 minutes, rather than every SCED run)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600200" marR="0" lvl="3" indent="-228600">
              <a:buFont typeface="Courier New" panose="02070309020205020404" pitchFamily="49" charset="0"/>
              <a:buChar char="o"/>
              <a:tabLst>
                <a:tab pos="18288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ERCOT will proceed as planned with delivery of the new telemetry points and API reporting for ESR charging data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057400" marR="0" lvl="4" indent="-228600">
              <a:buFont typeface="Courier New" panose="02070309020205020404" pitchFamily="49" charset="0"/>
              <a:buChar char="o"/>
              <a:tabLst>
                <a:tab pos="22860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ERCOT will issue a Market Notice in next 1-2 weeks with more details on how to access the ESR charging  (as discussed at TWG meeting)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057400" marR="0" lvl="4" indent="-228600">
              <a:buFont typeface="Courier New" panose="02070309020205020404" pitchFamily="49" charset="0"/>
              <a:buChar char="o"/>
              <a:tabLst>
                <a:tab pos="22860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ERCOT’s delivery of NPRR1253 will provide the data requested by the market (real-time telemetry and API values for ESR charging)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technical delivery for summer 2025 will not strictly meet the protocol language as related to reporting requirements for “each SCED process” so NPRR1253 will remain gray-boxed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288860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2025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617850"/>
            <a:ext cx="2278120" cy="5539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3212888" y="648099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2514600" y="562268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7241417"/>
              </p:ext>
            </p:extLst>
          </p:nvPr>
        </p:nvGraphicFramePr>
        <p:xfrm>
          <a:off x="160280" y="739904"/>
          <a:ext cx="8839200" cy="2450592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55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4/24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5/29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87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NPRR1219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NPRR1254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RTC+B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Market Trials Sandbox Deployed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RTC+B Market Trials begin on 5/5/2025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NPRR1253</a:t>
                      </a:r>
                      <a:endParaRPr kumimoji="0" lang="en-US" sz="11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4225663" y="562334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3925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74749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3889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4642300"/>
              </p:ext>
            </p:extLst>
          </p:nvPr>
        </p:nvGraphicFramePr>
        <p:xfrm>
          <a:off x="160280" y="3176074"/>
          <a:ext cx="8839200" cy="2304288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15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10/23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44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RTC+B Stabilization begins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183747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191988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B55C91AD-E3F4-0703-F1EA-0E27F21FD4B3}"/>
              </a:ext>
            </a:extLst>
          </p:cNvPr>
          <p:cNvSpPr/>
          <p:nvPr/>
        </p:nvSpPr>
        <p:spPr>
          <a:xfrm>
            <a:off x="4571496" y="3188006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R10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188006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5" name="Flowchart: Alternate Process 4">
            <a:extLst>
              <a:ext uri="{FF2B5EF4-FFF2-40B4-BE49-F238E27FC236}">
                <a16:creationId xmlns:a16="http://schemas.microsoft.com/office/drawing/2014/main" id="{05F62EFB-D714-1571-D587-DE9AD37940A4}"/>
              </a:ext>
            </a:extLst>
          </p:cNvPr>
          <p:cNvSpPr/>
          <p:nvPr/>
        </p:nvSpPr>
        <p:spPr>
          <a:xfrm>
            <a:off x="3124200" y="73761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2F974D47-70AE-8B16-8AFF-79EA315C83EA}"/>
              </a:ext>
            </a:extLst>
          </p:cNvPr>
          <p:cNvSpPr/>
          <p:nvPr/>
        </p:nvSpPr>
        <p:spPr>
          <a:xfrm>
            <a:off x="3123696" y="3182112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28D714B-568B-7116-7E19-FFA899FE34D1}"/>
              </a:ext>
            </a:extLst>
          </p:cNvPr>
          <p:cNvSpPr txBox="1"/>
          <p:nvPr/>
        </p:nvSpPr>
        <p:spPr>
          <a:xfrm>
            <a:off x="6073697" y="3708745"/>
            <a:ext cx="1361015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NPRR1007-1013</a:t>
            </a:r>
          </a:p>
        </p:txBody>
      </p:sp>
      <p:sp>
        <p:nvSpPr>
          <p:cNvPr id="17" name="TextBox 15">
            <a:extLst>
              <a:ext uri="{FF2B5EF4-FFF2-40B4-BE49-F238E27FC236}">
                <a16:creationId xmlns:a16="http://schemas.microsoft.com/office/drawing/2014/main" id="{E6E02350-D7E2-A621-1C4A-E23E54FC2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662461"/>
            <a:ext cx="1516120" cy="2462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RTC+B Market Trials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95184D5-02EA-FC5F-62ED-AFCBC03B7EAE}"/>
              </a:ext>
            </a:extLst>
          </p:cNvPr>
          <p:cNvSpPr/>
          <p:nvPr/>
        </p:nvSpPr>
        <p:spPr>
          <a:xfrm>
            <a:off x="3139456" y="3962401"/>
            <a:ext cx="2864424" cy="545913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Closed-loop SCED/LFC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C6A88F9-126C-4AFF-A9FE-3DEAAFD04664}"/>
              </a:ext>
            </a:extLst>
          </p:cNvPr>
          <p:cNvSpPr/>
          <p:nvPr/>
        </p:nvSpPr>
        <p:spPr>
          <a:xfrm>
            <a:off x="3139456" y="4653616"/>
            <a:ext cx="2864424" cy="545913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Day-Ahead Market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AB7D7C9-1D43-4FBD-CC01-0B92F05044CE}"/>
              </a:ext>
            </a:extLst>
          </p:cNvPr>
          <p:cNvSpPr/>
          <p:nvPr/>
        </p:nvSpPr>
        <p:spPr>
          <a:xfrm>
            <a:off x="160280" y="3962400"/>
            <a:ext cx="2963416" cy="551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Open-loop RTC SCED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54298ED-6F96-E8BE-6F2A-6A5286DF5E47}"/>
              </a:ext>
            </a:extLst>
          </p:cNvPr>
          <p:cNvSpPr/>
          <p:nvPr/>
        </p:nvSpPr>
        <p:spPr>
          <a:xfrm>
            <a:off x="144520" y="4653615"/>
            <a:ext cx="2979176" cy="54591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QSE Telemetry Tests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07283F4-E212-A1A9-262F-34411FE2EF9F}"/>
              </a:ext>
            </a:extLst>
          </p:cNvPr>
          <p:cNvSpPr/>
          <p:nvPr/>
        </p:nvSpPr>
        <p:spPr>
          <a:xfrm>
            <a:off x="6172200" y="1282588"/>
            <a:ext cx="2826434" cy="5437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Submission Testing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F34012-CD28-318A-7E53-C6DD49EAC532}"/>
              </a:ext>
            </a:extLst>
          </p:cNvPr>
          <p:cNvSpPr/>
          <p:nvPr/>
        </p:nvSpPr>
        <p:spPr>
          <a:xfrm>
            <a:off x="6172200" y="1902777"/>
            <a:ext cx="2834370" cy="67858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Telemetry Check-out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" name="TextBox 15">
            <a:extLst>
              <a:ext uri="{FF2B5EF4-FFF2-40B4-BE49-F238E27FC236}">
                <a16:creationId xmlns:a16="http://schemas.microsoft.com/office/drawing/2014/main" id="{49811323-921D-3C31-0BF9-B5BAAEAF3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052673"/>
            <a:ext cx="1516120" cy="2462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RTC+B Stabilization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8C68C5E7-6110-1043-A807-C185F79C9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637" y="3172306"/>
            <a:ext cx="1435608" cy="4985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RTC+B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12/5</a:t>
            </a:r>
            <a:endParaRPr lang="en-US" sz="1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C0643D-2073-8F79-87D0-82D2BBC2D9EA}"/>
              </a:ext>
            </a:extLst>
          </p:cNvPr>
          <p:cNvSpPr txBox="1"/>
          <p:nvPr/>
        </p:nvSpPr>
        <p:spPr>
          <a:xfrm>
            <a:off x="6034172" y="3931467"/>
            <a:ext cx="768096" cy="13973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NPRR963</a:t>
            </a:r>
            <a:r>
              <a:rPr kumimoji="0" lang="en-US" sz="7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(a)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NPRR965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NPRR1000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NPRR1014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NPRR1054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NPRR1058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NPRR1172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NPRR1204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NPRR1216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0846DDB-5068-A1A0-9AC3-B8FE9DA5BA9A}"/>
              </a:ext>
            </a:extLst>
          </p:cNvPr>
          <p:cNvSpPr txBox="1"/>
          <p:nvPr/>
        </p:nvSpPr>
        <p:spPr>
          <a:xfrm>
            <a:off x="6773411" y="3984702"/>
            <a:ext cx="681892" cy="12495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NPRR1236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NPRR1245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NPRR1246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NOGRR211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NOGRR</a:t>
            </a: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268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OBDRR020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OBDRR</a:t>
            </a: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052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PGRR118</a:t>
            </a:r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E526C8B-9728-07BC-115D-2FA367AF8530}"/>
              </a:ext>
            </a:extLst>
          </p:cNvPr>
          <p:cNvSpPr txBox="1"/>
          <p:nvPr/>
        </p:nvSpPr>
        <p:spPr>
          <a:xfrm>
            <a:off x="7099288" y="3303452"/>
            <a:ext cx="4169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8" name="TextBox 21">
            <a:extLst>
              <a:ext uri="{FF2B5EF4-FFF2-40B4-BE49-F238E27FC236}">
                <a16:creationId xmlns:a16="http://schemas.microsoft.com/office/drawing/2014/main" id="{D71B230A-1570-ABB5-7E64-53318C74B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0558" y="5634335"/>
            <a:ext cx="1691639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NPRR963(a) – Portion of NPRR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NPRR1253(a) – ICCP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NPRR1253(b) – Public API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1335025-BCF2-72E5-B929-E9862EC89D4F}"/>
              </a:ext>
            </a:extLst>
          </p:cNvPr>
          <p:cNvSpPr txBox="1"/>
          <p:nvPr/>
        </p:nvSpPr>
        <p:spPr>
          <a:xfrm>
            <a:off x="1257653" y="1234728"/>
            <a:ext cx="37054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36" name="TextBox 12">
            <a:extLst>
              <a:ext uri="{FF2B5EF4-FFF2-40B4-BE49-F238E27FC236}">
                <a16:creationId xmlns:a16="http://schemas.microsoft.com/office/drawing/2014/main" id="{6AF2B741-07AA-BAC8-93F9-453058B57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80" y="2050120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C3E3253-6895-F1FF-8ECA-FA116C4C2906}"/>
              </a:ext>
            </a:extLst>
          </p:cNvPr>
          <p:cNvSpPr txBox="1"/>
          <p:nvPr/>
        </p:nvSpPr>
        <p:spPr>
          <a:xfrm>
            <a:off x="7145688" y="2850241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</p:txBody>
      </p:sp>
      <p:sp>
        <p:nvSpPr>
          <p:cNvPr id="15" name="TextBox 12">
            <a:extLst>
              <a:ext uri="{FF2B5EF4-FFF2-40B4-BE49-F238E27FC236}">
                <a16:creationId xmlns:a16="http://schemas.microsoft.com/office/drawing/2014/main" id="{90ED5A1E-3866-5EE5-43F1-1FEAD803E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3158" y="1600200"/>
            <a:ext cx="15133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10B0756-31BE-5966-47A4-55F3ED8C8FA6}"/>
              </a:ext>
            </a:extLst>
          </p:cNvPr>
          <p:cNvSpPr txBox="1"/>
          <p:nvPr/>
        </p:nvSpPr>
        <p:spPr>
          <a:xfrm>
            <a:off x="2795586" y="190500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sp>
        <p:nvSpPr>
          <p:cNvPr id="34" name="TextBox 12">
            <a:extLst>
              <a:ext uri="{FF2B5EF4-FFF2-40B4-BE49-F238E27FC236}">
                <a16:creationId xmlns:a16="http://schemas.microsoft.com/office/drawing/2014/main" id="{20788E33-F5D2-FABD-28BF-A39CF5E84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9346" y="2269185"/>
            <a:ext cx="15133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0BD1726-D2EF-8F2B-7412-47CB25B44C33}"/>
              </a:ext>
            </a:extLst>
          </p:cNvPr>
          <p:cNvSpPr txBox="1"/>
          <p:nvPr/>
        </p:nvSpPr>
        <p:spPr>
          <a:xfrm>
            <a:off x="2793522" y="2617011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C544188-76D6-FAC4-4414-66882705D347}"/>
              </a:ext>
            </a:extLst>
          </p:cNvPr>
          <p:cNvSpPr txBox="1"/>
          <p:nvPr/>
        </p:nvSpPr>
        <p:spPr>
          <a:xfrm>
            <a:off x="4225663" y="1254527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386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44196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Major Projects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A8DA46F-D920-EF31-E17F-D78414C3CDD8}"/>
              </a:ext>
            </a:extLst>
          </p:cNvPr>
          <p:cNvSpPr txBox="1">
            <a:spLocks/>
          </p:cNvSpPr>
          <p:nvPr/>
        </p:nvSpPr>
        <p:spPr>
          <a:xfrm>
            <a:off x="227172" y="3705852"/>
            <a:ext cx="4419600" cy="4352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/>
              <a:t>Other Project Highlights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6F4EC3-604F-F7C0-4C69-C34481C57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81" y="890416"/>
            <a:ext cx="8940048" cy="23933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26F5A89-2ED6-9BD7-6FBD-07EE146102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592" y="4213761"/>
            <a:ext cx="8782015" cy="1425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471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A164C-7584-C2F6-8421-98CD17448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200" dirty="0"/>
              <a:t>Revision Request Additional FTEs      </a:t>
            </a:r>
            <a:r>
              <a:rPr lang="en-US" sz="1800" dirty="0"/>
              <a:t>page 1 of 2</a:t>
            </a: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CAFB44-B133-B0A4-FDF0-96FC2769FD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065697-5994-BEF4-153B-CA4C823788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156241"/>
              </p:ext>
            </p:extLst>
          </p:nvPr>
        </p:nvGraphicFramePr>
        <p:xfrm>
          <a:off x="228600" y="819870"/>
          <a:ext cx="8686799" cy="533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496666972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7528045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5264945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52143487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358509752"/>
                    </a:ext>
                  </a:extLst>
                </a:gridCol>
                <a:gridCol w="1828799">
                  <a:extLst>
                    <a:ext uri="{9D8B030D-6E8A-4147-A177-3AD203B41FA5}">
                      <a16:colId xmlns:a16="http://schemas.microsoft.com/office/drawing/2014/main" val="13044881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RR Title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Approval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Dept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Status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3905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PGRR082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Revise Section 5 and Establish Small Generation Interconnection Process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12/8/2020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Resource Integration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Added in 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9966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NPRR1007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RTC – NP 3: Management Activities for the ERCOT System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12/8/2020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EMMS Production Support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IA noted ERCOT “may” need 2 FTEs – staffing increase in GMS has been driven by other factors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9568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NPRR1073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Market Participant Application Changes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8/19/2021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General Counsel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2024/2025 budget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4955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NPRR1108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ERCOT Shall Approve or Deny All Resource Outage Requests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5/12/2022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Outage Coordination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Added in 2022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9978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PGRR098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Consideration of Load Shed in Transmission Planning Criteria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5/12/2022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Transmission 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2024/2025 budget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2923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NOGRR215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Limit Use of Remedial Action Schemes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10/12/2023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Operations Stability Analysis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Candidate for 2028/2029 budget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2737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NPRR1198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Congestion Mitigation Using Topology Reconfigurations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7/25/2024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Grid Analysis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2026/2027 budget request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9778501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US" sz="1100" dirty="0"/>
                        <a:t>NOGRR245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Inverter-Based Resource (IBR) Ride-Through Requirements 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9/26/2024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Dynamic Studies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2 FTEs included in 2026/2027 budget request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921605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Resource Integration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2026/2027 budget request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04368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Event Analysis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1-2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1 FTE for new team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198149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Operations IBR Performance Evaluation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2-4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3 FTEs in 2026/2027 budget request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291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861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8F408C-4386-D35A-71C8-C428455A07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32C2D-9641-6CE5-D9A0-40260414A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200" dirty="0"/>
              <a:t>Revision Request Additional FTEs      </a:t>
            </a:r>
            <a:r>
              <a:rPr lang="en-US" sz="1800" dirty="0"/>
              <a:t>page 2 of 2</a:t>
            </a: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D6B6F9-4F12-45FD-6EAF-930191F63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D3E4D99-7B2E-AF0F-0766-71CCA0BD9F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141175"/>
              </p:ext>
            </p:extLst>
          </p:nvPr>
        </p:nvGraphicFramePr>
        <p:xfrm>
          <a:off x="228600" y="819870"/>
          <a:ext cx="8686799" cy="470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496666972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7528045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5264945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52143487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358509752"/>
                    </a:ext>
                  </a:extLst>
                </a:gridCol>
                <a:gridCol w="1828799">
                  <a:extLst>
                    <a:ext uri="{9D8B030D-6E8A-4147-A177-3AD203B41FA5}">
                      <a16:colId xmlns:a16="http://schemas.microsoft.com/office/drawing/2014/main" val="13044881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RR Title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Approval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Dept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Status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3905756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US" sz="1100" dirty="0"/>
                        <a:t>NPRR1180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Inclusion of Forecasted Load in Planning Analyses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1/16/2025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Dynamic Studies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2026/2027 budget request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23486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Regional Planning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2026/2027 budget request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56313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Regional Transmission 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2026/2027 budget request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98934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Load Forecasting &amp; Analysis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2026/2027 budget request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28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NPRR1247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Incorporation of Congestion Cost Savings Test in Economic Evaluation of Transmission Projects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1/16/2025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Economic Analysis &amp; Long-Term Studies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Added in 2024/2025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21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PGRR117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Addition of Resiliency Assessment and Criteria to Reflect PUCT Rule Changes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3/13/2025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Regional Transmission Planning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Added in 2024/2025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730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NPRR1234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Interconnection Requirements for Large Loads and Modeling Standards for Loads 25 MW or Greater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Pending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Resource Integration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Pending PUCT approval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928417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sz="1100" dirty="0"/>
                        <a:t>PGRR122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Reliability Performance Criteria for Loss of Load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Pending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Dynamic Studies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Currently at ROS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70535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Regional Planning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06464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Regional Transmission Planning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3510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536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FE5A02-FB09-425D-1E31-BF68F7EC8E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06475-1970-AD76-2814-A5E06714E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7620000" cy="470111"/>
          </a:xfrm>
        </p:spPr>
        <p:txBody>
          <a:bodyPr/>
          <a:lstStyle/>
          <a:p>
            <a:r>
              <a:rPr lang="en-US" sz="2400" dirty="0"/>
              <a:t>Aging Projects Related to Revision Requests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C187F-DA00-F3D0-8C48-FE7D7F0BF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14400"/>
            <a:ext cx="8382000" cy="5257800"/>
          </a:xfrm>
        </p:spPr>
        <p:txBody>
          <a:bodyPr/>
          <a:lstStyle/>
          <a:p>
            <a:pPr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2000" dirty="0">
                <a:latin typeface="Arial" panose="020B0604020202020204" pitchFamily="34" charset="0"/>
              </a:rPr>
              <a:t>ERCOT-led review of Aging Projects Related to Revision Requests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800" dirty="0">
                <a:latin typeface="Arial" panose="020B0604020202020204" pitchFamily="34" charset="0"/>
              </a:rPr>
              <a:t>May 2025 – July 2025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endParaRPr lang="en-US" sz="1000" dirty="0">
              <a:latin typeface="Arial" panose="020B0604020202020204" pitchFamily="34" charset="0"/>
            </a:endParaRPr>
          </a:p>
          <a:p>
            <a:pPr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2000" dirty="0">
                <a:latin typeface="Arial" panose="020B0604020202020204" pitchFamily="34" charset="0"/>
              </a:rPr>
              <a:t>Key Factors to a Successful Delivery Approach</a:t>
            </a:r>
            <a:endParaRPr lang="en-US" sz="20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Resources (Staffing)</a:t>
            </a:r>
          </a:p>
          <a:p>
            <a:pPr lvl="2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ERCOT’s 2026/2027 budget request includes additional staffing in many resource-constrained areas, including 5 in the GMS area (critical for R</a:t>
            </a:r>
            <a:r>
              <a:rPr lang="en-US" sz="14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evision </a:t>
            </a:r>
            <a:r>
              <a:rPr lang="en-US" sz="1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Request work)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Priorities</a:t>
            </a:r>
          </a:p>
          <a:p>
            <a:pPr lvl="2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  <a:cs typeface="Times New Roman" panose="02020603050405020304" pitchFamily="18" charset="0"/>
              </a:rPr>
              <a:t>NPRR1235 (DRRS) is expected to be a high priority</a:t>
            </a:r>
          </a:p>
          <a:p>
            <a:pPr lvl="2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  <a:cs typeface="Times New Roman" panose="02020603050405020304" pitchFamily="18" charset="0"/>
              </a:rPr>
              <a:t>Other Revision Requests to be addressed without delaying DRRS 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8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Funding</a:t>
            </a:r>
          </a:p>
          <a:p>
            <a:pPr lvl="2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$</a:t>
            </a:r>
            <a:r>
              <a:rPr lang="en-US" sz="1400" dirty="0">
                <a:latin typeface="Arial" panose="020B0604020202020204" pitchFamily="34" charset="0"/>
                <a:cs typeface="Times New Roman" panose="02020603050405020304" pitchFamily="18" charset="0"/>
              </a:rPr>
              <a:t>10.6M in 2026/2027 funding for Revision Requests, including DRRS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Awareness</a:t>
            </a:r>
          </a:p>
          <a:p>
            <a:pPr lvl="2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TAC and the ERCOT Board have been briefed on these projects</a:t>
            </a:r>
          </a:p>
          <a:p>
            <a:pPr lvl="2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ERCOT leadership is supportive of efforts to deliver them</a:t>
            </a:r>
            <a:endParaRPr lang="en-US" sz="1400" dirty="0">
              <a:effectLst/>
              <a:latin typeface="Arial" panose="020B06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8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Capacity</a:t>
            </a:r>
          </a:p>
          <a:p>
            <a:pPr lvl="2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</a:t>
            </a:r>
            <a:r>
              <a:rPr lang="en-US" sz="1400" baseline="300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nd</a:t>
            </a:r>
            <a:r>
              <a:rPr lang="en-US" sz="14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iTest Environment expected to go-live in mid-2026</a:t>
            </a:r>
          </a:p>
          <a:p>
            <a:pPr lvl="2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This will add an additional pathway for project delivery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03E46-B27F-27DA-AAFE-48A6026788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790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610600" cy="518318"/>
          </a:xfrm>
        </p:spPr>
        <p:txBody>
          <a:bodyPr/>
          <a:lstStyle/>
          <a:p>
            <a:r>
              <a:rPr lang="en-US" sz="2000" dirty="0"/>
              <a:t>Priority / Rank Recommendations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319055"/>
              </p:ext>
            </p:extLst>
          </p:nvPr>
        </p:nvGraphicFramePr>
        <p:xfrm>
          <a:off x="89933" y="877012"/>
          <a:ext cx="8955921" cy="3849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RankSahwi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Reliability Deployment Price Adder Fix to Provide Locational Price Signals, Reduce Uplift and Risk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Additional time needed to complete 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5501353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Estimated Demand Response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Additional time needed to complete 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4489386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Real-Time Constraint Management Plan Cost Recovery Payment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trike="sngStrike" dirty="0">
                          <a:solidFill>
                            <a:schemeClr val="tx1"/>
                          </a:solidFill>
                        </a:rPr>
                        <a:t>2026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2028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trike="sngStrike" dirty="0">
                          <a:solidFill>
                            <a:schemeClr val="tx1"/>
                          </a:solidFill>
                        </a:rPr>
                        <a:t>4740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5100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$100k-$200k, 8-10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Systems: Settlements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7190814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Registration of Loads with Curtailable Load Capabilities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Additional time needed to complete 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471508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SCR830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Expose Limited API Endpoints Using Machine-to-Machine Authentication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4750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$100k-$200k, 7-10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Systems: RIOO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419320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539676"/>
              </p:ext>
            </p:extLst>
          </p:nvPr>
        </p:nvGraphicFramePr>
        <p:xfrm>
          <a:off x="3581400" y="659446"/>
          <a:ext cx="2133599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Recommendations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978714" y="6074082"/>
            <a:ext cx="3034172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2025 Rank in Business Strategy 	= 4570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2026 Rank in Business Strategy 	= 4740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400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schemas.microsoft.com/office/2006/metadata/properties"/>
    <ds:schemaRef ds:uri="c34af464-7aa1-4edd-9be4-83dffc1cb926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750307</TotalTime>
  <Words>1265</Words>
  <Application>Microsoft Office PowerPoint</Application>
  <PresentationFormat>On-screen Show (4:3)</PresentationFormat>
  <Paragraphs>392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Aptos</vt:lpstr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2025 Release Targets – Approved NPRRs / SCRs / xGRRs </vt:lpstr>
      <vt:lpstr>Major Projects</vt:lpstr>
      <vt:lpstr>Revision Request Additional FTEs      page 1 of 2</vt:lpstr>
      <vt:lpstr>Revision Request Additional FTEs      page 2 of 2</vt:lpstr>
      <vt:lpstr>Aging Projects Related to Revision Requests</vt:lpstr>
      <vt:lpstr>Priority / Rank Recommendations for Revision Requests with Impacts</vt:lpstr>
      <vt:lpstr>Technology Working Group (TWG)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3141</cp:revision>
  <cp:lastPrinted>2024-02-06T15:16:31Z</cp:lastPrinted>
  <dcterms:created xsi:type="dcterms:W3CDTF">2016-01-21T15:20:31Z</dcterms:created>
  <dcterms:modified xsi:type="dcterms:W3CDTF">2025-04-09T15:19:43Z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