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5.xml" ContentType="application/vnd.openxmlformats-officedocument.theme+xml"/>
  <Override PartName="/ppt/theme/theme6.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1" r:id="rId7"/>
  </p:sldMasterIdLst>
  <p:notesMasterIdLst>
    <p:notesMasterId r:id="rId12"/>
  </p:notesMasterIdLst>
  <p:handoutMasterIdLst>
    <p:handoutMasterId r:id="rId13"/>
  </p:handoutMasterIdLst>
  <p:sldIdLst>
    <p:sldId id="260" r:id="rId8"/>
    <p:sldId id="554" r:id="rId9"/>
    <p:sldId id="556" r:id="rId10"/>
    <p:sldId id="264"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368670F-4982-5F88-9F6F-96E5DC2E7263}" name="Masanna Gari, Abhi" initials="AM" userId="S::Abhilash.MasannaGari@ercot.com::574f73dd-89c7-4e5e-92e9-5cd2150b236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inojosa, Jose Luis" initials="HJL" lastIdx="1" clrIdx="0">
    <p:extLst>
      <p:ext uri="{19B8F6BF-5375-455C-9EA6-DF929625EA0E}">
        <p15:presenceInfo xmlns:p15="http://schemas.microsoft.com/office/powerpoint/2012/main" userId="S-1-5-21-639947351-343809578-3807592339-379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5033" autoAdjust="0"/>
  </p:normalViewPr>
  <p:slideViewPr>
    <p:cSldViewPr showGuides="1">
      <p:cViewPr varScale="1">
        <p:scale>
          <a:sx n="112" d="100"/>
          <a:sy n="112" d="100"/>
        </p:scale>
        <p:origin x="1446"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3.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2C9299E7-EAC0-42C6-9E85-6406BF43BBA3}"/>
    <pc:docChg chg="undo custSel modSld">
      <pc:chgData name="Badri, Sreenivas" userId="0b43dccd-042e-4be0-871d-afa1d90d6a2e" providerId="ADAL" clId="{2C9299E7-EAC0-42C6-9E85-6406BF43BBA3}" dt="2025-04-22T21:24:06.506" v="28" actId="20577"/>
      <pc:docMkLst>
        <pc:docMk/>
      </pc:docMkLst>
      <pc:sldChg chg="modSp mod">
        <pc:chgData name="Badri, Sreenivas" userId="0b43dccd-042e-4be0-871d-afa1d90d6a2e" providerId="ADAL" clId="{2C9299E7-EAC0-42C6-9E85-6406BF43BBA3}" dt="2025-04-22T21:24:06.506" v="28" actId="20577"/>
        <pc:sldMkLst>
          <pc:docMk/>
          <pc:sldMk cId="507586755" sldId="556"/>
        </pc:sldMkLst>
        <pc:spChg chg="mod">
          <ac:chgData name="Badri, Sreenivas" userId="0b43dccd-042e-4be0-871d-afa1d90d6a2e" providerId="ADAL" clId="{2C9299E7-EAC0-42C6-9E85-6406BF43BBA3}" dt="2025-04-22T21:24:06.506" v="28" actId="20577"/>
          <ac:spMkLst>
            <pc:docMk/>
            <pc:sldMk cId="507586755" sldId="556"/>
            <ac:spMk id="3" creationId="{E347417D-B6DA-736C-7ABC-5AD018E7B77A}"/>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4/22/2025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4/22/2025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28027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304800" y="762000"/>
            <a:ext cx="85344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304800" y="34290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564356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800600"/>
            <a:ext cx="85344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904430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053683"/>
            <a:ext cx="85344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8282059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304800" y="4038600"/>
            <a:ext cx="8340436"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304800" y="1219201"/>
            <a:ext cx="83058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703248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5626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3003221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413409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5486400" y="838199"/>
            <a:ext cx="33528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226462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15903426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302385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304800"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31692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60267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10293522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687652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933083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14400"/>
            <a:ext cx="8534400" cy="51816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960263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886957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27042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262159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443075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slideLayout" Target="../slideLayouts/slideLayout2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 Type="http://schemas.openxmlformats.org/officeDocument/2006/relationships/slideLayout" Target="../slideLayouts/slideLayout6.xml"/><Relationship Id="rId16" Type="http://schemas.openxmlformats.org/officeDocument/2006/relationships/slideLayout" Target="../slideLayouts/slideLayout20.xml"/><Relationship Id="rId20" Type="http://schemas.openxmlformats.org/officeDocument/2006/relationships/image" Target="../media/image2.png"/><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10" Type="http://schemas.openxmlformats.org/officeDocument/2006/relationships/slideLayout" Target="../slideLayouts/slideLayout14.xml"/><Relationship Id="rId19" Type="http://schemas.openxmlformats.org/officeDocument/2006/relationships/theme" Target="../theme/theme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7" y="6553200"/>
            <a:ext cx="935921" cy="246221"/>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3138622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106BA98-094F-791E-DB1B-0A912825F17D}"/>
              </a:ext>
            </a:extLst>
          </p:cNvPr>
          <p:cNvSpPr txBox="1"/>
          <p:nvPr/>
        </p:nvSpPr>
        <p:spPr>
          <a:xfrm>
            <a:off x="3352800" y="1828800"/>
            <a:ext cx="5553740" cy="3108543"/>
          </a:xfrm>
          <a:prstGeom prst="rect">
            <a:avLst/>
          </a:prstGeom>
          <a:noFill/>
        </p:spPr>
        <p:txBody>
          <a:bodyPr wrap="square" rtlCol="0">
            <a:spAutoFit/>
          </a:bodyPr>
          <a:lstStyle/>
          <a:p>
            <a:r>
              <a:rPr lang="en-US" sz="2000" b="1" dirty="0">
                <a:solidFill>
                  <a:schemeClr val="tx2"/>
                </a:solidFill>
              </a:rPr>
              <a:t>NFRC Telemetry update</a:t>
            </a:r>
          </a:p>
          <a:p>
            <a:endParaRPr lang="en-US" i="1" dirty="0">
              <a:solidFill>
                <a:schemeClr val="tx2"/>
              </a:solidFill>
            </a:endParaRPr>
          </a:p>
          <a:p>
            <a:endParaRPr lang="en-US" i="1" dirty="0">
              <a:solidFill>
                <a:schemeClr val="tx2"/>
              </a:solidFill>
            </a:endParaRPr>
          </a:p>
          <a:p>
            <a:endParaRPr lang="en-US" sz="2000" dirty="0">
              <a:solidFill>
                <a:schemeClr val="tx2"/>
              </a:solidFill>
            </a:endParaRPr>
          </a:p>
          <a:p>
            <a:r>
              <a:rPr lang="en-US" sz="2000" dirty="0">
                <a:solidFill>
                  <a:schemeClr val="tx2"/>
                </a:solidFill>
              </a:rPr>
              <a:t>TWG</a:t>
            </a:r>
          </a:p>
          <a:p>
            <a:r>
              <a:rPr lang="en-US" sz="2000" dirty="0">
                <a:solidFill>
                  <a:schemeClr val="tx2"/>
                </a:solidFill>
              </a:rPr>
              <a:t>4/24/2025</a:t>
            </a:r>
          </a:p>
          <a:p>
            <a:endParaRPr lang="en-US" sz="2000" dirty="0">
              <a:solidFill>
                <a:schemeClr val="tx2"/>
              </a:solidFill>
            </a:endParaRPr>
          </a:p>
          <a:p>
            <a:r>
              <a:rPr lang="en-US" sz="2000" i="1" dirty="0">
                <a:solidFill>
                  <a:schemeClr val="tx2"/>
                </a:solidFill>
              </a:rPr>
              <a:t>ERCOT Staff</a:t>
            </a:r>
            <a:endParaRPr lang="en-US" sz="2000" dirty="0">
              <a:solidFill>
                <a:schemeClr val="tx2"/>
              </a:solidFill>
            </a:endParaRPr>
          </a:p>
          <a:p>
            <a:endParaRPr lang="en-US" sz="2000" dirty="0">
              <a:solidFill>
                <a:schemeClr val="tx2"/>
              </a:solidFill>
            </a:endParaRPr>
          </a:p>
          <a:p>
            <a:endParaRPr lang="en-US" sz="2000"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E9E83-8692-4623-0A81-9C0549EAB877}"/>
              </a:ext>
            </a:extLst>
          </p:cNvPr>
          <p:cNvSpPr>
            <a:spLocks noGrp="1"/>
          </p:cNvSpPr>
          <p:nvPr>
            <p:ph type="title"/>
          </p:nvPr>
        </p:nvSpPr>
        <p:spPr/>
        <p:txBody>
          <a:bodyPr/>
          <a:lstStyle/>
          <a:p>
            <a:r>
              <a:rPr lang="en-US" dirty="0"/>
              <a:t>Retain NFRC Telemetry</a:t>
            </a:r>
          </a:p>
        </p:txBody>
      </p:sp>
      <p:sp>
        <p:nvSpPr>
          <p:cNvPr id="3" name="Content Placeholder 2">
            <a:extLst>
              <a:ext uri="{FF2B5EF4-FFF2-40B4-BE49-F238E27FC236}">
                <a16:creationId xmlns:a16="http://schemas.microsoft.com/office/drawing/2014/main" id="{F222D890-915F-4141-B483-5B489F67AD87}"/>
              </a:ext>
            </a:extLst>
          </p:cNvPr>
          <p:cNvSpPr>
            <a:spLocks noGrp="1"/>
          </p:cNvSpPr>
          <p:nvPr>
            <p:ph idx="1"/>
          </p:nvPr>
        </p:nvSpPr>
        <p:spPr>
          <a:xfrm>
            <a:off x="242617" y="508910"/>
            <a:ext cx="8534400" cy="5739490"/>
          </a:xfrm>
        </p:spPr>
        <p:txBody>
          <a:bodyPr/>
          <a:lstStyle/>
          <a:p>
            <a:r>
              <a:rPr lang="en-US" sz="1800" dirty="0">
                <a:solidFill>
                  <a:schemeClr val="tx2"/>
                </a:solidFill>
              </a:rPr>
              <a:t>RTCB improves the telemetry from Resources with Power Augmentation Capacity (offline when duct burners are not fired) by introducing new telemetry points. </a:t>
            </a:r>
          </a:p>
          <a:p>
            <a:pPr lvl="1"/>
            <a:r>
              <a:rPr lang="en-US" sz="1600" dirty="0">
                <a:solidFill>
                  <a:schemeClr val="tx2"/>
                </a:solidFill>
              </a:rPr>
              <a:t>High limit of the Frequency Responsive Capacity (HFRL)</a:t>
            </a:r>
          </a:p>
          <a:p>
            <a:pPr lvl="1"/>
            <a:r>
              <a:rPr lang="en-US" sz="1600" dirty="0">
                <a:solidFill>
                  <a:schemeClr val="tx2"/>
                </a:solidFill>
              </a:rPr>
              <a:t>Low Limit of the Frequency Responsive Capacity (LFRL)</a:t>
            </a:r>
          </a:p>
          <a:p>
            <a:pPr lvl="1"/>
            <a:r>
              <a:rPr lang="en-US" sz="1600" dirty="0">
                <a:solidFill>
                  <a:schemeClr val="tx2"/>
                </a:solidFill>
              </a:rPr>
              <a:t>Frequency Responsive Capacity Factor (FRQF)</a:t>
            </a:r>
          </a:p>
          <a:p>
            <a:pPr lvl="1"/>
            <a:r>
              <a:rPr lang="en-US" sz="1600" b="1" dirty="0">
                <a:solidFill>
                  <a:schemeClr val="tx2"/>
                </a:solidFill>
              </a:rPr>
              <a:t>Inactive Power Augmentation Capacity (PAUG)</a:t>
            </a:r>
          </a:p>
          <a:p>
            <a:r>
              <a:rPr lang="en-US" sz="1800" dirty="0">
                <a:solidFill>
                  <a:schemeClr val="tx2"/>
                </a:solidFill>
              </a:rPr>
              <a:t>ERCOT has identified the need to retain the current NFRC telemetry in RTCB to continue support the NERC BAL-001-TRE-2, unit governor response performance evaluation for Frequency Measurable Events. For this evaluation, only the unused/remaining duct capacity is excluded which is informed to ERCOT by the current NFRC telemetry. </a:t>
            </a:r>
          </a:p>
          <a:p>
            <a:r>
              <a:rPr lang="en-US" sz="1800" dirty="0">
                <a:solidFill>
                  <a:schemeClr val="tx2"/>
                </a:solidFill>
              </a:rPr>
              <a:t>PAUG telemetry in RTCB is expected to be static unfired Power Augmentation capacity when ducts are not fired and 0 when ducts are fired, while NFRC telemetry will gradually drop to 0 as the Resource dispatches into the duct capacity.</a:t>
            </a:r>
          </a:p>
          <a:p>
            <a:r>
              <a:rPr lang="en-US" sz="1800" dirty="0">
                <a:solidFill>
                  <a:schemeClr val="tx2"/>
                </a:solidFill>
              </a:rPr>
              <a:t>Without NFRC telemetry, ERCOT cannot derive the unused/remaining duct capacity which is needed for BAL-001-TRE-2 evaluation.</a:t>
            </a:r>
          </a:p>
        </p:txBody>
      </p:sp>
      <p:sp>
        <p:nvSpPr>
          <p:cNvPr id="4" name="Slide Number Placeholder 3">
            <a:extLst>
              <a:ext uri="{FF2B5EF4-FFF2-40B4-BE49-F238E27FC236}">
                <a16:creationId xmlns:a16="http://schemas.microsoft.com/office/drawing/2014/main" id="{72DE6CCE-5146-9D10-033E-7174A8B5FD7A}"/>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5" name="Rectangle 4">
            <a:extLst>
              <a:ext uri="{FF2B5EF4-FFF2-40B4-BE49-F238E27FC236}">
                <a16:creationId xmlns:a16="http://schemas.microsoft.com/office/drawing/2014/main" id="{E67210AF-3488-6EE4-A6B8-C38FD371D080}"/>
              </a:ext>
            </a:extLst>
          </p:cNvPr>
          <p:cNvSpPr/>
          <p:nvPr/>
        </p:nvSpPr>
        <p:spPr>
          <a:xfrm>
            <a:off x="1143000" y="2667000"/>
            <a:ext cx="32766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1972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C11AC8-DE4C-FC91-0FCF-C7BE16E3AA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AEAAAF-22C8-9549-5182-249DFA8E775C}"/>
              </a:ext>
            </a:extLst>
          </p:cNvPr>
          <p:cNvSpPr>
            <a:spLocks noGrp="1"/>
          </p:cNvSpPr>
          <p:nvPr>
            <p:ph type="title"/>
          </p:nvPr>
        </p:nvSpPr>
        <p:spPr/>
        <p:txBody>
          <a:bodyPr/>
          <a:lstStyle/>
          <a:p>
            <a:r>
              <a:rPr lang="en-US" dirty="0"/>
              <a:t>Retain NFRC Telemetry</a:t>
            </a:r>
          </a:p>
        </p:txBody>
      </p:sp>
      <p:sp>
        <p:nvSpPr>
          <p:cNvPr id="3" name="Content Placeholder 2">
            <a:extLst>
              <a:ext uri="{FF2B5EF4-FFF2-40B4-BE49-F238E27FC236}">
                <a16:creationId xmlns:a16="http://schemas.microsoft.com/office/drawing/2014/main" id="{E347417D-B6DA-736C-7ABC-5AD018E7B77A}"/>
              </a:ext>
            </a:extLst>
          </p:cNvPr>
          <p:cNvSpPr>
            <a:spLocks noGrp="1"/>
          </p:cNvSpPr>
          <p:nvPr>
            <p:ph idx="1"/>
          </p:nvPr>
        </p:nvSpPr>
        <p:spPr>
          <a:xfrm>
            <a:off x="242617" y="508910"/>
            <a:ext cx="8534400" cy="5739490"/>
          </a:xfrm>
        </p:spPr>
        <p:txBody>
          <a:bodyPr/>
          <a:lstStyle/>
          <a:p>
            <a:r>
              <a:rPr lang="en-US" sz="1800" dirty="0">
                <a:solidFill>
                  <a:schemeClr val="tx2"/>
                </a:solidFill>
              </a:rPr>
              <a:t>To resolve this, ERCOT is requesting Market Participants to retain the NFRC telemetry and any logic that is being used to calculate the NFRC telemetry and continue to use it as is in the RTCB.</a:t>
            </a:r>
          </a:p>
          <a:p>
            <a:r>
              <a:rPr lang="en-US" sz="1800" dirty="0">
                <a:solidFill>
                  <a:schemeClr val="tx2"/>
                </a:solidFill>
              </a:rPr>
              <a:t>ERCOT will reinstate the relevant protocol language related to NFRC in the future Nodal Protocol Revisions. </a:t>
            </a:r>
          </a:p>
          <a:p>
            <a:r>
              <a:rPr lang="en-US" sz="1800" dirty="0">
                <a:solidFill>
                  <a:schemeClr val="tx2"/>
                </a:solidFill>
              </a:rPr>
              <a:t>ICCP Handbook </a:t>
            </a:r>
            <a:r>
              <a:rPr lang="en-US" sz="1800">
                <a:solidFill>
                  <a:schemeClr val="tx2"/>
                </a:solidFill>
              </a:rPr>
              <a:t>was updated.</a:t>
            </a:r>
            <a:endParaRPr lang="en-US" sz="1800" dirty="0">
              <a:solidFill>
                <a:schemeClr val="tx2"/>
              </a:solidFill>
            </a:endParaRPr>
          </a:p>
        </p:txBody>
      </p:sp>
      <p:sp>
        <p:nvSpPr>
          <p:cNvPr id="4" name="Slide Number Placeholder 3">
            <a:extLst>
              <a:ext uri="{FF2B5EF4-FFF2-40B4-BE49-F238E27FC236}">
                <a16:creationId xmlns:a16="http://schemas.microsoft.com/office/drawing/2014/main" id="{48D576E8-D919-0D05-D5C0-74E7D061781B}"/>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5" name="Rectangle 4">
            <a:extLst>
              <a:ext uri="{FF2B5EF4-FFF2-40B4-BE49-F238E27FC236}">
                <a16:creationId xmlns:a16="http://schemas.microsoft.com/office/drawing/2014/main" id="{3C56C718-5B03-F77D-0BE1-605C826B9C43}"/>
              </a:ext>
            </a:extLst>
          </p:cNvPr>
          <p:cNvSpPr/>
          <p:nvPr/>
        </p:nvSpPr>
        <p:spPr>
          <a:xfrm>
            <a:off x="1143000" y="2667000"/>
            <a:ext cx="32766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7586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US" dirty="0"/>
              <a:t>Questions?</a:t>
            </a:r>
          </a:p>
        </p:txBody>
      </p:sp>
      <p:sp>
        <p:nvSpPr>
          <p:cNvPr id="3" name="Subtitle 2"/>
          <p:cNvSpPr>
            <a:spLocks noGrp="1"/>
          </p:cNvSpPr>
          <p:nvPr>
            <p:ph type="subTitle" idx="1"/>
          </p:nvPr>
        </p:nvSpPr>
        <p:spPr/>
        <p:txBody>
          <a:bodyPr anchor="ctr"/>
          <a:lstStyle/>
          <a:p>
            <a:endParaRPr lang="en-US" dirty="0"/>
          </a:p>
        </p:txBody>
      </p:sp>
    </p:spTree>
    <p:extLst>
      <p:ext uri="{BB962C8B-B14F-4D97-AF65-F5344CB8AC3E}">
        <p14:creationId xmlns:p14="http://schemas.microsoft.com/office/powerpoint/2010/main" val="277766965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48F63C-08AC-4CDD-B36F-0851B11853CB}">
  <ds:schemaRef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56859</TotalTime>
  <Words>251</Words>
  <Application>Microsoft Office PowerPoint</Application>
  <PresentationFormat>On-screen Show (4:3)</PresentationFormat>
  <Paragraphs>24</Paragraphs>
  <Slides>4</Slides>
  <Notes>0</Notes>
  <HiddenSlides>0</HiddenSlides>
  <MMClips>0</MMClips>
  <ScaleCrop>false</ScaleCrop>
  <HeadingPairs>
    <vt:vector size="6" baseType="variant">
      <vt:variant>
        <vt:lpstr>Fonts Used</vt:lpstr>
      </vt:variant>
      <vt:variant>
        <vt:i4>2</vt:i4>
      </vt:variant>
      <vt:variant>
        <vt:lpstr>Theme</vt:lpstr>
      </vt:variant>
      <vt:variant>
        <vt:i4>4</vt:i4>
      </vt:variant>
      <vt:variant>
        <vt:lpstr>Slide Titles</vt:lpstr>
      </vt:variant>
      <vt:variant>
        <vt:i4>4</vt:i4>
      </vt:variant>
    </vt:vector>
  </HeadingPairs>
  <TitlesOfParts>
    <vt:vector size="10" baseType="lpstr">
      <vt:lpstr>Arial</vt:lpstr>
      <vt:lpstr>Calibri</vt:lpstr>
      <vt:lpstr>1_Custom Design</vt:lpstr>
      <vt:lpstr>Office Theme</vt:lpstr>
      <vt:lpstr>Custom Design</vt:lpstr>
      <vt:lpstr>Horizontal Theme</vt:lpstr>
      <vt:lpstr>PowerPoint Presentation</vt:lpstr>
      <vt:lpstr>Retain NFRC Telemetry</vt:lpstr>
      <vt:lpstr>Retain NFRC Telemetry</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600</cp:revision>
  <cp:lastPrinted>2016-01-21T20:53:15Z</cp:lastPrinted>
  <dcterms:created xsi:type="dcterms:W3CDTF">2016-01-21T15:20:31Z</dcterms:created>
  <dcterms:modified xsi:type="dcterms:W3CDTF">2025-04-22T21:24:06Z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2025-01-16T16:24:12Z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b3c0f624-9099-410d-ac18-1e988117ffb4</vt:lpwstr>
  </property>
  <property fmtid="{D5CDD505-2E9C-101B-9397-08002B2CF9AE}" pid="9" name="MSIP_Label_7084cbda-52b8-46fb-a7b7-cb5bd465ed85_ContentBits">
    <vt:lpwstr>0</vt:lpwstr>
  </property>
</Properties>
</file>