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0"/>
  </p:notesMasterIdLst>
  <p:handoutMasterIdLst>
    <p:handoutMasterId r:id="rId11"/>
  </p:handoutMasterIdLst>
  <p:sldIdLst>
    <p:sldId id="260" r:id="rId4"/>
    <p:sldId id="2596" r:id="rId5"/>
    <p:sldId id="2601" r:id="rId6"/>
    <p:sldId id="2599" r:id="rId7"/>
    <p:sldId id="2600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3784" autoAdjust="0"/>
  </p:normalViewPr>
  <p:slideViewPr>
    <p:cSldViewPr snapToGrid="0" snapToObjects="1">
      <p:cViewPr>
        <p:scale>
          <a:sx n="62" d="100"/>
          <a:sy n="62" d="100"/>
        </p:scale>
        <p:origin x="1300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4/22/2025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4/22/2025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4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399" y="1968797"/>
            <a:ext cx="7718425" cy="2523768"/>
            <a:chOff x="787399" y="1397398"/>
            <a:chExt cx="7718425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399" y="1397398"/>
              <a:ext cx="7718425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April 23,2025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							John Schatz</a:t>
              </a:r>
            </a:p>
            <a:p>
              <a:pPr eaLnBrk="1" hangingPunct="1"/>
              <a:r>
                <a:rPr lang="en-US" altLang="en-US" dirty="0"/>
                <a:t>Oncor Electric Delivery					Vistra Operations Company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1416" y="647700"/>
            <a:ext cx="8697663" cy="563880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800" b="0" u="sng" dirty="0"/>
              <a:t>RMS Unanimously Approved</a:t>
            </a:r>
            <a:r>
              <a:rPr lang="en-US" sz="1800" b="0" dirty="0"/>
              <a:t>: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OBDRR054, TDSP(s) Pre-Production Verification Testing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	The Texas Market Test Plan (TMTP) currently does not include 			 		requirements for Market Participant(s) to complete pre-production testing if 		the Market Participant qualified during past Flight tests including versions:</a:t>
            </a:r>
          </a:p>
          <a:p>
            <a:pPr marL="1371600" lvl="3" indent="0">
              <a:spcAft>
                <a:spcPts val="600"/>
              </a:spcAft>
              <a:buNone/>
            </a:pPr>
            <a:r>
              <a:rPr lang="en-US" b="0" dirty="0"/>
              <a:t>TX SET Transactions</a:t>
            </a:r>
          </a:p>
          <a:p>
            <a:pPr marL="1371600" lvl="3" indent="0">
              <a:spcAft>
                <a:spcPts val="600"/>
              </a:spcAft>
              <a:buNone/>
            </a:pPr>
            <a:r>
              <a:rPr lang="en-US" b="0" dirty="0"/>
              <a:t>TDTMS NAESB EDM V 1.6 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TXSETCC853 – Add BGN07 of IA (Inadvertent Gain) and CR (Customer 	Rescission) to the 814_06 Loss Notification Transaction</a:t>
            </a:r>
          </a:p>
          <a:p>
            <a:pPr marL="0" indent="0">
              <a:spcAft>
                <a:spcPts val="600"/>
              </a:spcAft>
              <a:buNone/>
            </a:pPr>
            <a:endParaRPr lang="en-US" sz="10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u="sng" dirty="0"/>
              <a:t>RMS Approved with 1 Abstention</a:t>
            </a:r>
            <a:r>
              <a:rPr lang="en-US" sz="1800" b="0" dirty="0"/>
              <a:t>: 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TXSETCC852 – Clarifications of Friday Disconnect for Non-Payments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	Affecting 650_01 Service Order Transaction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	Separate Ballot - RMS Voting member wanted more information to 				understand to be able to agree to the change.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217244"/>
            <a:ext cx="8531225" cy="535232"/>
          </a:xfrm>
        </p:spPr>
        <p:txBody>
          <a:bodyPr/>
          <a:lstStyle/>
          <a:p>
            <a:r>
              <a:rPr lang="en-US" dirty="0"/>
              <a:t>RMS Update to TAC – Voting Items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90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90B9C-C918-4029-BD49-23988D1EE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Update to TAC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E7804F-2FEC-4291-A69F-4D442B3DB6A0}"/>
              </a:ext>
            </a:extLst>
          </p:cNvPr>
          <p:cNvSpPr txBox="1"/>
          <p:nvPr/>
        </p:nvSpPr>
        <p:spPr>
          <a:xfrm>
            <a:off x="390526" y="636677"/>
            <a:ext cx="820102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Implementation of PURA Section 39.168 </a:t>
            </a:r>
          </a:p>
          <a:p>
            <a:r>
              <a:rPr lang="en-US" dirty="0"/>
              <a:t>Presentation provided by Lucy Considine with the PUCT</a:t>
            </a:r>
          </a:p>
          <a:p>
            <a:endParaRPr lang="en-US" dirty="0"/>
          </a:p>
          <a:p>
            <a:r>
              <a:rPr lang="en-US" dirty="0"/>
              <a:t>As included in the presentation…</a:t>
            </a:r>
          </a:p>
          <a:p>
            <a:endParaRPr lang="en-US" dirty="0"/>
          </a:p>
          <a:p>
            <a:r>
              <a:rPr lang="en-US" dirty="0"/>
              <a:t>Scope of revisions to TAC §25.88 Staff is evaluating</a:t>
            </a:r>
          </a:p>
          <a:p>
            <a:r>
              <a:rPr lang="en-US" dirty="0"/>
              <a:t>Implement HB 1500 § 24 (88th Legislature), Section 39.168</a:t>
            </a:r>
          </a:p>
          <a:p>
            <a:r>
              <a:rPr lang="en-US" dirty="0"/>
              <a:t>“Retail Sales Report”</a:t>
            </a:r>
          </a:p>
          <a:p>
            <a:endParaRPr lang="en-US" dirty="0"/>
          </a:p>
          <a:p>
            <a:r>
              <a:rPr lang="en-US" dirty="0"/>
              <a:t>• Provide a definition for “affiliates" of a REP</a:t>
            </a:r>
          </a:p>
          <a:p>
            <a:r>
              <a:rPr lang="en-US" dirty="0"/>
              <a:t>• Expand “competitive market indicators”</a:t>
            </a:r>
          </a:p>
          <a:p>
            <a:r>
              <a:rPr lang="en-US" dirty="0"/>
              <a:t>•	Affiliate relationships</a:t>
            </a:r>
          </a:p>
          <a:p>
            <a:r>
              <a:rPr lang="en-US" dirty="0"/>
              <a:t>• 	Customer turnover</a:t>
            </a:r>
          </a:p>
          <a:p>
            <a:r>
              <a:rPr lang="en-US" dirty="0"/>
              <a:t>• 	Product offerings</a:t>
            </a:r>
          </a:p>
          <a:p>
            <a:r>
              <a:rPr lang="en-US" dirty="0"/>
              <a:t>• Modernize and streamline filing requirements</a:t>
            </a:r>
          </a:p>
          <a:p>
            <a:r>
              <a:rPr lang="en-US" dirty="0"/>
              <a:t>• 	No more physical filings</a:t>
            </a:r>
          </a:p>
          <a:p>
            <a:r>
              <a:rPr lang="en-US" dirty="0"/>
              <a:t>• 	Combine similar filings at one place</a:t>
            </a:r>
          </a:p>
          <a:p>
            <a:endParaRPr lang="en-US" dirty="0"/>
          </a:p>
          <a:p>
            <a:r>
              <a:rPr lang="en-US" dirty="0"/>
              <a:t>Presentation can be found on the 4/1/2025 RMS Meeting page.</a:t>
            </a:r>
          </a:p>
          <a:p>
            <a:r>
              <a:rPr lang="en-US" dirty="0"/>
              <a:t>Link is below.</a:t>
            </a:r>
          </a:p>
          <a:p>
            <a:r>
              <a:rPr lang="en-US" dirty="0"/>
              <a:t>https://www.ercot.com/calendar/04012025-RMS-Meeting</a:t>
            </a:r>
          </a:p>
        </p:txBody>
      </p:sp>
    </p:spTree>
    <p:extLst>
      <p:ext uri="{BB962C8B-B14F-4D97-AF65-F5344CB8AC3E}">
        <p14:creationId xmlns:p14="http://schemas.microsoft.com/office/powerpoint/2010/main" val="1062280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5608C-31B1-44C9-B8BB-02D1ACC02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 WG and TF Primary Activities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E70801-BC50-4B82-91FC-9A1106D8C545}"/>
              </a:ext>
            </a:extLst>
          </p:cNvPr>
          <p:cNvSpPr txBox="1"/>
          <p:nvPr/>
        </p:nvSpPr>
        <p:spPr>
          <a:xfrm>
            <a:off x="419099" y="644704"/>
            <a:ext cx="8458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Profiling Working Group (PWG)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Facilitating AV processes for 2025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Evaluating value of AV and current use of Load Profiles</a:t>
            </a:r>
          </a:p>
          <a:p>
            <a:endParaRPr lang="en-US" dirty="0"/>
          </a:p>
          <a:p>
            <a:r>
              <a:rPr lang="en-US" dirty="0"/>
              <a:t>Retail Market Training Task Force (RMTTF)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Retail 101 Instructor Led Training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June 18</a:t>
            </a:r>
            <a:r>
              <a:rPr lang="en-US" baseline="30000" dirty="0"/>
              <a:t>th</a:t>
            </a:r>
            <a:r>
              <a:rPr lang="en-US" dirty="0"/>
              <a:t> - WebEx Only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Instructor Led Training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 Houston 	 Class is full – 6 on the wait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June 25</a:t>
            </a:r>
            <a:r>
              <a:rPr lang="en-US" baseline="30000" dirty="0"/>
              <a:t>th</a:t>
            </a:r>
            <a:r>
              <a:rPr lang="en-US" dirty="0"/>
              <a:t> – Irving	 Class is open for registration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Texas Standard Electronic Transactions (TX 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Evaluating issues and gaps with testing and current TX SET v5.0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Developing and moving forward with Change Controls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Revising Testing scripts, exploring timeline changes for Flight Testing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Discussing revisions needed to the Texas Market Test Plan (TMTP)</a:t>
            </a:r>
          </a:p>
          <a:p>
            <a:endParaRPr lang="en-US" dirty="0"/>
          </a:p>
          <a:p>
            <a:r>
              <a:rPr lang="en-US" dirty="0"/>
              <a:t>Texas Data Transport and MarkeTrak System (TDTMS)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Continued detailed analysis for Inadvertent Gains (REP names not included)</a:t>
            </a:r>
            <a:endParaRPr lang="en-US" b="0" i="0" dirty="0">
              <a:solidFill>
                <a:srgbClr val="2D3338"/>
              </a:solidFill>
              <a:effectLst/>
              <a:latin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MarkeTrak application – Quarterly ERCOT Reports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D3338"/>
                </a:solidFill>
                <a:latin typeface="Roboto" panose="02000000000000000000" pitchFamily="2" charset="0"/>
              </a:rPr>
              <a:t>ERCOT IT – Retail System Service Level compliance and issue resolution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883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94BA9-9C79-4404-8C4A-774F53E17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838" y="102943"/>
            <a:ext cx="8458200" cy="697158"/>
          </a:xfrm>
        </p:spPr>
        <p:txBody>
          <a:bodyPr/>
          <a:lstStyle/>
          <a:p>
            <a:r>
              <a:rPr lang="en-US" dirty="0"/>
              <a:t>Status of RMS Strategic Objectives - Current DRAFT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105D95-2827-4D40-BF6F-06BBE9F6AE4D}"/>
              </a:ext>
            </a:extLst>
          </p:cNvPr>
          <p:cNvSpPr txBox="1"/>
          <p:nvPr/>
        </p:nvSpPr>
        <p:spPr>
          <a:xfrm>
            <a:off x="306138" y="666750"/>
            <a:ext cx="84582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Maintain rules that support Retail Market processes to ensure their consistency with PURA, PUCT rules and ERCOT Protocols.</a:t>
            </a:r>
          </a:p>
          <a:p>
            <a:endParaRPr lang="en-US" dirty="0"/>
          </a:p>
          <a:p>
            <a:pPr marL="342900" indent="-342900">
              <a:buAutoNum type="arabicPeriod" startAt="2"/>
            </a:pPr>
            <a:r>
              <a:rPr lang="en-US" dirty="0"/>
              <a:t>Collaborate in Market Forums to assist in maintaining and developing processes that support the incorporation of demand response and load participation in ERCOT’s annual demand response survey.</a:t>
            </a:r>
          </a:p>
          <a:p>
            <a:endParaRPr lang="en-US" dirty="0"/>
          </a:p>
          <a:p>
            <a:pPr marL="342900" indent="-342900">
              <a:buAutoNum type="arabicPeriod" startAt="3"/>
            </a:pPr>
            <a:r>
              <a:rPr lang="en-US" dirty="0"/>
              <a:t>Support ERCOT’s initiatives and develop retail processes that allows for </a:t>
            </a:r>
          </a:p>
          <a:p>
            <a:r>
              <a:rPr lang="en-US" dirty="0"/>
              <a:t>      open access into the ERCOT retail market. </a:t>
            </a:r>
          </a:p>
          <a:p>
            <a:endParaRPr lang="en-US" dirty="0"/>
          </a:p>
          <a:p>
            <a:pPr marL="342900" indent="-342900">
              <a:buAutoNum type="arabicPeriod" startAt="4"/>
            </a:pPr>
            <a:r>
              <a:rPr lang="en-US" dirty="0"/>
              <a:t>Work with ERCOT and Market Participants to develop retail process improvements, support timely/accurate data transparency and availability, and training documentation/instructions that may include online/instructor-led curriculums.</a:t>
            </a:r>
          </a:p>
          <a:p>
            <a:endParaRPr lang="en-US" dirty="0"/>
          </a:p>
          <a:p>
            <a:pPr marL="342900" indent="-342900">
              <a:buAutoNum type="arabicPeriod" startAt="5"/>
            </a:pPr>
            <a:r>
              <a:rPr lang="en-US" dirty="0"/>
              <a:t>Monitor Load Profiling Annual Validation, Market Data Transparency, 	Retail and </a:t>
            </a:r>
            <a:r>
              <a:rPr lang="en-US" dirty="0" err="1"/>
              <a:t>ListServ</a:t>
            </a:r>
            <a:r>
              <a:rPr lang="en-US" dirty="0"/>
              <a:t> IT Services Service Level Agreements (SLAs) to promote market efficiencies where applicable.</a:t>
            </a:r>
          </a:p>
          <a:p>
            <a:endParaRPr lang="en-US" dirty="0"/>
          </a:p>
          <a:p>
            <a:r>
              <a:rPr lang="en-US" sz="1600" dirty="0"/>
              <a:t>RMTTF, TX SET, TDTMS reached consensus on the above – PWG to review on April 28</a:t>
            </a:r>
            <a:r>
              <a:rPr lang="en-US" sz="1600" baseline="30000" dirty="0"/>
              <a:t>th</a:t>
            </a:r>
            <a:r>
              <a:rPr lang="en-US" sz="1600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132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441" y="433510"/>
            <a:ext cx="8144359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2800" dirty="0"/>
              <a:t>RMS Meeting – Tuesday, May 13</a:t>
            </a:r>
            <a:r>
              <a:rPr lang="en-US" sz="2800" baseline="30000" dirty="0"/>
              <a:t>th</a:t>
            </a:r>
            <a:r>
              <a:rPr lang="en-US" sz="2800" dirty="0"/>
              <a:t> </a:t>
            </a:r>
          </a:p>
          <a:p>
            <a:pPr marL="0" indent="0" algn="ctr">
              <a:buNone/>
            </a:pPr>
            <a:r>
              <a:rPr lang="en-US" sz="2800" dirty="0"/>
              <a:t>9:30 AM </a:t>
            </a:r>
          </a:p>
          <a:p>
            <a:pPr marL="0" indent="0" algn="ctr">
              <a:buNone/>
            </a:pPr>
            <a:r>
              <a:rPr lang="en-US" sz="2800" dirty="0"/>
              <a:t>In person and WebEx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Please join us!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Thank You!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15880</TotalTime>
  <Words>653</Words>
  <Application>Microsoft Office PowerPoint</Application>
  <PresentationFormat>On-screen Show (4:3)</PresentationFormat>
  <Paragraphs>90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Roboto</vt:lpstr>
      <vt:lpstr>Times New Roman</vt:lpstr>
      <vt:lpstr>Custom Design</vt:lpstr>
      <vt:lpstr>PowerPoint Presentation</vt:lpstr>
      <vt:lpstr>RMS Update to TAC – Voting Items   </vt:lpstr>
      <vt:lpstr>RMS Update to TAC </vt:lpstr>
      <vt:lpstr>RMS WG and TF Primary Activities </vt:lpstr>
      <vt:lpstr>Status of RMS Strategic Objectives - Current DRAFT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917</cp:revision>
  <cp:lastPrinted>2023-09-19T20:21:51Z</cp:lastPrinted>
  <dcterms:created xsi:type="dcterms:W3CDTF">2010-04-12T23:12:02Z</dcterms:created>
  <dcterms:modified xsi:type="dcterms:W3CDTF">2025-04-22T21:09:21Z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